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58" r:id="rId2"/>
    <p:sldId id="329" r:id="rId3"/>
    <p:sldId id="331" r:id="rId4"/>
    <p:sldId id="330" r:id="rId5"/>
    <p:sldId id="334" r:id="rId6"/>
    <p:sldId id="332" r:id="rId7"/>
    <p:sldId id="333" r:id="rId8"/>
    <p:sldId id="336" r:id="rId9"/>
    <p:sldId id="340" r:id="rId10"/>
    <p:sldId id="341" r:id="rId11"/>
    <p:sldId id="342" r:id="rId12"/>
    <p:sldId id="343" r:id="rId13"/>
    <p:sldId id="344" r:id="rId14"/>
    <p:sldId id="345" r:id="rId15"/>
    <p:sldId id="346" r:id="rId16"/>
    <p:sldId id="347" r:id="rId17"/>
    <p:sldId id="339" r:id="rId18"/>
    <p:sldId id="348" r:id="rId19"/>
    <p:sldId id="349" r:id="rId20"/>
    <p:sldId id="350" r:id="rId21"/>
    <p:sldId id="351" r:id="rId22"/>
    <p:sldId id="338" r:id="rId23"/>
    <p:sldId id="337" r:id="rId24"/>
    <p:sldId id="297" r:id="rId25"/>
  </p:sldIdLst>
  <p:sldSz cx="9144000" cy="6858000" type="screen4x3"/>
  <p:notesSz cx="6858000" cy="9144000"/>
  <p:defaultTextStyle>
    <a:defPPr>
      <a:defRPr lang="zh-CN"/>
    </a:defPPr>
    <a:lvl1pPr algn="ctr" rtl="0" fontAlgn="base">
      <a:spcBef>
        <a:spcPct val="0"/>
      </a:spcBef>
      <a:spcAft>
        <a:spcPct val="0"/>
      </a:spcAft>
      <a:defRPr kumimoji="1" sz="4400" kern="1200">
        <a:solidFill>
          <a:schemeClr val="tx2"/>
        </a:solidFill>
        <a:latin typeface="Times New Roman" pitchFamily="18" charset="0"/>
        <a:ea typeface="宋体" pitchFamily="2" charset="-122"/>
        <a:cs typeface="+mn-cs"/>
      </a:defRPr>
    </a:lvl1pPr>
    <a:lvl2pPr marL="457200" algn="ctr" rtl="0" fontAlgn="base">
      <a:spcBef>
        <a:spcPct val="0"/>
      </a:spcBef>
      <a:spcAft>
        <a:spcPct val="0"/>
      </a:spcAft>
      <a:defRPr kumimoji="1" sz="4400" kern="1200">
        <a:solidFill>
          <a:schemeClr val="tx2"/>
        </a:solidFill>
        <a:latin typeface="Times New Roman" pitchFamily="18" charset="0"/>
        <a:ea typeface="宋体" pitchFamily="2" charset="-122"/>
        <a:cs typeface="+mn-cs"/>
      </a:defRPr>
    </a:lvl2pPr>
    <a:lvl3pPr marL="914400" algn="ctr" rtl="0" fontAlgn="base">
      <a:spcBef>
        <a:spcPct val="0"/>
      </a:spcBef>
      <a:spcAft>
        <a:spcPct val="0"/>
      </a:spcAft>
      <a:defRPr kumimoji="1" sz="4400" kern="1200">
        <a:solidFill>
          <a:schemeClr val="tx2"/>
        </a:solidFill>
        <a:latin typeface="Times New Roman" pitchFamily="18" charset="0"/>
        <a:ea typeface="宋体" pitchFamily="2" charset="-122"/>
        <a:cs typeface="+mn-cs"/>
      </a:defRPr>
    </a:lvl3pPr>
    <a:lvl4pPr marL="1371600" algn="ctr" rtl="0" fontAlgn="base">
      <a:spcBef>
        <a:spcPct val="0"/>
      </a:spcBef>
      <a:spcAft>
        <a:spcPct val="0"/>
      </a:spcAft>
      <a:defRPr kumimoji="1" sz="4400" kern="1200">
        <a:solidFill>
          <a:schemeClr val="tx2"/>
        </a:solidFill>
        <a:latin typeface="Times New Roman" pitchFamily="18" charset="0"/>
        <a:ea typeface="宋体" pitchFamily="2" charset="-122"/>
        <a:cs typeface="+mn-cs"/>
      </a:defRPr>
    </a:lvl4pPr>
    <a:lvl5pPr marL="1828800" algn="ctr" rtl="0" fontAlgn="base">
      <a:spcBef>
        <a:spcPct val="0"/>
      </a:spcBef>
      <a:spcAft>
        <a:spcPct val="0"/>
      </a:spcAft>
      <a:defRPr kumimoji="1" sz="4400" kern="1200">
        <a:solidFill>
          <a:schemeClr val="tx2"/>
        </a:solidFill>
        <a:latin typeface="Times New Roman" pitchFamily="18" charset="0"/>
        <a:ea typeface="宋体" pitchFamily="2" charset="-122"/>
        <a:cs typeface="+mn-cs"/>
      </a:defRPr>
    </a:lvl5pPr>
    <a:lvl6pPr marL="2286000" algn="l" defTabSz="914400" rtl="0" eaLnBrk="1" latinLnBrk="0" hangingPunct="1">
      <a:defRPr kumimoji="1" sz="4400" kern="1200">
        <a:solidFill>
          <a:schemeClr val="tx2"/>
        </a:solidFill>
        <a:latin typeface="Times New Roman" pitchFamily="18" charset="0"/>
        <a:ea typeface="宋体" pitchFamily="2" charset="-122"/>
        <a:cs typeface="+mn-cs"/>
      </a:defRPr>
    </a:lvl6pPr>
    <a:lvl7pPr marL="2743200" algn="l" defTabSz="914400" rtl="0" eaLnBrk="1" latinLnBrk="0" hangingPunct="1">
      <a:defRPr kumimoji="1" sz="4400" kern="1200">
        <a:solidFill>
          <a:schemeClr val="tx2"/>
        </a:solidFill>
        <a:latin typeface="Times New Roman" pitchFamily="18" charset="0"/>
        <a:ea typeface="宋体" pitchFamily="2" charset="-122"/>
        <a:cs typeface="+mn-cs"/>
      </a:defRPr>
    </a:lvl7pPr>
    <a:lvl8pPr marL="3200400" algn="l" defTabSz="914400" rtl="0" eaLnBrk="1" latinLnBrk="0" hangingPunct="1">
      <a:defRPr kumimoji="1" sz="4400" kern="1200">
        <a:solidFill>
          <a:schemeClr val="tx2"/>
        </a:solidFill>
        <a:latin typeface="Times New Roman" pitchFamily="18" charset="0"/>
        <a:ea typeface="宋体" pitchFamily="2" charset="-122"/>
        <a:cs typeface="+mn-cs"/>
      </a:defRPr>
    </a:lvl8pPr>
    <a:lvl9pPr marL="3657600" algn="l" defTabSz="914400" rtl="0" eaLnBrk="1" latinLnBrk="0" hangingPunct="1">
      <a:defRPr kumimoji="1" sz="4400" kern="1200">
        <a:solidFill>
          <a:schemeClr val="tx2"/>
        </a:solidFill>
        <a:latin typeface="Times New Roman" pitchFamily="18"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CFF"/>
    <a:srgbClr val="FF6600"/>
    <a:srgbClr val="33CCFF"/>
    <a:srgbClr val="FFFFCC"/>
    <a:srgbClr val="CC99FF"/>
    <a:srgbClr val="6699FF"/>
    <a:srgbClr val="660066"/>
    <a:srgbClr val="800080"/>
    <a:srgbClr val="0000FF"/>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8271" autoAdjust="0"/>
    <p:restoredTop sz="99673" autoAdjust="0"/>
  </p:normalViewPr>
  <p:slideViewPr>
    <p:cSldViewPr>
      <p:cViewPr varScale="1">
        <p:scale>
          <a:sx n="110" d="100"/>
          <a:sy n="110" d="100"/>
        </p:scale>
        <p:origin x="-1656"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565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solidFill>
                  <a:schemeClr val="tx1"/>
                </a:solidFill>
              </a:defRPr>
            </a:lvl1pPr>
          </a:lstStyle>
          <a:p>
            <a:endParaRPr lang="en-US" altLang="zh-CN"/>
          </a:p>
        </p:txBody>
      </p:sp>
      <p:sp>
        <p:nvSpPr>
          <p:cNvPr id="15565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solidFill>
                  <a:schemeClr val="tx1"/>
                </a:solidFill>
              </a:defRPr>
            </a:lvl1pPr>
          </a:lstStyle>
          <a:p>
            <a:endParaRPr lang="en-US" altLang="zh-CN"/>
          </a:p>
        </p:txBody>
      </p:sp>
      <p:sp>
        <p:nvSpPr>
          <p:cNvPr id="155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5565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15565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solidFill>
                  <a:schemeClr val="tx1"/>
                </a:solidFill>
              </a:defRPr>
            </a:lvl1pPr>
          </a:lstStyle>
          <a:p>
            <a:endParaRPr lang="en-US" altLang="zh-CN"/>
          </a:p>
        </p:txBody>
      </p:sp>
      <p:sp>
        <p:nvSpPr>
          <p:cNvPr id="15565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chemeClr val="tx1"/>
                </a:solidFill>
              </a:defRPr>
            </a:lvl1pPr>
          </a:lstStyle>
          <a:p>
            <a:fld id="{D4148A08-B966-4DFC-B91E-596890063519}" type="slidenum">
              <a:rPr lang="en-US" altLang="zh-CN"/>
              <a:pPr/>
              <a:t>‹#›</a:t>
            </a:fld>
            <a:endParaRPr lang="en-US" altLang="zh-CN"/>
          </a:p>
        </p:txBody>
      </p:sp>
    </p:spTree>
    <p:extLst>
      <p:ext uri="{BB962C8B-B14F-4D97-AF65-F5344CB8AC3E}">
        <p14:creationId xmlns:p14="http://schemas.microsoft.com/office/powerpoint/2010/main" val="158144808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1pPr>
    <a:lvl2pPr marL="457200"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2pPr>
    <a:lvl3pPr marL="914400"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3pPr>
    <a:lvl4pPr marL="1371600"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4pPr>
    <a:lvl5pPr marL="1828800" algn="l" rtl="0" fontAlgn="base">
      <a:spcBef>
        <a:spcPct val="30000"/>
      </a:spcBef>
      <a:spcAft>
        <a:spcPct val="0"/>
      </a:spcAft>
      <a:defRPr kumimoji="1" sz="1200" kern="1200">
        <a:solidFill>
          <a:schemeClr val="tx1"/>
        </a:solidFill>
        <a:latin typeface="Times New Roman" pitchFamily="18"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EFC2F7-7AA2-486B-82B3-28D01D462AF4}" type="slidenum">
              <a:rPr lang="en-US" altLang="zh-CN"/>
              <a:pPr/>
              <a:t>1</a:t>
            </a:fld>
            <a:endParaRPr lang="en-US" altLang="zh-CN"/>
          </a:p>
        </p:txBody>
      </p:sp>
      <p:sp>
        <p:nvSpPr>
          <p:cNvPr id="156674" name="Rectangle 2"/>
          <p:cNvSpPr>
            <a:spLocks noGrp="1" noRot="1" noChangeAspect="1" noChangeArrowheads="1" noTextEdit="1"/>
          </p:cNvSpPr>
          <p:nvPr>
            <p:ph type="sldImg"/>
          </p:nvPr>
        </p:nvSpPr>
        <p:spPr>
          <a:ln/>
        </p:spPr>
      </p:sp>
      <p:sp>
        <p:nvSpPr>
          <p:cNvPr id="156675"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A70F9-E0CB-470A-BAC3-6CE4C21D31A3}" type="slidenum">
              <a:rPr lang="en-US" altLang="zh-CN"/>
              <a:pPr/>
              <a:t>10</a:t>
            </a:fld>
            <a:endParaRPr lang="en-US" altLang="zh-CN"/>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A70F9-E0CB-470A-BAC3-6CE4C21D31A3}" type="slidenum">
              <a:rPr lang="en-US" altLang="zh-CN"/>
              <a:pPr/>
              <a:t>11</a:t>
            </a:fld>
            <a:endParaRPr lang="en-US" altLang="zh-CN"/>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A70F9-E0CB-470A-BAC3-6CE4C21D31A3}" type="slidenum">
              <a:rPr lang="en-US" altLang="zh-CN"/>
              <a:pPr/>
              <a:t>12</a:t>
            </a:fld>
            <a:endParaRPr lang="en-US" altLang="zh-CN"/>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A70F9-E0CB-470A-BAC3-6CE4C21D31A3}" type="slidenum">
              <a:rPr lang="en-US" altLang="zh-CN"/>
              <a:pPr/>
              <a:t>13</a:t>
            </a:fld>
            <a:endParaRPr lang="en-US" altLang="zh-CN"/>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A70F9-E0CB-470A-BAC3-6CE4C21D31A3}" type="slidenum">
              <a:rPr lang="en-US" altLang="zh-CN"/>
              <a:pPr/>
              <a:t>14</a:t>
            </a:fld>
            <a:endParaRPr lang="en-US" altLang="zh-CN"/>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A70F9-E0CB-470A-BAC3-6CE4C21D31A3}" type="slidenum">
              <a:rPr lang="en-US" altLang="zh-CN"/>
              <a:pPr/>
              <a:t>15</a:t>
            </a:fld>
            <a:endParaRPr lang="en-US" altLang="zh-CN"/>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A70F9-E0CB-470A-BAC3-6CE4C21D31A3}" type="slidenum">
              <a:rPr lang="en-US" altLang="zh-CN"/>
              <a:pPr/>
              <a:t>16</a:t>
            </a:fld>
            <a:endParaRPr lang="en-US" altLang="zh-CN"/>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A70F9-E0CB-470A-BAC3-6CE4C21D31A3}" type="slidenum">
              <a:rPr lang="en-US" altLang="zh-CN"/>
              <a:pPr/>
              <a:t>17</a:t>
            </a:fld>
            <a:endParaRPr lang="en-US" altLang="zh-CN"/>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A70F9-E0CB-470A-BAC3-6CE4C21D31A3}" type="slidenum">
              <a:rPr lang="en-US" altLang="zh-CN"/>
              <a:pPr/>
              <a:t>18</a:t>
            </a:fld>
            <a:endParaRPr lang="en-US" altLang="zh-CN"/>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A70F9-E0CB-470A-BAC3-6CE4C21D31A3}" type="slidenum">
              <a:rPr lang="en-US" altLang="zh-CN"/>
              <a:pPr/>
              <a:t>19</a:t>
            </a:fld>
            <a:endParaRPr lang="en-US" altLang="zh-CN"/>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8DFA11-4728-4D48-B0DE-D8EC1270FC59}" type="slidenum">
              <a:rPr lang="en-US" altLang="zh-CN"/>
              <a:pPr/>
              <a:t>2</a:t>
            </a:fld>
            <a:endParaRPr lang="en-US" altLang="zh-CN"/>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A70F9-E0CB-470A-BAC3-6CE4C21D31A3}" type="slidenum">
              <a:rPr lang="en-US" altLang="zh-CN"/>
              <a:pPr/>
              <a:t>20</a:t>
            </a:fld>
            <a:endParaRPr lang="en-US" altLang="zh-CN"/>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A70F9-E0CB-470A-BAC3-6CE4C21D31A3}" type="slidenum">
              <a:rPr lang="en-US" altLang="zh-CN"/>
              <a:pPr/>
              <a:t>21</a:t>
            </a:fld>
            <a:endParaRPr lang="en-US" altLang="zh-CN"/>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8DFA11-4728-4D48-B0DE-D8EC1270FC59}" type="slidenum">
              <a:rPr lang="en-US" altLang="zh-CN"/>
              <a:pPr/>
              <a:t>22</a:t>
            </a:fld>
            <a:endParaRPr lang="en-US" altLang="zh-CN"/>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A70F9-E0CB-470A-BAC3-6CE4C21D31A3}" type="slidenum">
              <a:rPr lang="en-US" altLang="zh-CN"/>
              <a:pPr/>
              <a:t>23</a:t>
            </a:fld>
            <a:endParaRPr lang="en-US" altLang="zh-CN"/>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A0155F7-5B32-4E00-9D3D-551F748AFDA8}" type="slidenum">
              <a:rPr lang="en-US" altLang="zh-CN"/>
              <a:pPr/>
              <a:t>24</a:t>
            </a:fld>
            <a:endParaRPr lang="en-US" altLang="zh-CN"/>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8DFA11-4728-4D48-B0DE-D8EC1270FC59}" type="slidenum">
              <a:rPr lang="en-US" altLang="zh-CN"/>
              <a:pPr/>
              <a:t>3</a:t>
            </a:fld>
            <a:endParaRPr lang="en-US" altLang="zh-CN"/>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A70F9-E0CB-470A-BAC3-6CE4C21D31A3}" type="slidenum">
              <a:rPr lang="en-US" altLang="zh-CN"/>
              <a:pPr/>
              <a:t>4</a:t>
            </a:fld>
            <a:endParaRPr lang="en-US" altLang="zh-CN"/>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A70F9-E0CB-470A-BAC3-6CE4C21D31A3}" type="slidenum">
              <a:rPr lang="en-US" altLang="zh-CN"/>
              <a:pPr/>
              <a:t>5</a:t>
            </a:fld>
            <a:endParaRPr lang="en-US" altLang="zh-CN"/>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68DFA11-4728-4D48-B0DE-D8EC1270FC59}" type="slidenum">
              <a:rPr lang="en-US" altLang="zh-CN"/>
              <a:pPr/>
              <a:t>6</a:t>
            </a:fld>
            <a:endParaRPr lang="en-US" altLang="zh-CN"/>
          </a:p>
        </p:txBody>
      </p:sp>
      <p:sp>
        <p:nvSpPr>
          <p:cNvPr id="157698" name="Rectangle 2"/>
          <p:cNvSpPr>
            <a:spLocks noGrp="1" noRot="1" noChangeAspect="1" noChangeArrowheads="1" noTextEdit="1"/>
          </p:cNvSpPr>
          <p:nvPr>
            <p:ph type="sldImg"/>
          </p:nvPr>
        </p:nvSpPr>
        <p:spPr>
          <a:ln/>
        </p:spPr>
      </p:sp>
      <p:sp>
        <p:nvSpPr>
          <p:cNvPr id="15769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A70F9-E0CB-470A-BAC3-6CE4C21D31A3}" type="slidenum">
              <a:rPr lang="en-US" altLang="zh-CN"/>
              <a:pPr/>
              <a:t>7</a:t>
            </a:fld>
            <a:endParaRPr lang="en-US" altLang="zh-CN"/>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A70F9-E0CB-470A-BAC3-6CE4C21D31A3}" type="slidenum">
              <a:rPr lang="en-US" altLang="zh-CN"/>
              <a:pPr/>
              <a:t>8</a:t>
            </a:fld>
            <a:endParaRPr lang="en-US" altLang="zh-CN"/>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zh-CN"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40A70F9-E0CB-470A-BAC3-6CE4C21D31A3}" type="slidenum">
              <a:rPr lang="en-US" altLang="zh-CN"/>
              <a:pPr/>
              <a:t>9</a:t>
            </a:fld>
            <a:endParaRPr lang="en-US" altLang="zh-CN"/>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zh-CN" altLang="zh-C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3886200"/>
            <a:ext cx="6400800" cy="1752600"/>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smtClean="0"/>
              <a:t>单击此处编辑母版副标题样式</a:t>
            </a:r>
            <a:endParaRPr lang="zh-CN" altLang="en-US"/>
          </a:p>
        </p:txBody>
      </p:sp>
    </p:spTree>
    <p:extLst>
      <p:ext uri="{BB962C8B-B14F-4D97-AF65-F5344CB8AC3E}">
        <p14:creationId xmlns:p14="http://schemas.microsoft.com/office/powerpoint/2010/main" val="31297505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7531102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5232012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457200" y="274638"/>
            <a:ext cx="8229600" cy="5851525"/>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3787033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5963"/>
          </a:xfrm>
          <a:prstGeom prst="rect">
            <a:avLst/>
          </a:prstGeo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13982509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Tree>
    <p:extLst>
      <p:ext uri="{BB962C8B-B14F-4D97-AF65-F5344CB8AC3E}">
        <p14:creationId xmlns:p14="http://schemas.microsoft.com/office/powerpoint/2010/main" val="25544930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23594079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Tree>
    <p:extLst>
      <p:ext uri="{BB962C8B-B14F-4D97-AF65-F5344CB8AC3E}">
        <p14:creationId xmlns:p14="http://schemas.microsoft.com/office/powerpoint/2010/main" val="887447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p>
            <a:r>
              <a:rPr lang="zh-CN" altLang="en-US" smtClean="0"/>
              <a:t>单击此处编辑母版标题样式</a:t>
            </a:r>
            <a:endParaRPr lang="zh-CN" altLang="en-US"/>
          </a:p>
        </p:txBody>
      </p:sp>
    </p:spTree>
    <p:extLst>
      <p:ext uri="{BB962C8B-B14F-4D97-AF65-F5344CB8AC3E}">
        <p14:creationId xmlns:p14="http://schemas.microsoft.com/office/powerpoint/2010/main" val="30674664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2874490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193660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extLst>
      <p:ext uri="{BB962C8B-B14F-4D97-AF65-F5344CB8AC3E}">
        <p14:creationId xmlns:p14="http://schemas.microsoft.com/office/powerpoint/2010/main" val="31760179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8" name="Picture 14" descr="ddd"/>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1035" name="Text Box 11"/>
          <p:cNvSpPr txBox="1">
            <a:spLocks noChangeArrowheads="1"/>
          </p:cNvSpPr>
          <p:nvPr userDrawn="1"/>
        </p:nvSpPr>
        <p:spPr bwMode="auto">
          <a:xfrm>
            <a:off x="304800" y="6172200"/>
            <a:ext cx="16764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zh-CN" altLang="en-US" sz="2000">
                <a:solidFill>
                  <a:schemeClr val="bg1"/>
                </a:solidFill>
                <a:effectLst>
                  <a:outerShdw blurRad="38100" dist="38100" dir="2700000" algn="tl">
                    <a:srgbClr val="C0C0C0"/>
                  </a:outerShdw>
                </a:effectLst>
                <a:ea typeface="华文细黑" pitchFamily="2" charset="-122"/>
              </a:rPr>
              <a:t>学  术  报  告</a:t>
            </a:r>
          </a:p>
        </p:txBody>
      </p:sp>
      <p:sp>
        <p:nvSpPr>
          <p:cNvPr id="1036" name="Text Box 12"/>
          <p:cNvSpPr txBox="1">
            <a:spLocks noChangeArrowheads="1"/>
          </p:cNvSpPr>
          <p:nvPr userDrawn="1"/>
        </p:nvSpPr>
        <p:spPr bwMode="auto">
          <a:xfrm>
            <a:off x="1828800" y="6324600"/>
            <a:ext cx="1828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l">
              <a:spcBef>
                <a:spcPct val="50000"/>
              </a:spcBef>
            </a:pPr>
            <a:r>
              <a:rPr lang="en-US" altLang="zh-CN" sz="900">
                <a:solidFill>
                  <a:srgbClr val="333399"/>
                </a:solidFill>
                <a:latin typeface="Arial Black" pitchFamily="34" charset="0"/>
              </a:rPr>
              <a:t>L e a r n e d    R e p o r t</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fontAlgn="base">
        <a:spcBef>
          <a:spcPct val="0"/>
        </a:spcBef>
        <a:spcAft>
          <a:spcPct val="0"/>
        </a:spcAft>
        <a:defRPr kumimoji="1" sz="4400">
          <a:solidFill>
            <a:schemeClr val="tx2"/>
          </a:solidFill>
          <a:latin typeface="+mj-lt"/>
          <a:ea typeface="+mj-ea"/>
          <a:cs typeface="+mj-cs"/>
        </a:defRPr>
      </a:lvl1pPr>
      <a:lvl2pPr algn="ctr" rtl="0" fontAlgn="base">
        <a:spcBef>
          <a:spcPct val="0"/>
        </a:spcBef>
        <a:spcAft>
          <a:spcPct val="0"/>
        </a:spcAft>
        <a:defRPr kumimoji="1" sz="4400">
          <a:solidFill>
            <a:schemeClr val="tx2"/>
          </a:solidFill>
          <a:latin typeface="Times New Roman" pitchFamily="18" charset="0"/>
          <a:ea typeface="宋体" pitchFamily="2" charset="-122"/>
        </a:defRPr>
      </a:lvl2pPr>
      <a:lvl3pPr algn="ctr" rtl="0" fontAlgn="base">
        <a:spcBef>
          <a:spcPct val="0"/>
        </a:spcBef>
        <a:spcAft>
          <a:spcPct val="0"/>
        </a:spcAft>
        <a:defRPr kumimoji="1" sz="4400">
          <a:solidFill>
            <a:schemeClr val="tx2"/>
          </a:solidFill>
          <a:latin typeface="Times New Roman" pitchFamily="18" charset="0"/>
          <a:ea typeface="宋体" pitchFamily="2" charset="-122"/>
        </a:defRPr>
      </a:lvl3pPr>
      <a:lvl4pPr algn="ctr" rtl="0" fontAlgn="base">
        <a:spcBef>
          <a:spcPct val="0"/>
        </a:spcBef>
        <a:spcAft>
          <a:spcPct val="0"/>
        </a:spcAft>
        <a:defRPr kumimoji="1" sz="4400">
          <a:solidFill>
            <a:schemeClr val="tx2"/>
          </a:solidFill>
          <a:latin typeface="Times New Roman" pitchFamily="18" charset="0"/>
          <a:ea typeface="宋体" pitchFamily="2" charset="-122"/>
        </a:defRPr>
      </a:lvl4pPr>
      <a:lvl5pPr algn="ctr" rtl="0" fontAlgn="base">
        <a:spcBef>
          <a:spcPct val="0"/>
        </a:spcBef>
        <a:spcAft>
          <a:spcPct val="0"/>
        </a:spcAft>
        <a:defRPr kumimoji="1" sz="4400">
          <a:solidFill>
            <a:schemeClr val="tx2"/>
          </a:solidFill>
          <a:latin typeface="Times New Roman" pitchFamily="18" charset="0"/>
          <a:ea typeface="宋体" pitchFamily="2" charset="-122"/>
        </a:defRPr>
      </a:lvl5pPr>
      <a:lvl6pPr marL="457200" algn="ctr" rtl="0" fontAlgn="base">
        <a:spcBef>
          <a:spcPct val="0"/>
        </a:spcBef>
        <a:spcAft>
          <a:spcPct val="0"/>
        </a:spcAft>
        <a:defRPr kumimoji="1" sz="4400">
          <a:solidFill>
            <a:schemeClr val="tx2"/>
          </a:solidFill>
          <a:latin typeface="Times New Roman" pitchFamily="18" charset="0"/>
          <a:ea typeface="宋体" pitchFamily="2" charset="-122"/>
        </a:defRPr>
      </a:lvl6pPr>
      <a:lvl7pPr marL="914400" algn="ctr" rtl="0" fontAlgn="base">
        <a:spcBef>
          <a:spcPct val="0"/>
        </a:spcBef>
        <a:spcAft>
          <a:spcPct val="0"/>
        </a:spcAft>
        <a:defRPr kumimoji="1" sz="4400">
          <a:solidFill>
            <a:schemeClr val="tx2"/>
          </a:solidFill>
          <a:latin typeface="Times New Roman" pitchFamily="18" charset="0"/>
          <a:ea typeface="宋体" pitchFamily="2" charset="-122"/>
        </a:defRPr>
      </a:lvl7pPr>
      <a:lvl8pPr marL="1371600" algn="ctr" rtl="0" fontAlgn="base">
        <a:spcBef>
          <a:spcPct val="0"/>
        </a:spcBef>
        <a:spcAft>
          <a:spcPct val="0"/>
        </a:spcAft>
        <a:defRPr kumimoji="1" sz="4400">
          <a:solidFill>
            <a:schemeClr val="tx2"/>
          </a:solidFill>
          <a:latin typeface="Times New Roman" pitchFamily="18" charset="0"/>
          <a:ea typeface="宋体" pitchFamily="2" charset="-122"/>
        </a:defRPr>
      </a:lvl8pPr>
      <a:lvl9pPr marL="1828800" algn="ctr" rtl="0" fontAlgn="base">
        <a:spcBef>
          <a:spcPct val="0"/>
        </a:spcBef>
        <a:spcAft>
          <a:spcPct val="0"/>
        </a:spcAft>
        <a:defRPr kumimoji="1" sz="4400">
          <a:solidFill>
            <a:schemeClr val="tx2"/>
          </a:solidFill>
          <a:latin typeface="Times New Roman" pitchFamily="18" charset="0"/>
          <a:ea typeface="宋体" pitchFamily="2" charset="-122"/>
        </a:defRPr>
      </a:lvl9pPr>
    </p:titleStyle>
    <p:body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9" name="Picture 11" descr="cc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958013"/>
          </a:xfrm>
          <a:prstGeom prst="rect">
            <a:avLst/>
          </a:prstGeom>
          <a:noFill/>
          <a:extLst>
            <a:ext uri="{909E8E84-426E-40DD-AFC4-6F175D3DCCD1}">
              <a14:hiddenFill xmlns:a14="http://schemas.microsoft.com/office/drawing/2010/main">
                <a:solidFill>
                  <a:srgbClr val="FFFFFF"/>
                </a:solidFill>
              </a14:hiddenFill>
            </a:ext>
          </a:extLst>
        </p:spPr>
      </p:pic>
      <p:sp>
        <p:nvSpPr>
          <p:cNvPr id="7171" name="Rectangle 3"/>
          <p:cNvSpPr>
            <a:spLocks noGrp="1" noChangeArrowheads="1"/>
          </p:cNvSpPr>
          <p:nvPr>
            <p:ph type="ctrTitle"/>
          </p:nvPr>
        </p:nvSpPr>
        <p:spPr bwMode="auto">
          <a:xfrm>
            <a:off x="179388" y="1772816"/>
            <a:ext cx="8820150" cy="2138362"/>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zh-CN" sz="4000" b="1" dirty="0" smtClean="0">
                <a:effectLst>
                  <a:outerShdw blurRad="38100" dist="38100" dir="2700000" algn="tl">
                    <a:srgbClr val="C0C0C0"/>
                  </a:outerShdw>
                </a:effectLst>
                <a:latin typeface="黑体" pitchFamily="2" charset="-122"/>
                <a:ea typeface="黑体" pitchFamily="2" charset="-122"/>
              </a:rPr>
              <a:t>《</a:t>
            </a:r>
            <a:r>
              <a:rPr lang="zh-CN" altLang="en-US" sz="4000" b="1" dirty="0" smtClean="0">
                <a:effectLst>
                  <a:outerShdw blurRad="38100" dist="38100" dir="2700000" algn="tl">
                    <a:srgbClr val="C0C0C0"/>
                  </a:outerShdw>
                </a:effectLst>
                <a:latin typeface="黑体" pitchFamily="2" charset="-122"/>
                <a:ea typeface="黑体" pitchFamily="2" charset="-122"/>
              </a:rPr>
              <a:t>上海期货交易所异常交易监控暂行规定</a:t>
            </a:r>
            <a:r>
              <a:rPr lang="en-US" altLang="zh-CN" sz="4000" b="1" dirty="0" smtClean="0">
                <a:effectLst>
                  <a:outerShdw blurRad="38100" dist="38100" dir="2700000" algn="tl">
                    <a:srgbClr val="C0C0C0"/>
                  </a:outerShdw>
                </a:effectLst>
                <a:latin typeface="黑体" pitchFamily="2" charset="-122"/>
                <a:ea typeface="黑体" pitchFamily="2" charset="-122"/>
              </a:rPr>
              <a:t>》</a:t>
            </a:r>
            <a:r>
              <a:rPr lang="zh-CN" altLang="en-US" sz="4000" b="1" dirty="0" smtClean="0">
                <a:effectLst>
                  <a:outerShdw blurRad="38100" dist="38100" dir="2700000" algn="tl">
                    <a:srgbClr val="C0C0C0"/>
                  </a:outerShdw>
                </a:effectLst>
                <a:latin typeface="黑体" pitchFamily="2" charset="-122"/>
                <a:ea typeface="黑体" pitchFamily="2" charset="-122"/>
              </a:rPr>
              <a:t>及有关处理标准和处理程序的修订情况说明</a:t>
            </a:r>
            <a:endParaRPr lang="zh-CN" altLang="en-US" sz="1800" b="1" dirty="0">
              <a:latin typeface="楷体_GB2312" pitchFamily="49" charset="-122"/>
              <a:ea typeface="楷体_GB2312" pitchFamily="49" charset="-122"/>
            </a:endParaRPr>
          </a:p>
        </p:txBody>
      </p:sp>
      <p:sp>
        <p:nvSpPr>
          <p:cNvPr id="7172" name="Rectangle 4"/>
          <p:cNvSpPr>
            <a:spLocks noGrp="1" noChangeArrowheads="1"/>
          </p:cNvSpPr>
          <p:nvPr>
            <p:ph type="subTitle" idx="1"/>
          </p:nvPr>
        </p:nvSpPr>
        <p:spPr bwMode="auto">
          <a:xfrm>
            <a:off x="1411560" y="4437063"/>
            <a:ext cx="6400800" cy="1066800"/>
          </a:xfr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r>
              <a:rPr lang="en-US" altLang="zh-CN" b="1" dirty="0" smtClean="0">
                <a:latin typeface="华文新魏" pitchFamily="2" charset="-122"/>
                <a:ea typeface="华文新魏" pitchFamily="2" charset="-122"/>
              </a:rPr>
              <a:t>2012</a:t>
            </a:r>
            <a:r>
              <a:rPr lang="zh-CN" altLang="en-US" b="1" dirty="0" smtClean="0">
                <a:latin typeface="华文新魏" pitchFamily="2" charset="-122"/>
                <a:ea typeface="华文新魏" pitchFamily="2" charset="-122"/>
              </a:rPr>
              <a:t>年</a:t>
            </a:r>
            <a:r>
              <a:rPr lang="en-US" altLang="zh-CN" b="1" dirty="0" smtClean="0">
                <a:latin typeface="华文新魏" pitchFamily="2" charset="-122"/>
                <a:ea typeface="华文新魏" pitchFamily="2" charset="-122"/>
              </a:rPr>
              <a:t>7</a:t>
            </a:r>
            <a:r>
              <a:rPr lang="zh-CN" altLang="en-US" b="1" dirty="0" smtClean="0">
                <a:latin typeface="华文新魏" pitchFamily="2" charset="-122"/>
                <a:ea typeface="华文新魏" pitchFamily="2" charset="-122"/>
              </a:rPr>
              <a:t>月</a:t>
            </a:r>
            <a:r>
              <a:rPr lang="en-US" altLang="zh-CN" b="1" dirty="0" smtClean="0">
                <a:latin typeface="华文新魏" pitchFamily="2" charset="-122"/>
                <a:ea typeface="华文新魏" pitchFamily="2" charset="-122"/>
              </a:rPr>
              <a:t>20</a:t>
            </a:r>
            <a:r>
              <a:rPr lang="zh-CN" altLang="en-US" b="1" dirty="0" smtClean="0">
                <a:latin typeface="华文新魏" pitchFamily="2" charset="-122"/>
                <a:ea typeface="华文新魏" pitchFamily="2" charset="-122"/>
              </a:rPr>
              <a:t>日</a:t>
            </a:r>
            <a:endParaRPr lang="zh-CN" altLang="en-US" b="1" dirty="0">
              <a:latin typeface="华文新魏" pitchFamily="2" charset="-122"/>
              <a:ea typeface="华文新魏" pitchFamily="2"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41" name="Text Box 5"/>
          <p:cNvSpPr txBox="1">
            <a:spLocks noChangeArrowheads="1"/>
          </p:cNvSpPr>
          <p:nvPr/>
        </p:nvSpPr>
        <p:spPr bwMode="auto">
          <a:xfrm>
            <a:off x="467544" y="331014"/>
            <a:ext cx="806489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eaLnBrk="0" hangingPunct="0">
              <a:spcBef>
                <a:spcPct val="50000"/>
              </a:spcBef>
            </a:pP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处理标准和处理程序</a:t>
            </a: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的修订说明</a:t>
            </a:r>
            <a:endParaRPr lang="zh-CN" altLang="en-US" sz="3600" b="1" dirty="0">
              <a:solidFill>
                <a:srgbClr val="000099"/>
              </a:solidFill>
              <a:latin typeface="华文新魏" pitchFamily="2" charset="-122"/>
              <a:ea typeface="华文新魏" pitchFamily="2" charset="-122"/>
            </a:endParaRPr>
          </a:p>
        </p:txBody>
      </p:sp>
      <p:graphicFrame>
        <p:nvGraphicFramePr>
          <p:cNvPr id="5" name="Group 7"/>
          <p:cNvGraphicFramePr>
            <a:graphicFrameLocks noGrp="1"/>
          </p:cNvGraphicFramePr>
          <p:nvPr>
            <p:extLst>
              <p:ext uri="{D42A27DB-BD31-4B8C-83A1-F6EECF244321}">
                <p14:modId xmlns:p14="http://schemas.microsoft.com/office/powerpoint/2010/main" val="2040532953"/>
              </p:ext>
            </p:extLst>
          </p:nvPr>
        </p:nvGraphicFramePr>
        <p:xfrm>
          <a:off x="323528" y="1253440"/>
          <a:ext cx="8496944" cy="3215640"/>
        </p:xfrm>
        <a:graphic>
          <a:graphicData uri="http://schemas.openxmlformats.org/drawingml/2006/table">
            <a:tbl>
              <a:tblPr/>
              <a:tblGrid>
                <a:gridCol w="648072"/>
                <a:gridCol w="2664296"/>
                <a:gridCol w="2952328"/>
                <a:gridCol w="2232248"/>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序号</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原条款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修订后条款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修订说明</a:t>
                      </a:r>
                      <a:endPar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0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6</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同一客户第二次达到交易所处理标准的，交易所将该客户列入重点监管名单，同时将客户异常交易行为向会员通报。如客户两次达到交易所处理标准的交易行为均发生在同一会员的，交易所将于次日闭市前约见该会员的总经理及首席风险官谈话，要求会员及时制止客户不当交易行为，会员总经理及首席风险官无正当理由缺席约见谈话的，交易所向会员下发监管警示函；如客户两次达到交易所处理标准的交易行为未发生在同一会员的，交易所于当日对客户第二次所在会员的首席风险官进行电话提示，要求会员及时制止客户不当交易行为。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strike="dblStrike" kern="1200" dirty="0" smtClean="0">
                          <a:solidFill>
                            <a:schemeClr val="tx1"/>
                          </a:solidFill>
                          <a:effectLst/>
                          <a:latin typeface="+mn-lt"/>
                          <a:ea typeface="+mn-ea"/>
                          <a:cs typeface="+mn-cs"/>
                        </a:rPr>
                        <a:t>同一</a:t>
                      </a:r>
                      <a:r>
                        <a:rPr lang="zh-CN" altLang="zh-CN" sz="1200" kern="1200" dirty="0" smtClean="0">
                          <a:solidFill>
                            <a:schemeClr val="tx1"/>
                          </a:solidFill>
                          <a:effectLst/>
                          <a:latin typeface="+mn-lt"/>
                          <a:ea typeface="+mn-ea"/>
                          <a:cs typeface="+mn-cs"/>
                        </a:rPr>
                        <a:t>客户第二次达到交易所处理标准的，交易所将该客户列入重点监管名单，同时将客户异常交易行为向会员通报。</a:t>
                      </a:r>
                      <a:r>
                        <a:rPr lang="zh-CN" altLang="zh-CN" sz="1200" strike="dblStrike" kern="1200" dirty="0" smtClean="0">
                          <a:solidFill>
                            <a:schemeClr val="tx1"/>
                          </a:solidFill>
                          <a:effectLst/>
                          <a:latin typeface="+mn-lt"/>
                          <a:ea typeface="+mn-ea"/>
                          <a:cs typeface="+mn-cs"/>
                        </a:rPr>
                        <a:t>如客户两次达到交易所处理标准的交易行为均发生在同一会员的，交易所将于次日闭市前约见该会员的总经理及首席风险官谈话，要求会员及时制止客户不当交易行为，会员总经理及首席风险官无正当理由缺席约见谈话的，交易所向会员下发监管警示函；如客户两次达到交易所处理标准的交易行为未发生在同一会员的，交易所于当日对客户第二次所在会员的首席风险官进行电话提示，要求会员及时制止客户不当交易行为。</a:t>
                      </a:r>
                      <a:r>
                        <a:rPr lang="en-US" altLang="zh-CN" sz="1200" strike="dblStrike"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kumimoji="0" lang="zh-CN" altLang="en-US" sz="1200" b="0" i="0" u="none" strike="noStrike" cap="none" normalizeH="0" baseline="0" dirty="0" smtClean="0">
                        <a:ln>
                          <a:noFill/>
                        </a:ln>
                        <a:solidFill>
                          <a:srgbClr val="FF0066"/>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59286391"/>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41" name="Text Box 5"/>
          <p:cNvSpPr txBox="1">
            <a:spLocks noChangeArrowheads="1"/>
          </p:cNvSpPr>
          <p:nvPr/>
        </p:nvSpPr>
        <p:spPr bwMode="auto">
          <a:xfrm>
            <a:off x="467544" y="331014"/>
            <a:ext cx="806489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eaLnBrk="0" hangingPunct="0">
              <a:spcBef>
                <a:spcPct val="50000"/>
              </a:spcBef>
            </a:pP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处理标准和处理程序</a:t>
            </a: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的修订说明</a:t>
            </a:r>
            <a:endParaRPr lang="zh-CN" altLang="en-US" sz="3600" b="1" dirty="0">
              <a:solidFill>
                <a:srgbClr val="000099"/>
              </a:solidFill>
              <a:latin typeface="华文新魏" pitchFamily="2" charset="-122"/>
              <a:ea typeface="华文新魏" pitchFamily="2" charset="-122"/>
            </a:endParaRPr>
          </a:p>
        </p:txBody>
      </p:sp>
      <p:graphicFrame>
        <p:nvGraphicFramePr>
          <p:cNvPr id="5" name="Group 7"/>
          <p:cNvGraphicFramePr>
            <a:graphicFrameLocks noGrp="1"/>
          </p:cNvGraphicFramePr>
          <p:nvPr>
            <p:extLst>
              <p:ext uri="{D42A27DB-BD31-4B8C-83A1-F6EECF244321}">
                <p14:modId xmlns:p14="http://schemas.microsoft.com/office/powerpoint/2010/main" val="2244086385"/>
              </p:ext>
            </p:extLst>
          </p:nvPr>
        </p:nvGraphicFramePr>
        <p:xfrm>
          <a:off x="323528" y="1628800"/>
          <a:ext cx="8496944" cy="4221480"/>
        </p:xfrm>
        <a:graphic>
          <a:graphicData uri="http://schemas.openxmlformats.org/drawingml/2006/table">
            <a:tbl>
              <a:tblPr/>
              <a:tblGrid>
                <a:gridCol w="648072"/>
                <a:gridCol w="2664296"/>
                <a:gridCol w="2952328"/>
                <a:gridCol w="2232248"/>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序号</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原条款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修订后条款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修订说明</a:t>
                      </a:r>
                      <a:endPar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4799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6</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同一客户第三次达到交易所处理标准的，交易所于当日闭市后对客户采取限制开仓的监管措施，限制开仓的时间原则上不低于</a:t>
                      </a: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1</a:t>
                      </a: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个月。如客户三次达到交易所处理标准的交易行为均发生在同一会员的，交易所对该会员下发监管意见函，并向中国证监会提请分类监管扣分；如客户三次达到交易所处理标准的交易行为未发生在同一会员的，交易所向客户第三次所在会员下发监管警示函。 </a:t>
                      </a:r>
                      <a:endParaRPr kumimoji="0" lang="en-US" altLang="zh-CN" sz="1200" b="0" i="0" u="none" strike="noStrike" cap="none" normalizeH="0" baseline="0" dirty="0" smtClean="0">
                        <a:ln>
                          <a:noFill/>
                        </a:ln>
                        <a:solidFill>
                          <a:schemeClr val="tx1"/>
                        </a:solidFill>
                        <a:effectLst/>
                        <a:latin typeface="+mn-lt"/>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被采取限制开仓监管措施的客户，交易所将向市场公告。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zh-CN" altLang="zh-CN" sz="1200" strike="dblStrike" kern="1200" dirty="0" smtClean="0">
                          <a:solidFill>
                            <a:schemeClr val="tx1"/>
                          </a:solidFill>
                          <a:effectLst/>
                          <a:latin typeface="+mn-lt"/>
                          <a:ea typeface="+mn-ea"/>
                          <a:cs typeface="+mn-cs"/>
                        </a:rPr>
                        <a:t>同一</a:t>
                      </a:r>
                      <a:r>
                        <a:rPr lang="zh-CN" altLang="zh-CN" sz="1200" kern="1200" dirty="0" smtClean="0">
                          <a:solidFill>
                            <a:schemeClr val="tx1"/>
                          </a:solidFill>
                          <a:effectLst/>
                          <a:latin typeface="+mn-lt"/>
                          <a:ea typeface="+mn-ea"/>
                          <a:cs typeface="+mn-cs"/>
                        </a:rPr>
                        <a:t>客户第三次达到交易所处理标准的，交易所于当日闭市后对客户采取限制开仓的监管措施，限制开仓的时间原则上不低于</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个月。</a:t>
                      </a:r>
                      <a:r>
                        <a:rPr lang="zh-CN" altLang="zh-CN" sz="1200" strike="dblStrike" kern="1200" dirty="0" smtClean="0">
                          <a:solidFill>
                            <a:schemeClr val="tx1"/>
                          </a:solidFill>
                          <a:effectLst/>
                          <a:latin typeface="+mn-lt"/>
                          <a:ea typeface="+mn-ea"/>
                          <a:cs typeface="+mn-cs"/>
                        </a:rPr>
                        <a:t>如客户三次达到交易所处理标准的交易行为均发生在同一会员的，交易所对该会员下发监管意见函，并向中国证监会提请分类监管扣分；如客户三次达到交易所处理标准的交易行为未发生在同一会员的，交易所向客户第三次所在会员下发监管警示函。</a:t>
                      </a:r>
                      <a:endParaRPr lang="en-US" altLang="zh-CN" sz="1200" strike="dblStrike"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被采取限制开仓监管措施的客户，交易所将向市场公告。</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0" lang="zh-CN" altLang="en-US" sz="1200" b="0" i="0" u="none" strike="noStrike" cap="none" normalizeH="0" baseline="0" dirty="0" smtClean="0">
                        <a:ln>
                          <a:noFill/>
                        </a:ln>
                        <a:solidFill>
                          <a:srgbClr val="FF0066"/>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02749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7</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2</a:t>
                      </a: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、客户达到交易所处理标准的自成交、频繁报撤单、大额报撤单行为发生在多个会员的，交易所对自成交、频繁报撤单、大额报撤单行为发生次数最多的会员参照上款采取相关措施。</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strike="dblStrike" kern="1200" dirty="0" smtClean="0">
                          <a:solidFill>
                            <a:schemeClr val="tx1"/>
                          </a:solidFill>
                          <a:effectLst/>
                          <a:latin typeface="+mn-lt"/>
                          <a:ea typeface="+mn-ea"/>
                          <a:cs typeface="+mn-cs"/>
                        </a:rPr>
                        <a:t>2</a:t>
                      </a:r>
                      <a:r>
                        <a:rPr lang="zh-CN" altLang="zh-CN" sz="1200" strike="dblStrike" kern="1200" dirty="0" smtClean="0">
                          <a:solidFill>
                            <a:schemeClr val="tx1"/>
                          </a:solidFill>
                          <a:effectLst/>
                          <a:latin typeface="+mn-lt"/>
                          <a:ea typeface="+mn-ea"/>
                          <a:cs typeface="+mn-cs"/>
                        </a:rPr>
                        <a:t>、客户达到交易所处理标准的自成交、频繁报撤单、大额报撤单行为发生在多个会员的，交易所对自成交、频繁报撤单、大额报撤单行为发生次数最多的会员参照上款采取相关措施。</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考虑到客户可以在多家期货公司进行交易，期货公司很难掌握客户的异常交易行为，因此删除了对发生异常交易客户所在期货公司采取的强制性监管措施。</a:t>
                      </a:r>
                      <a:endParaRPr kumimoji="0" lang="zh-CN" altLang="en-US" sz="1200" b="0" i="0" u="none" strike="noStrike" cap="none" normalizeH="0" baseline="0" dirty="0" smtClean="0">
                        <a:ln>
                          <a:noFill/>
                        </a:ln>
                        <a:solidFill>
                          <a:srgbClr val="FF0066"/>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59286391"/>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41" name="Text Box 5"/>
          <p:cNvSpPr txBox="1">
            <a:spLocks noChangeArrowheads="1"/>
          </p:cNvSpPr>
          <p:nvPr/>
        </p:nvSpPr>
        <p:spPr bwMode="auto">
          <a:xfrm>
            <a:off x="467544" y="331014"/>
            <a:ext cx="806489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eaLnBrk="0" hangingPunct="0">
              <a:spcBef>
                <a:spcPct val="50000"/>
              </a:spcBef>
            </a:pP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处理标准和处理程序</a:t>
            </a: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的修订说明</a:t>
            </a:r>
            <a:endParaRPr lang="zh-CN" altLang="en-US" sz="3600" b="1" dirty="0">
              <a:solidFill>
                <a:srgbClr val="000099"/>
              </a:solidFill>
              <a:latin typeface="华文新魏" pitchFamily="2" charset="-122"/>
              <a:ea typeface="华文新魏" pitchFamily="2" charset="-122"/>
            </a:endParaRPr>
          </a:p>
        </p:txBody>
      </p:sp>
      <p:graphicFrame>
        <p:nvGraphicFramePr>
          <p:cNvPr id="5" name="Group 7"/>
          <p:cNvGraphicFramePr>
            <a:graphicFrameLocks noGrp="1"/>
          </p:cNvGraphicFramePr>
          <p:nvPr>
            <p:extLst>
              <p:ext uri="{D42A27DB-BD31-4B8C-83A1-F6EECF244321}">
                <p14:modId xmlns:p14="http://schemas.microsoft.com/office/powerpoint/2010/main" val="398482033"/>
              </p:ext>
            </p:extLst>
          </p:nvPr>
        </p:nvGraphicFramePr>
        <p:xfrm>
          <a:off x="323528" y="2152240"/>
          <a:ext cx="8496944" cy="2392680"/>
        </p:xfrm>
        <a:graphic>
          <a:graphicData uri="http://schemas.openxmlformats.org/drawingml/2006/table">
            <a:tbl>
              <a:tblPr/>
              <a:tblGrid>
                <a:gridCol w="648072"/>
                <a:gridCol w="2664296"/>
                <a:gridCol w="2952328"/>
                <a:gridCol w="2232248"/>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序号</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原条款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修订后条款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修订说明</a:t>
                      </a:r>
                      <a:endPar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02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8</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zh-CN" sz="1200" kern="1200" dirty="0" smtClean="0">
                          <a:solidFill>
                            <a:schemeClr val="tx1"/>
                          </a:solidFill>
                          <a:effectLst/>
                          <a:latin typeface="+mn-lt"/>
                          <a:ea typeface="+mn-ea"/>
                          <a:cs typeface="+mn-cs"/>
                        </a:rPr>
                        <a:t>4</a:t>
                      </a:r>
                      <a:r>
                        <a:rPr lang="zh-CN" altLang="zh-CN" sz="1200" kern="1200" dirty="0" smtClean="0">
                          <a:solidFill>
                            <a:schemeClr val="tx1"/>
                          </a:solidFill>
                          <a:effectLst/>
                          <a:latin typeface="+mn-lt"/>
                          <a:ea typeface="+mn-ea"/>
                          <a:cs typeface="+mn-cs"/>
                        </a:rPr>
                        <a:t>、交易所认定的一组关联账户，其关联客户之间发生成交的，视作同一客户的自成交行为。达到交易所处理标准的，按照上述规定处理。</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200" kern="1200" dirty="0" smtClean="0">
                          <a:solidFill>
                            <a:schemeClr val="tx1"/>
                          </a:solidFill>
                          <a:effectLst/>
                          <a:latin typeface="+mn-lt"/>
                          <a:ea typeface="+mn-ea"/>
                          <a:cs typeface="+mn-cs"/>
                        </a:rPr>
                        <a:t>4</a:t>
                      </a:r>
                      <a:r>
                        <a:rPr lang="zh-CN" altLang="zh-CN" sz="1200" kern="1200" dirty="0" smtClean="0">
                          <a:solidFill>
                            <a:schemeClr val="tx1"/>
                          </a:solidFill>
                          <a:effectLst/>
                          <a:latin typeface="+mn-lt"/>
                          <a:ea typeface="+mn-ea"/>
                          <a:cs typeface="+mn-cs"/>
                        </a:rPr>
                        <a:t>、交易所认定的一组</a:t>
                      </a:r>
                      <a:r>
                        <a:rPr lang="zh-CN" altLang="zh-CN" sz="1200" strike="dblStrike" kern="1200" dirty="0" smtClean="0">
                          <a:solidFill>
                            <a:schemeClr val="tx1"/>
                          </a:solidFill>
                          <a:effectLst/>
                          <a:latin typeface="+mn-lt"/>
                          <a:ea typeface="+mn-ea"/>
                          <a:cs typeface="+mn-cs"/>
                        </a:rPr>
                        <a:t>关联账户</a:t>
                      </a:r>
                      <a:r>
                        <a:rPr lang="zh-CN" altLang="zh-CN" sz="1200" b="1" kern="1200" dirty="0" smtClean="0">
                          <a:solidFill>
                            <a:srgbClr val="FF0000"/>
                          </a:solidFill>
                          <a:effectLst/>
                          <a:latin typeface="+mn-lt"/>
                          <a:ea typeface="+mn-ea"/>
                          <a:cs typeface="+mn-cs"/>
                        </a:rPr>
                        <a:t>实际控制关系账户</a:t>
                      </a:r>
                      <a:r>
                        <a:rPr lang="zh-CN" altLang="zh-CN" sz="1200" strike="dblStrike" kern="1200" dirty="0" smtClean="0">
                          <a:solidFill>
                            <a:schemeClr val="tx1"/>
                          </a:solidFill>
                          <a:effectLst/>
                          <a:latin typeface="+mn-lt"/>
                          <a:ea typeface="+mn-ea"/>
                          <a:cs typeface="+mn-cs"/>
                        </a:rPr>
                        <a:t>，其关联客户</a:t>
                      </a:r>
                      <a:r>
                        <a:rPr lang="zh-CN" altLang="zh-CN" sz="1200" kern="1200" dirty="0" smtClean="0">
                          <a:solidFill>
                            <a:schemeClr val="tx1"/>
                          </a:solidFill>
                          <a:effectLst/>
                          <a:latin typeface="+mn-lt"/>
                          <a:ea typeface="+mn-ea"/>
                          <a:cs typeface="+mn-cs"/>
                        </a:rPr>
                        <a:t>之间发生成交的，</a:t>
                      </a:r>
                      <a:r>
                        <a:rPr lang="zh-CN" altLang="zh-CN" sz="1200" strike="dblStrike" kern="1200" dirty="0" smtClean="0">
                          <a:solidFill>
                            <a:schemeClr val="tx1"/>
                          </a:solidFill>
                          <a:effectLst/>
                          <a:latin typeface="+mn-lt"/>
                          <a:ea typeface="+mn-ea"/>
                          <a:cs typeface="+mn-cs"/>
                        </a:rPr>
                        <a:t>视作同一客户的自成交行为。达到交易所处理标准的，按照上述规定</a:t>
                      </a:r>
                      <a:r>
                        <a:rPr lang="zh-CN" altLang="zh-CN" sz="1200" b="1" kern="1200" dirty="0" smtClean="0">
                          <a:solidFill>
                            <a:srgbClr val="FF0000"/>
                          </a:solidFill>
                          <a:effectLst/>
                          <a:latin typeface="+mn-lt"/>
                          <a:ea typeface="+mn-ea"/>
                          <a:cs typeface="+mn-cs"/>
                        </a:rPr>
                        <a:t>参照自成交行为进行</a:t>
                      </a:r>
                      <a:r>
                        <a:rPr lang="zh-CN" altLang="zh-CN" sz="1200" kern="1200" dirty="0" smtClean="0">
                          <a:solidFill>
                            <a:schemeClr val="tx1"/>
                          </a:solidFill>
                          <a:effectLst/>
                          <a:latin typeface="+mn-lt"/>
                          <a:ea typeface="+mn-ea"/>
                          <a:cs typeface="+mn-cs"/>
                        </a:rPr>
                        <a:t>处理。</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zh-CN" altLang="zh-CN" sz="1200" kern="1200" dirty="0" smtClean="0">
                          <a:solidFill>
                            <a:schemeClr val="tx1"/>
                          </a:solidFill>
                          <a:effectLst/>
                          <a:latin typeface="+mn-lt"/>
                          <a:ea typeface="+mn-ea"/>
                          <a:cs typeface="+mn-cs"/>
                        </a:rPr>
                        <a:t>“关联账户”的相关表述统一修改为“实际控制关系账户”</a:t>
                      </a:r>
                      <a:r>
                        <a:rPr lang="zh-CN" altLang="en-US" sz="1200" kern="1200" dirty="0" smtClean="0">
                          <a:solidFill>
                            <a:schemeClr val="tx1"/>
                          </a:solidFill>
                          <a:effectLst/>
                          <a:latin typeface="+mn-lt"/>
                          <a:ea typeface="+mn-ea"/>
                          <a:cs typeface="+mn-cs"/>
                        </a:rPr>
                        <a:t>。</a:t>
                      </a:r>
                      <a:endParaRPr kumimoji="0" lang="zh-CN" altLang="en-US" sz="1200" b="0" i="0" u="none" strike="noStrike" cap="none" normalizeH="0" baseline="0" dirty="0" smtClean="0">
                        <a:ln>
                          <a:noFill/>
                        </a:ln>
                        <a:solidFill>
                          <a:srgbClr val="FF0066"/>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0026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9</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altLang="zh-CN" sz="1200" kern="1200" dirty="0" smtClean="0">
                          <a:solidFill>
                            <a:schemeClr val="tx1"/>
                          </a:solidFill>
                          <a:effectLst/>
                          <a:latin typeface="+mn-lt"/>
                          <a:ea typeface="+mn-ea"/>
                          <a:cs typeface="+mn-cs"/>
                        </a:rPr>
                        <a:t>5</a:t>
                      </a:r>
                      <a:r>
                        <a:rPr lang="zh-CN" altLang="zh-CN" sz="1200" kern="1200" dirty="0" smtClean="0">
                          <a:solidFill>
                            <a:schemeClr val="tx1"/>
                          </a:solidFill>
                          <a:effectLst/>
                          <a:latin typeface="+mn-lt"/>
                          <a:ea typeface="+mn-ea"/>
                          <a:cs typeface="+mn-cs"/>
                        </a:rPr>
                        <a:t>、由于客户自成交、频繁报撤单、大额报撤单行为，已向会员下发两次监管警示函的，第三次向该会员下发监管意见函，并向中国证监会提请分类监管扣分。</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altLang="zh-CN" sz="1200" strike="dblStrike" kern="1200" dirty="0" smtClean="0">
                          <a:solidFill>
                            <a:schemeClr val="tx1"/>
                          </a:solidFill>
                          <a:effectLst/>
                          <a:latin typeface="+mn-lt"/>
                          <a:ea typeface="+mn-ea"/>
                          <a:cs typeface="+mn-cs"/>
                        </a:rPr>
                        <a:t>5</a:t>
                      </a:r>
                      <a:r>
                        <a:rPr lang="zh-CN" altLang="zh-CN" sz="1200" strike="dblStrike" kern="1200" dirty="0" smtClean="0">
                          <a:solidFill>
                            <a:schemeClr val="tx1"/>
                          </a:solidFill>
                          <a:effectLst/>
                          <a:latin typeface="+mn-lt"/>
                          <a:ea typeface="+mn-ea"/>
                          <a:cs typeface="+mn-cs"/>
                        </a:rPr>
                        <a:t>、由于客户自成交、频繁报撤单、大额报撤单行为，已向会员下发两次监管警示函的，第三次向该会员下发监管意见函，并向中国证监会提请分类监管扣分。</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zh-CN" altLang="zh-CN" sz="1200" kern="1200" dirty="0" smtClean="0">
                          <a:solidFill>
                            <a:schemeClr val="tx1"/>
                          </a:solidFill>
                          <a:effectLst/>
                          <a:latin typeface="+mn-lt"/>
                          <a:ea typeface="+mn-ea"/>
                          <a:cs typeface="+mn-cs"/>
                        </a:rPr>
                        <a:t>进行位置调整，本部分内容移至后文。</a:t>
                      </a:r>
                      <a:endParaRPr kumimoji="0" lang="zh-CN" altLang="en-US" sz="1200" b="0" i="0" u="none" strike="noStrike" cap="none" normalizeH="0" baseline="0" dirty="0" smtClean="0">
                        <a:ln>
                          <a:noFill/>
                        </a:ln>
                        <a:solidFill>
                          <a:srgbClr val="FF0066"/>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5928639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41" name="Text Box 5"/>
          <p:cNvSpPr txBox="1">
            <a:spLocks noChangeArrowheads="1"/>
          </p:cNvSpPr>
          <p:nvPr/>
        </p:nvSpPr>
        <p:spPr bwMode="auto">
          <a:xfrm>
            <a:off x="467544" y="331014"/>
            <a:ext cx="806489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eaLnBrk="0" hangingPunct="0">
              <a:spcBef>
                <a:spcPct val="50000"/>
              </a:spcBef>
            </a:pP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处理标准和处理程序</a:t>
            </a: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的修订说明</a:t>
            </a:r>
            <a:endParaRPr lang="zh-CN" altLang="en-US" sz="3600" b="1" dirty="0">
              <a:solidFill>
                <a:srgbClr val="000099"/>
              </a:solidFill>
              <a:latin typeface="华文新魏" pitchFamily="2" charset="-122"/>
              <a:ea typeface="华文新魏" pitchFamily="2" charset="-122"/>
            </a:endParaRPr>
          </a:p>
        </p:txBody>
      </p:sp>
      <p:graphicFrame>
        <p:nvGraphicFramePr>
          <p:cNvPr id="5" name="Group 7"/>
          <p:cNvGraphicFramePr>
            <a:graphicFrameLocks noGrp="1"/>
          </p:cNvGraphicFramePr>
          <p:nvPr>
            <p:extLst>
              <p:ext uri="{D42A27DB-BD31-4B8C-83A1-F6EECF244321}">
                <p14:modId xmlns:p14="http://schemas.microsoft.com/office/powerpoint/2010/main" val="534879022"/>
              </p:ext>
            </p:extLst>
          </p:nvPr>
        </p:nvGraphicFramePr>
        <p:xfrm>
          <a:off x="323528" y="1247462"/>
          <a:ext cx="8496944" cy="5227320"/>
        </p:xfrm>
        <a:graphic>
          <a:graphicData uri="http://schemas.openxmlformats.org/drawingml/2006/table">
            <a:tbl>
              <a:tblPr/>
              <a:tblGrid>
                <a:gridCol w="648072"/>
                <a:gridCol w="2664296"/>
                <a:gridCol w="2952328"/>
                <a:gridCol w="2232248"/>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序号</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原条款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修订后条款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修订说明</a:t>
                      </a:r>
                      <a:endPar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368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10</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zh-CN" altLang="zh-CN" sz="1200" b="1" kern="1200" dirty="0" smtClean="0">
                          <a:solidFill>
                            <a:schemeClr val="tx1"/>
                          </a:solidFill>
                          <a:effectLst/>
                          <a:latin typeface="+mn-lt"/>
                          <a:ea typeface="+mn-ea"/>
                          <a:cs typeface="+mn-cs"/>
                        </a:rPr>
                        <a:t>二、</a:t>
                      </a:r>
                      <a:r>
                        <a:rPr lang="zh-CN" altLang="zh-CN" sz="1200" kern="1200" dirty="0" smtClean="0">
                          <a:solidFill>
                            <a:schemeClr val="tx1"/>
                          </a:solidFill>
                          <a:effectLst/>
                          <a:latin typeface="+mn-lt"/>
                          <a:ea typeface="+mn-ea"/>
                          <a:cs typeface="+mn-cs"/>
                        </a:rPr>
                        <a:t>关联账户合并持仓超限异常交易行为的处理标准及处理程序 </a:t>
                      </a:r>
                    </a:p>
                    <a:p>
                      <a:r>
                        <a:rPr lang="zh-CN" altLang="zh-CN" sz="1200" b="1" kern="1200" dirty="0" smtClean="0">
                          <a:solidFill>
                            <a:schemeClr val="tx1"/>
                          </a:solidFill>
                          <a:effectLst/>
                          <a:latin typeface="+mn-lt"/>
                          <a:ea typeface="+mn-ea"/>
                          <a:cs typeface="+mn-cs"/>
                        </a:rPr>
                        <a:t>（一）处理标准</a:t>
                      </a:r>
                      <a:r>
                        <a:rPr lang="en-US" altLang="zh-CN" sz="1200" b="1" kern="1200" dirty="0" smtClean="0">
                          <a:solidFill>
                            <a:schemeClr val="tx1"/>
                          </a:solidFill>
                          <a:effectLst/>
                          <a:latin typeface="+mn-lt"/>
                          <a:ea typeface="+mn-ea"/>
                          <a:cs typeface="+mn-cs"/>
                        </a:rPr>
                        <a:t> </a:t>
                      </a:r>
                      <a:endParaRPr lang="zh-CN" altLang="zh-CN" sz="1200" b="1"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、两个或者两个以上涉嫌存在实际控制关系的交易编码合并持仓超过交易所持仓限额的规定，视作达到交易所关联账户合并持仓超限异常交易行为处理标准，交易所启动异常交易行为处理程序。</a:t>
                      </a:r>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两个或者两个以上涉嫌存在实际控制关系的交易编码合并持仓超过交易所持仓限额的规定</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中的实际控制关系是指，行为人虽不是交易编码的名义持有人，但对该交易编码具有实际管理、使用或处分等权限。具有但不限于以下情形之一的，应当认定行为人对相关交易编码构成实际控制：</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zh-CN" altLang="zh-CN" sz="1200" b="1" kern="1200" dirty="0" smtClean="0">
                          <a:solidFill>
                            <a:schemeClr val="tx1"/>
                          </a:solidFill>
                          <a:effectLst/>
                          <a:latin typeface="+mn-lt"/>
                          <a:ea typeface="+mn-ea"/>
                          <a:cs typeface="+mn-cs"/>
                        </a:rPr>
                        <a:t>二、</a:t>
                      </a:r>
                      <a:r>
                        <a:rPr lang="zh-CN" altLang="zh-CN" sz="1200" strike="dblStrike" kern="1200" dirty="0" smtClean="0">
                          <a:solidFill>
                            <a:schemeClr val="tx1"/>
                          </a:solidFill>
                          <a:effectLst/>
                          <a:latin typeface="+mn-lt"/>
                          <a:ea typeface="+mn-ea"/>
                          <a:cs typeface="+mn-cs"/>
                        </a:rPr>
                        <a:t>关联账户</a:t>
                      </a:r>
                      <a:r>
                        <a:rPr lang="zh-CN" altLang="zh-CN" sz="1200" b="1" kern="1200" dirty="0" smtClean="0">
                          <a:solidFill>
                            <a:srgbClr val="FF0000"/>
                          </a:solidFill>
                          <a:effectLst/>
                          <a:latin typeface="+mn-lt"/>
                          <a:ea typeface="+mn-ea"/>
                          <a:cs typeface="+mn-cs"/>
                        </a:rPr>
                        <a:t>实际控制关系账户</a:t>
                      </a:r>
                      <a:r>
                        <a:rPr lang="zh-CN" altLang="zh-CN" sz="1200" kern="1200" dirty="0" smtClean="0">
                          <a:solidFill>
                            <a:schemeClr val="tx1"/>
                          </a:solidFill>
                          <a:effectLst/>
                          <a:latin typeface="+mn-lt"/>
                          <a:ea typeface="+mn-ea"/>
                          <a:cs typeface="+mn-cs"/>
                        </a:rPr>
                        <a:t>合并持仓超限异常交易行为的处理标准及处理程序 </a:t>
                      </a:r>
                    </a:p>
                    <a:p>
                      <a:r>
                        <a:rPr lang="zh-CN" altLang="zh-CN" sz="1200" b="1" kern="1200" dirty="0" smtClean="0">
                          <a:solidFill>
                            <a:schemeClr val="tx1"/>
                          </a:solidFill>
                          <a:effectLst/>
                          <a:latin typeface="+mn-lt"/>
                          <a:ea typeface="+mn-ea"/>
                          <a:cs typeface="+mn-cs"/>
                        </a:rPr>
                        <a:t>（一）处理标准</a:t>
                      </a:r>
                      <a:r>
                        <a:rPr lang="en-US" altLang="zh-CN" sz="1200" b="1" kern="1200" dirty="0" smtClean="0">
                          <a:solidFill>
                            <a:schemeClr val="tx1"/>
                          </a:solidFill>
                          <a:effectLst/>
                          <a:latin typeface="+mn-lt"/>
                          <a:ea typeface="+mn-ea"/>
                          <a:cs typeface="+mn-cs"/>
                        </a:rPr>
                        <a:t> </a:t>
                      </a:r>
                      <a:endParaRPr lang="zh-CN" altLang="zh-CN" sz="1200" b="1" kern="1200" dirty="0" smtClean="0">
                        <a:solidFill>
                          <a:schemeClr val="tx1"/>
                        </a:solidFill>
                        <a:effectLst/>
                        <a:latin typeface="+mn-lt"/>
                        <a:ea typeface="+mn-ea"/>
                        <a:cs typeface="+mn-cs"/>
                      </a:endParaRPr>
                    </a:p>
                    <a:p>
                      <a:r>
                        <a:rPr lang="en-US" altLang="zh-CN" sz="1200" b="1" kern="1200" dirty="0" smtClean="0">
                          <a:solidFill>
                            <a:srgbClr val="FF0000"/>
                          </a:solidFill>
                          <a:effectLst/>
                          <a:latin typeface="+mn-lt"/>
                          <a:ea typeface="+mn-ea"/>
                          <a:cs typeface="+mn-cs"/>
                        </a:rPr>
                        <a:t>1</a:t>
                      </a:r>
                      <a:r>
                        <a:rPr lang="zh-CN" altLang="zh-CN" sz="1200" b="1" kern="1200" dirty="0" smtClean="0">
                          <a:solidFill>
                            <a:srgbClr val="FF0000"/>
                          </a:solidFill>
                          <a:effectLst/>
                          <a:latin typeface="+mn-lt"/>
                          <a:ea typeface="+mn-ea"/>
                          <a:cs typeface="+mn-cs"/>
                        </a:rPr>
                        <a:t>、实际控制是指行为人（包括个人、单位）对他人（包括个人、单位）期货账户具有管理、使用、收益或者处分等权限，从而对他人交易决策拥有决定权的行为或事实。</a:t>
                      </a:r>
                      <a:r>
                        <a:rPr lang="en-US" altLang="zh-CN" sz="1200" b="1" kern="1200" dirty="0" smtClean="0">
                          <a:solidFill>
                            <a:srgbClr val="FF0000"/>
                          </a:solidFill>
                          <a:effectLst/>
                          <a:latin typeface="+mn-lt"/>
                          <a:ea typeface="+mn-ea"/>
                          <a:cs typeface="+mn-cs"/>
                        </a:rPr>
                        <a:t> </a:t>
                      </a:r>
                      <a:endParaRPr lang="zh-CN" altLang="zh-CN" sz="1200" kern="1200" dirty="0" smtClean="0">
                        <a:solidFill>
                          <a:srgbClr val="FF0000"/>
                        </a:solidFill>
                        <a:effectLst/>
                        <a:latin typeface="+mn-lt"/>
                        <a:ea typeface="+mn-ea"/>
                        <a:cs typeface="+mn-cs"/>
                      </a:endParaRPr>
                    </a:p>
                    <a:p>
                      <a:r>
                        <a:rPr lang="en-US" altLang="zh-CN" sz="1200" b="1" kern="1200" dirty="0" smtClean="0">
                          <a:solidFill>
                            <a:srgbClr val="FF0000"/>
                          </a:solidFill>
                          <a:effectLst/>
                          <a:latin typeface="+mn-lt"/>
                          <a:ea typeface="+mn-ea"/>
                          <a:cs typeface="+mn-cs"/>
                        </a:rPr>
                        <a:t>2</a:t>
                      </a:r>
                      <a:r>
                        <a:rPr lang="zh-CN" altLang="zh-CN" sz="1200" b="1" kern="1200" dirty="0" smtClean="0">
                          <a:solidFill>
                            <a:srgbClr val="FF0000"/>
                          </a:solidFill>
                          <a:effectLst/>
                          <a:latin typeface="+mn-lt"/>
                          <a:ea typeface="+mn-ea"/>
                          <a:cs typeface="+mn-cs"/>
                        </a:rPr>
                        <a:t>、根据实质重于形式的原则，具有下列情形之一的，应当认定为行为人对他人期货账户的交易具有实际控制关系：</a:t>
                      </a:r>
                      <a:r>
                        <a:rPr lang="en-US" altLang="zh-CN" sz="1200" b="1" kern="1200" dirty="0" smtClean="0">
                          <a:solidFill>
                            <a:srgbClr val="FF0000"/>
                          </a:solidFill>
                          <a:effectLst/>
                          <a:latin typeface="+mn-lt"/>
                          <a:ea typeface="+mn-ea"/>
                          <a:cs typeface="+mn-cs"/>
                        </a:rPr>
                        <a:t> </a:t>
                      </a:r>
                      <a:endParaRPr lang="zh-CN" altLang="zh-CN" sz="1200" kern="1200" dirty="0" smtClean="0">
                        <a:solidFill>
                          <a:srgbClr val="FF0000"/>
                        </a:solidFill>
                        <a:effectLst/>
                        <a:latin typeface="+mn-lt"/>
                        <a:ea typeface="+mn-ea"/>
                        <a:cs typeface="+mn-cs"/>
                      </a:endParaRPr>
                    </a:p>
                    <a:p>
                      <a:r>
                        <a:rPr lang="zh-CN" altLang="zh-CN" sz="1200" b="1" kern="1200" dirty="0" smtClean="0">
                          <a:solidFill>
                            <a:srgbClr val="FF0000"/>
                          </a:solidFill>
                          <a:effectLst/>
                          <a:latin typeface="+mn-lt"/>
                          <a:ea typeface="+mn-ea"/>
                          <a:cs typeface="+mn-cs"/>
                        </a:rPr>
                        <a:t>（</a:t>
                      </a:r>
                      <a:r>
                        <a:rPr lang="en-US" altLang="zh-CN" sz="1200" b="1" kern="1200" dirty="0" smtClean="0">
                          <a:solidFill>
                            <a:srgbClr val="FF0000"/>
                          </a:solidFill>
                          <a:effectLst/>
                          <a:latin typeface="+mn-lt"/>
                          <a:ea typeface="+mn-ea"/>
                          <a:cs typeface="+mn-cs"/>
                        </a:rPr>
                        <a:t>1</a:t>
                      </a:r>
                      <a:r>
                        <a:rPr lang="zh-CN" altLang="zh-CN" sz="1200" b="1" kern="1200" dirty="0" smtClean="0">
                          <a:solidFill>
                            <a:srgbClr val="FF0000"/>
                          </a:solidFill>
                          <a:effectLst/>
                          <a:latin typeface="+mn-lt"/>
                          <a:ea typeface="+mn-ea"/>
                          <a:cs typeface="+mn-cs"/>
                        </a:rPr>
                        <a:t>）行为人作为他人的控股股东，即行为人的出资额占他人资本总额</a:t>
                      </a:r>
                      <a:r>
                        <a:rPr lang="en-US" altLang="zh-CN" sz="1200" b="1" kern="1200" dirty="0" smtClean="0">
                          <a:solidFill>
                            <a:srgbClr val="FF0000"/>
                          </a:solidFill>
                          <a:effectLst/>
                          <a:latin typeface="+mn-lt"/>
                          <a:ea typeface="+mn-ea"/>
                          <a:cs typeface="+mn-cs"/>
                        </a:rPr>
                        <a:t>50%</a:t>
                      </a:r>
                      <a:r>
                        <a:rPr lang="zh-CN" altLang="zh-CN" sz="1200" b="1" kern="1200" dirty="0" smtClean="0">
                          <a:solidFill>
                            <a:srgbClr val="FF0000"/>
                          </a:solidFill>
                          <a:effectLst/>
                          <a:latin typeface="+mn-lt"/>
                          <a:ea typeface="+mn-ea"/>
                          <a:cs typeface="+mn-cs"/>
                        </a:rPr>
                        <a:t>以上或者其持有的股份占他人股本总额</a:t>
                      </a:r>
                      <a:r>
                        <a:rPr lang="en-US" altLang="zh-CN" sz="1200" b="1" kern="1200" dirty="0" smtClean="0">
                          <a:solidFill>
                            <a:srgbClr val="FF0000"/>
                          </a:solidFill>
                          <a:effectLst/>
                          <a:latin typeface="+mn-lt"/>
                          <a:ea typeface="+mn-ea"/>
                          <a:cs typeface="+mn-cs"/>
                        </a:rPr>
                        <a:t>50%</a:t>
                      </a:r>
                      <a:r>
                        <a:rPr lang="zh-CN" altLang="zh-CN" sz="1200" b="1" kern="1200" dirty="0" smtClean="0">
                          <a:solidFill>
                            <a:srgbClr val="FF0000"/>
                          </a:solidFill>
                          <a:effectLst/>
                          <a:latin typeface="+mn-lt"/>
                          <a:ea typeface="+mn-ea"/>
                          <a:cs typeface="+mn-cs"/>
                        </a:rPr>
                        <a:t>以上的股东，出资额或者持有股份的比例虽然不足</a:t>
                      </a:r>
                      <a:r>
                        <a:rPr lang="en-US" altLang="zh-CN" sz="1200" b="1" kern="1200" dirty="0" smtClean="0">
                          <a:solidFill>
                            <a:srgbClr val="FF0000"/>
                          </a:solidFill>
                          <a:effectLst/>
                          <a:latin typeface="+mn-lt"/>
                          <a:ea typeface="+mn-ea"/>
                          <a:cs typeface="+mn-cs"/>
                        </a:rPr>
                        <a:t>50%</a:t>
                      </a:r>
                      <a:r>
                        <a:rPr lang="zh-CN" altLang="zh-CN" sz="1200" b="1" kern="1200" dirty="0" smtClean="0">
                          <a:solidFill>
                            <a:srgbClr val="FF0000"/>
                          </a:solidFill>
                          <a:effectLst/>
                          <a:latin typeface="+mn-lt"/>
                          <a:ea typeface="+mn-ea"/>
                          <a:cs typeface="+mn-cs"/>
                        </a:rPr>
                        <a:t>，但依其出资额或者持有的股份所享有的表决权已足以对股东会、股东大会的决议产生重大影响的股东；</a:t>
                      </a:r>
                      <a:r>
                        <a:rPr lang="en-US" altLang="zh-CN" sz="1200" b="1" kern="1200" dirty="0" smtClean="0">
                          <a:solidFill>
                            <a:srgbClr val="FF0000"/>
                          </a:solidFill>
                          <a:effectLst/>
                          <a:latin typeface="+mn-lt"/>
                          <a:ea typeface="+mn-ea"/>
                          <a:cs typeface="+mn-cs"/>
                        </a:rPr>
                        <a:t> </a:t>
                      </a:r>
                      <a:endParaRPr lang="zh-CN" altLang="zh-CN" sz="1200" kern="1200" dirty="0" smtClean="0">
                        <a:solidFill>
                          <a:srgbClr val="FF0000"/>
                        </a:solidFill>
                        <a:effectLst/>
                        <a:latin typeface="+mn-lt"/>
                        <a:ea typeface="+mn-ea"/>
                        <a:cs typeface="+mn-cs"/>
                      </a:endParaRPr>
                    </a:p>
                    <a:p>
                      <a:r>
                        <a:rPr lang="zh-CN" altLang="zh-CN" sz="1200" b="1" kern="1200" dirty="0" smtClean="0">
                          <a:solidFill>
                            <a:srgbClr val="FF0000"/>
                          </a:solidFill>
                          <a:effectLst/>
                          <a:latin typeface="+mn-lt"/>
                          <a:ea typeface="+mn-ea"/>
                          <a:cs typeface="+mn-cs"/>
                        </a:rPr>
                        <a:t>（</a:t>
                      </a:r>
                      <a:r>
                        <a:rPr lang="en-US" altLang="zh-CN" sz="1200" b="1" kern="1200" dirty="0" smtClean="0">
                          <a:solidFill>
                            <a:srgbClr val="FF0000"/>
                          </a:solidFill>
                          <a:effectLst/>
                          <a:latin typeface="+mn-lt"/>
                          <a:ea typeface="+mn-ea"/>
                          <a:cs typeface="+mn-cs"/>
                        </a:rPr>
                        <a:t>2</a:t>
                      </a:r>
                      <a:r>
                        <a:rPr lang="zh-CN" altLang="zh-CN" sz="1200" b="1" kern="1200" dirty="0" smtClean="0">
                          <a:solidFill>
                            <a:srgbClr val="FF0000"/>
                          </a:solidFill>
                          <a:effectLst/>
                          <a:latin typeface="+mn-lt"/>
                          <a:ea typeface="+mn-ea"/>
                          <a:cs typeface="+mn-cs"/>
                        </a:rPr>
                        <a:t>）行为人作为他人的开户授权人、指定下单人、资金调拨人、结算单确认人或者其他形式的委托代理人；</a:t>
                      </a:r>
                      <a:r>
                        <a:rPr lang="en-US" altLang="zh-CN" sz="1200" b="1" kern="1200" dirty="0" smtClean="0">
                          <a:solidFill>
                            <a:srgbClr val="FF0000"/>
                          </a:solidFill>
                          <a:effectLst/>
                          <a:latin typeface="+mn-lt"/>
                          <a:ea typeface="+mn-ea"/>
                          <a:cs typeface="+mn-cs"/>
                        </a:rPr>
                        <a:t> </a:t>
                      </a:r>
                      <a:endParaRPr lang="zh-CN" altLang="zh-CN" sz="1200" kern="1200" dirty="0" smtClean="0">
                        <a:solidFill>
                          <a:srgbClr val="FF0000"/>
                        </a:solidFill>
                        <a:effectLst/>
                        <a:latin typeface="+mn-lt"/>
                        <a:ea typeface="+mn-ea"/>
                        <a:cs typeface="+mn-cs"/>
                      </a:endParaRPr>
                    </a:p>
                    <a:p>
                      <a:r>
                        <a:rPr lang="zh-CN" altLang="zh-CN" sz="1200" b="1" kern="1200" dirty="0" smtClean="0">
                          <a:solidFill>
                            <a:srgbClr val="FF0000"/>
                          </a:solidFill>
                          <a:effectLst/>
                          <a:latin typeface="+mn-lt"/>
                          <a:ea typeface="+mn-ea"/>
                          <a:cs typeface="+mn-cs"/>
                        </a:rPr>
                        <a:t>（</a:t>
                      </a:r>
                      <a:r>
                        <a:rPr lang="en-US" altLang="zh-CN" sz="1200" b="1" kern="1200" dirty="0" smtClean="0">
                          <a:solidFill>
                            <a:srgbClr val="FF0000"/>
                          </a:solidFill>
                          <a:effectLst/>
                          <a:latin typeface="+mn-lt"/>
                          <a:ea typeface="+mn-ea"/>
                          <a:cs typeface="+mn-cs"/>
                        </a:rPr>
                        <a:t>3</a:t>
                      </a:r>
                      <a:r>
                        <a:rPr lang="zh-CN" altLang="zh-CN" sz="1200" b="1" kern="1200" dirty="0" smtClean="0">
                          <a:solidFill>
                            <a:srgbClr val="FF0000"/>
                          </a:solidFill>
                          <a:effectLst/>
                          <a:latin typeface="+mn-lt"/>
                          <a:ea typeface="+mn-ea"/>
                          <a:cs typeface="+mn-cs"/>
                        </a:rPr>
                        <a:t>）行为人作为他人的法定代表人、主要合伙人、董事、监事、高级管理人员等，或者行为人与他人的法定代表人、主要合伙人、董事、监事、高级管理人员等一致的； </a:t>
                      </a:r>
                      <a:endParaRPr kumimoji="0" lang="zh-CN" altLang="en-US" sz="1200" b="0" i="0" u="none" strike="noStrike" cap="none" normalizeH="0" baseline="0" dirty="0" smtClean="0">
                        <a:ln>
                          <a:noFill/>
                        </a:ln>
                        <a:solidFill>
                          <a:srgbClr val="FF0000"/>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、“关联账户”的相关表述统一修改为“实际控制关系账户”</a:t>
                      </a:r>
                      <a:r>
                        <a:rPr lang="zh-CN" altLang="en-US"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替换</a:t>
                      </a:r>
                      <a:r>
                        <a:rPr lang="zh-CN" altLang="zh-CN" sz="1200" kern="1200" dirty="0" smtClean="0">
                          <a:solidFill>
                            <a:schemeClr val="tx1"/>
                          </a:solidFill>
                          <a:effectLst/>
                          <a:latin typeface="+mn-lt"/>
                          <a:ea typeface="+mn-ea"/>
                          <a:cs typeface="+mn-cs"/>
                        </a:rPr>
                        <a:t>相关表述</a:t>
                      </a:r>
                      <a:r>
                        <a:rPr lang="zh-CN" altLang="en-US" sz="1200" kern="1200" dirty="0" smtClean="0">
                          <a:solidFill>
                            <a:schemeClr val="tx1"/>
                          </a:solidFill>
                          <a:effectLst/>
                          <a:latin typeface="+mn-lt"/>
                          <a:ea typeface="+mn-ea"/>
                          <a:cs typeface="+mn-cs"/>
                        </a:rPr>
                        <a:t>，将此前的关联账户处理标准，改为</a:t>
                      </a:r>
                      <a:r>
                        <a:rPr lang="zh-CN" altLang="zh-CN" sz="1200" kern="1200" dirty="0" smtClean="0">
                          <a:solidFill>
                            <a:schemeClr val="tx1"/>
                          </a:solidFill>
                          <a:effectLst/>
                          <a:latin typeface="+mn-lt"/>
                          <a:ea typeface="+mn-ea"/>
                          <a:cs typeface="+mn-cs"/>
                        </a:rPr>
                        <a:t>我所</a:t>
                      </a:r>
                      <a:r>
                        <a:rPr lang="zh-CN" altLang="en-US" sz="1200" kern="1200" dirty="0" smtClean="0">
                          <a:solidFill>
                            <a:schemeClr val="tx1"/>
                          </a:solidFill>
                          <a:effectLst/>
                          <a:latin typeface="+mn-lt"/>
                          <a:ea typeface="+mn-ea"/>
                          <a:cs typeface="+mn-cs"/>
                        </a:rPr>
                        <a:t>在</a:t>
                      </a:r>
                      <a:r>
                        <a:rPr lang="en-US" altLang="zh-CN" sz="1200" kern="1200" dirty="0" smtClean="0">
                          <a:solidFill>
                            <a:schemeClr val="tx1"/>
                          </a:solidFill>
                          <a:effectLst/>
                          <a:latin typeface="+mn-lt"/>
                          <a:ea typeface="+mn-ea"/>
                          <a:cs typeface="+mn-cs"/>
                        </a:rPr>
                        <a:t>2011</a:t>
                      </a:r>
                      <a:r>
                        <a:rPr lang="zh-CN" altLang="en-US" sz="1200" kern="1200" dirty="0" smtClean="0">
                          <a:solidFill>
                            <a:schemeClr val="tx1"/>
                          </a:solidFill>
                          <a:effectLst/>
                          <a:latin typeface="+mn-lt"/>
                          <a:ea typeface="+mn-ea"/>
                          <a:cs typeface="+mn-cs"/>
                        </a:rPr>
                        <a:t>年</a:t>
                      </a:r>
                      <a:r>
                        <a:rPr lang="zh-CN" altLang="zh-CN" sz="1200" kern="1200" dirty="0" smtClean="0">
                          <a:solidFill>
                            <a:schemeClr val="tx1"/>
                          </a:solidFill>
                          <a:effectLst/>
                          <a:latin typeface="+mn-lt"/>
                          <a:ea typeface="+mn-ea"/>
                          <a:cs typeface="+mn-cs"/>
                        </a:rPr>
                        <a:t>发布的《关于</a:t>
                      </a:r>
                      <a:r>
                        <a:rPr lang="en-US" altLang="zh-CN" sz="1200" kern="1200" dirty="0" smtClean="0">
                          <a:solidFill>
                            <a:schemeClr val="tx1"/>
                          </a:solidFill>
                          <a:effectLst/>
                          <a:latin typeface="+mn-lt"/>
                          <a:ea typeface="+mn-ea"/>
                          <a:cs typeface="+mn-cs"/>
                        </a:rPr>
                        <a:t>&lt;</a:t>
                      </a:r>
                      <a:r>
                        <a:rPr lang="zh-CN" altLang="zh-CN" sz="1200" kern="1200" dirty="0" smtClean="0">
                          <a:solidFill>
                            <a:schemeClr val="tx1"/>
                          </a:solidFill>
                          <a:effectLst/>
                          <a:latin typeface="+mn-lt"/>
                          <a:ea typeface="+mn-ea"/>
                          <a:cs typeface="+mn-cs"/>
                        </a:rPr>
                        <a:t>上海期货交易所异常交易监控暂行规定</a:t>
                      </a:r>
                      <a:r>
                        <a:rPr lang="en-US" altLang="zh-CN" sz="1200" kern="1200" dirty="0" smtClean="0">
                          <a:solidFill>
                            <a:schemeClr val="tx1"/>
                          </a:solidFill>
                          <a:effectLst/>
                          <a:latin typeface="+mn-lt"/>
                          <a:ea typeface="+mn-ea"/>
                          <a:cs typeface="+mn-cs"/>
                        </a:rPr>
                        <a:t>&gt;</a:t>
                      </a:r>
                      <a:r>
                        <a:rPr lang="zh-CN" altLang="zh-CN" sz="1200" kern="1200" dirty="0" smtClean="0">
                          <a:solidFill>
                            <a:schemeClr val="tx1"/>
                          </a:solidFill>
                          <a:effectLst/>
                          <a:latin typeface="+mn-lt"/>
                          <a:ea typeface="+mn-ea"/>
                          <a:cs typeface="+mn-cs"/>
                        </a:rPr>
                        <a:t>有关期货市场实际控制关系账户的认定标准的通知》</a:t>
                      </a:r>
                      <a:r>
                        <a:rPr lang="zh-CN" altLang="en-US" sz="1200" kern="1200" dirty="0" smtClean="0">
                          <a:solidFill>
                            <a:schemeClr val="tx1"/>
                          </a:solidFill>
                          <a:effectLst/>
                          <a:latin typeface="+mn-lt"/>
                          <a:ea typeface="+mn-ea"/>
                          <a:cs typeface="+mn-cs"/>
                        </a:rPr>
                        <a:t>及</a:t>
                      </a:r>
                      <a:r>
                        <a:rPr lang="zh-CN" altLang="zh-CN" sz="1200" kern="1200" dirty="0" smtClean="0">
                          <a:solidFill>
                            <a:schemeClr val="tx1"/>
                          </a:solidFill>
                          <a:effectLst/>
                          <a:latin typeface="+mn-lt"/>
                          <a:ea typeface="+mn-ea"/>
                          <a:cs typeface="+mn-cs"/>
                        </a:rPr>
                        <a:t>《关于</a:t>
                      </a:r>
                      <a:r>
                        <a:rPr lang="en-US" altLang="zh-CN" sz="1200" kern="1200" dirty="0" smtClean="0">
                          <a:solidFill>
                            <a:schemeClr val="tx1"/>
                          </a:solidFill>
                          <a:effectLst/>
                          <a:latin typeface="+mn-lt"/>
                          <a:ea typeface="+mn-ea"/>
                          <a:cs typeface="+mn-cs"/>
                        </a:rPr>
                        <a:t>&lt;</a:t>
                      </a:r>
                      <a:r>
                        <a:rPr lang="zh-CN" altLang="zh-CN" sz="1200" kern="1200" dirty="0" smtClean="0">
                          <a:solidFill>
                            <a:schemeClr val="tx1"/>
                          </a:solidFill>
                          <a:effectLst/>
                          <a:latin typeface="+mn-lt"/>
                          <a:ea typeface="+mn-ea"/>
                          <a:cs typeface="+mn-cs"/>
                        </a:rPr>
                        <a:t>上海期货交易所异常交易监控暂行规定</a:t>
                      </a:r>
                      <a:r>
                        <a:rPr lang="en-US" altLang="zh-CN" sz="1200" kern="1200" dirty="0" smtClean="0">
                          <a:solidFill>
                            <a:schemeClr val="tx1"/>
                          </a:solidFill>
                          <a:effectLst/>
                          <a:latin typeface="+mn-lt"/>
                          <a:ea typeface="+mn-ea"/>
                          <a:cs typeface="+mn-cs"/>
                        </a:rPr>
                        <a:t>&gt;</a:t>
                      </a:r>
                      <a:r>
                        <a:rPr lang="zh-CN" altLang="zh-CN" sz="1200" kern="1200" dirty="0" smtClean="0">
                          <a:solidFill>
                            <a:schemeClr val="tx1"/>
                          </a:solidFill>
                          <a:effectLst/>
                          <a:latin typeface="+mn-lt"/>
                          <a:ea typeface="+mn-ea"/>
                          <a:cs typeface="+mn-cs"/>
                        </a:rPr>
                        <a:t>有关期货市场实际控制关系账户投机持仓合并计算的通知》</a:t>
                      </a:r>
                      <a:r>
                        <a:rPr lang="zh-CN" altLang="en-US" sz="1200" kern="1200" dirty="0" smtClean="0">
                          <a:solidFill>
                            <a:schemeClr val="tx1"/>
                          </a:solidFill>
                          <a:effectLst/>
                          <a:latin typeface="+mn-lt"/>
                          <a:ea typeface="+mn-ea"/>
                          <a:cs typeface="+mn-cs"/>
                        </a:rPr>
                        <a:t>中的相关</a:t>
                      </a:r>
                      <a:r>
                        <a:rPr lang="zh-CN" altLang="en-US" sz="1200" kern="1200" baseline="0" dirty="0" smtClean="0">
                          <a:solidFill>
                            <a:schemeClr val="tx1"/>
                          </a:solidFill>
                          <a:effectLst/>
                          <a:latin typeface="+mn-lt"/>
                          <a:ea typeface="+mn-ea"/>
                          <a:cs typeface="+mn-cs"/>
                        </a:rPr>
                        <a:t> 内容。</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59286391"/>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41" name="Text Box 5"/>
          <p:cNvSpPr txBox="1">
            <a:spLocks noChangeArrowheads="1"/>
          </p:cNvSpPr>
          <p:nvPr/>
        </p:nvSpPr>
        <p:spPr bwMode="auto">
          <a:xfrm>
            <a:off x="467544" y="331014"/>
            <a:ext cx="806489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eaLnBrk="0" hangingPunct="0">
              <a:spcBef>
                <a:spcPct val="50000"/>
              </a:spcBef>
            </a:pP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处理标准和处理程序</a:t>
            </a: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的修订说明</a:t>
            </a:r>
            <a:endParaRPr lang="zh-CN" altLang="en-US" sz="3600" b="1" dirty="0">
              <a:solidFill>
                <a:srgbClr val="000099"/>
              </a:solidFill>
              <a:latin typeface="华文新魏" pitchFamily="2" charset="-122"/>
              <a:ea typeface="华文新魏" pitchFamily="2" charset="-122"/>
            </a:endParaRPr>
          </a:p>
        </p:txBody>
      </p:sp>
      <p:graphicFrame>
        <p:nvGraphicFramePr>
          <p:cNvPr id="5" name="Group 7"/>
          <p:cNvGraphicFramePr>
            <a:graphicFrameLocks noGrp="1"/>
          </p:cNvGraphicFramePr>
          <p:nvPr>
            <p:extLst>
              <p:ext uri="{D42A27DB-BD31-4B8C-83A1-F6EECF244321}">
                <p14:modId xmlns:p14="http://schemas.microsoft.com/office/powerpoint/2010/main" val="1781860332"/>
              </p:ext>
            </p:extLst>
          </p:nvPr>
        </p:nvGraphicFramePr>
        <p:xfrm>
          <a:off x="323528" y="1247462"/>
          <a:ext cx="8496944" cy="4917842"/>
        </p:xfrm>
        <a:graphic>
          <a:graphicData uri="http://schemas.openxmlformats.org/drawingml/2006/table">
            <a:tbl>
              <a:tblPr/>
              <a:tblGrid>
                <a:gridCol w="648072"/>
                <a:gridCol w="2664296"/>
                <a:gridCol w="2952328"/>
                <a:gridCol w="2232248"/>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序号</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原条款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修订后条款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修订说明</a:t>
                      </a:r>
                      <a:endPar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53684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10</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）行为人作为他人期货交易的委托代理人，包括但不限于行为人作为他人的联系人、开户代理人、指定下单人、资金调拨人、结算单确认人等；</a:t>
                      </a:r>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）行为人与交易编码名义持有人之间存在配偶关系；</a:t>
                      </a:r>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）交易所根据实质重于形式的原则认定的存在实际控制关系的其他情形。</a:t>
                      </a:r>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如有相反证据，且行为人与他人之间不存在交易行为趋同情形的，不构成实际控制。</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zh-CN" altLang="zh-CN" sz="1200" b="1" kern="1200" dirty="0" smtClean="0">
                          <a:solidFill>
                            <a:srgbClr val="FF0000"/>
                          </a:solidFill>
                          <a:effectLst/>
                          <a:latin typeface="+mn-lt"/>
                          <a:ea typeface="+mn-ea"/>
                          <a:cs typeface="+mn-cs"/>
                        </a:rPr>
                        <a:t>（</a:t>
                      </a:r>
                      <a:r>
                        <a:rPr lang="en-US" altLang="zh-CN" sz="1200" b="1" kern="1200" dirty="0" smtClean="0">
                          <a:solidFill>
                            <a:srgbClr val="FF0000"/>
                          </a:solidFill>
                          <a:effectLst/>
                          <a:latin typeface="+mn-lt"/>
                          <a:ea typeface="+mn-ea"/>
                          <a:cs typeface="+mn-cs"/>
                        </a:rPr>
                        <a:t>4</a:t>
                      </a:r>
                      <a:r>
                        <a:rPr lang="zh-CN" altLang="zh-CN" sz="1200" b="1" kern="1200" dirty="0" smtClean="0">
                          <a:solidFill>
                            <a:srgbClr val="FF0000"/>
                          </a:solidFill>
                          <a:effectLst/>
                          <a:latin typeface="+mn-lt"/>
                          <a:ea typeface="+mn-ea"/>
                          <a:cs typeface="+mn-cs"/>
                        </a:rPr>
                        <a:t>）行为人与他人之间存在配偶关系；</a:t>
                      </a:r>
                      <a:r>
                        <a:rPr lang="en-US" altLang="zh-CN" sz="1200" b="1" kern="1200" dirty="0" smtClean="0">
                          <a:solidFill>
                            <a:srgbClr val="FF0000"/>
                          </a:solidFill>
                          <a:effectLst/>
                          <a:latin typeface="+mn-lt"/>
                          <a:ea typeface="+mn-ea"/>
                          <a:cs typeface="+mn-cs"/>
                        </a:rPr>
                        <a:t> </a:t>
                      </a:r>
                      <a:endParaRPr lang="zh-CN" altLang="zh-CN" sz="1200" kern="1200" dirty="0" smtClean="0">
                        <a:solidFill>
                          <a:srgbClr val="FF0000"/>
                        </a:solidFill>
                        <a:effectLst/>
                        <a:latin typeface="+mn-lt"/>
                        <a:ea typeface="+mn-ea"/>
                        <a:cs typeface="+mn-cs"/>
                      </a:endParaRPr>
                    </a:p>
                    <a:p>
                      <a:r>
                        <a:rPr lang="zh-CN" altLang="zh-CN" sz="1200" b="1" kern="1200" dirty="0" smtClean="0">
                          <a:solidFill>
                            <a:srgbClr val="FF0000"/>
                          </a:solidFill>
                          <a:effectLst/>
                          <a:latin typeface="+mn-lt"/>
                          <a:ea typeface="+mn-ea"/>
                          <a:cs typeface="+mn-cs"/>
                        </a:rPr>
                        <a:t>（</a:t>
                      </a:r>
                      <a:r>
                        <a:rPr lang="en-US" altLang="zh-CN" sz="1200" b="1" kern="1200" dirty="0" smtClean="0">
                          <a:solidFill>
                            <a:srgbClr val="FF0000"/>
                          </a:solidFill>
                          <a:effectLst/>
                          <a:latin typeface="+mn-lt"/>
                          <a:ea typeface="+mn-ea"/>
                          <a:cs typeface="+mn-cs"/>
                        </a:rPr>
                        <a:t>5</a:t>
                      </a:r>
                      <a:r>
                        <a:rPr lang="zh-CN" altLang="zh-CN" sz="1200" b="1" kern="1200" dirty="0" smtClean="0">
                          <a:solidFill>
                            <a:srgbClr val="FF0000"/>
                          </a:solidFill>
                          <a:effectLst/>
                          <a:latin typeface="+mn-lt"/>
                          <a:ea typeface="+mn-ea"/>
                          <a:cs typeface="+mn-cs"/>
                        </a:rPr>
                        <a:t>）行为人与他人之间存在父母、子女、兄弟姐妹等关系，且对他人期货账户的日常交易决策具有决定权或者重大影响；</a:t>
                      </a:r>
                      <a:r>
                        <a:rPr lang="en-US" altLang="zh-CN" sz="1800" b="1" kern="1200" dirty="0" smtClean="0">
                          <a:solidFill>
                            <a:srgbClr val="FF0000"/>
                          </a:solidFill>
                          <a:effectLst/>
                          <a:latin typeface="+mn-lt"/>
                          <a:ea typeface="+mn-ea"/>
                          <a:cs typeface="+mn-cs"/>
                        </a:rPr>
                        <a:t> </a:t>
                      </a:r>
                      <a:endParaRPr lang="zh-CN" altLang="zh-CN" sz="1800" kern="1200" dirty="0" smtClean="0">
                        <a:solidFill>
                          <a:srgbClr val="FF0000"/>
                        </a:solidFill>
                        <a:effectLst/>
                        <a:latin typeface="+mn-lt"/>
                        <a:ea typeface="+mn-ea"/>
                        <a:cs typeface="+mn-cs"/>
                      </a:endParaRPr>
                    </a:p>
                    <a:p>
                      <a:r>
                        <a:rPr lang="zh-CN" altLang="zh-CN" sz="1200" b="1" kern="1200" dirty="0" smtClean="0">
                          <a:solidFill>
                            <a:srgbClr val="FF0000"/>
                          </a:solidFill>
                          <a:effectLst/>
                          <a:latin typeface="+mn-lt"/>
                          <a:ea typeface="+mn-ea"/>
                          <a:cs typeface="+mn-cs"/>
                        </a:rPr>
                        <a:t>（</a:t>
                      </a:r>
                      <a:r>
                        <a:rPr lang="en-US" altLang="zh-CN" sz="1200" b="1" kern="1200" dirty="0" smtClean="0">
                          <a:solidFill>
                            <a:srgbClr val="FF0000"/>
                          </a:solidFill>
                          <a:effectLst/>
                          <a:latin typeface="+mn-lt"/>
                          <a:ea typeface="+mn-ea"/>
                          <a:cs typeface="+mn-cs"/>
                        </a:rPr>
                        <a:t>6</a:t>
                      </a:r>
                      <a:r>
                        <a:rPr lang="zh-CN" altLang="zh-CN" sz="1200" b="1" kern="1200" dirty="0" smtClean="0">
                          <a:solidFill>
                            <a:srgbClr val="FF0000"/>
                          </a:solidFill>
                          <a:effectLst/>
                          <a:latin typeface="+mn-lt"/>
                          <a:ea typeface="+mn-ea"/>
                          <a:cs typeface="+mn-cs"/>
                        </a:rPr>
                        <a:t>）行为人通过投资关系、协议、融资安排或者其他安排，能够对他人期货账户的日常交易决策具有决定权或者重大影响；</a:t>
                      </a:r>
                      <a:r>
                        <a:rPr lang="en-US" altLang="zh-CN" sz="1200" b="1" kern="1200" dirty="0" smtClean="0">
                          <a:solidFill>
                            <a:srgbClr val="FF0000"/>
                          </a:solidFill>
                          <a:effectLst/>
                          <a:latin typeface="+mn-lt"/>
                          <a:ea typeface="+mn-ea"/>
                          <a:cs typeface="+mn-cs"/>
                        </a:rPr>
                        <a:t> </a:t>
                      </a:r>
                      <a:endParaRPr lang="zh-CN" altLang="zh-CN" sz="1200" kern="1200" dirty="0" smtClean="0">
                        <a:solidFill>
                          <a:srgbClr val="FF0000"/>
                        </a:solidFill>
                        <a:effectLst/>
                        <a:latin typeface="+mn-lt"/>
                        <a:ea typeface="+mn-ea"/>
                        <a:cs typeface="+mn-cs"/>
                      </a:endParaRPr>
                    </a:p>
                    <a:p>
                      <a:r>
                        <a:rPr lang="zh-CN" altLang="zh-CN" sz="1200" b="1" kern="1200" dirty="0" smtClean="0">
                          <a:solidFill>
                            <a:srgbClr val="FF0000"/>
                          </a:solidFill>
                          <a:effectLst/>
                          <a:latin typeface="+mn-lt"/>
                          <a:ea typeface="+mn-ea"/>
                          <a:cs typeface="+mn-cs"/>
                        </a:rPr>
                        <a:t>（</a:t>
                      </a:r>
                      <a:r>
                        <a:rPr lang="en-US" altLang="zh-CN" sz="1200" b="1" kern="1200" dirty="0" smtClean="0">
                          <a:solidFill>
                            <a:srgbClr val="FF0000"/>
                          </a:solidFill>
                          <a:effectLst/>
                          <a:latin typeface="+mn-lt"/>
                          <a:ea typeface="+mn-ea"/>
                          <a:cs typeface="+mn-cs"/>
                        </a:rPr>
                        <a:t>7</a:t>
                      </a:r>
                      <a:r>
                        <a:rPr lang="zh-CN" altLang="zh-CN" sz="1200" b="1" kern="1200" dirty="0" smtClean="0">
                          <a:solidFill>
                            <a:srgbClr val="FF0000"/>
                          </a:solidFill>
                          <a:effectLst/>
                          <a:latin typeface="+mn-lt"/>
                          <a:ea typeface="+mn-ea"/>
                          <a:cs typeface="+mn-cs"/>
                        </a:rPr>
                        <a:t>）行为人对两个或者多个他人期货账户的日常交易决策具有决定权或者重大影响；</a:t>
                      </a:r>
                      <a:r>
                        <a:rPr lang="en-US" altLang="zh-CN" sz="1200" b="1" kern="1200" dirty="0" smtClean="0">
                          <a:solidFill>
                            <a:srgbClr val="FF0000"/>
                          </a:solidFill>
                          <a:effectLst/>
                          <a:latin typeface="+mn-lt"/>
                          <a:ea typeface="+mn-ea"/>
                          <a:cs typeface="+mn-cs"/>
                        </a:rPr>
                        <a:t> </a:t>
                      </a:r>
                      <a:endParaRPr lang="zh-CN" altLang="zh-CN" sz="1200" kern="1200" dirty="0" smtClean="0">
                        <a:solidFill>
                          <a:srgbClr val="FF0000"/>
                        </a:solidFill>
                        <a:effectLst/>
                        <a:latin typeface="+mn-lt"/>
                        <a:ea typeface="+mn-ea"/>
                        <a:cs typeface="+mn-cs"/>
                      </a:endParaRPr>
                    </a:p>
                    <a:p>
                      <a:r>
                        <a:rPr lang="zh-CN" altLang="zh-CN" sz="1200" b="1" kern="1200" dirty="0" smtClean="0">
                          <a:solidFill>
                            <a:srgbClr val="FF0000"/>
                          </a:solidFill>
                          <a:effectLst/>
                          <a:latin typeface="+mn-lt"/>
                          <a:ea typeface="+mn-ea"/>
                          <a:cs typeface="+mn-cs"/>
                        </a:rPr>
                        <a:t>（</a:t>
                      </a:r>
                      <a:r>
                        <a:rPr lang="en-US" altLang="zh-CN" sz="1200" b="1" kern="1200" dirty="0" smtClean="0">
                          <a:solidFill>
                            <a:srgbClr val="FF0000"/>
                          </a:solidFill>
                          <a:effectLst/>
                          <a:latin typeface="+mn-lt"/>
                          <a:ea typeface="+mn-ea"/>
                          <a:cs typeface="+mn-cs"/>
                        </a:rPr>
                        <a:t>8</a:t>
                      </a:r>
                      <a:r>
                        <a:rPr lang="zh-CN" altLang="zh-CN" sz="1200" b="1" kern="1200" dirty="0" smtClean="0">
                          <a:solidFill>
                            <a:srgbClr val="FF0000"/>
                          </a:solidFill>
                          <a:effectLst/>
                          <a:latin typeface="+mn-lt"/>
                          <a:ea typeface="+mn-ea"/>
                          <a:cs typeface="+mn-cs"/>
                        </a:rPr>
                        <a:t>）交易所认定的其他情形。</a:t>
                      </a:r>
                      <a:endParaRPr lang="zh-CN" altLang="zh-CN" sz="1200" kern="1200" dirty="0" smtClean="0">
                        <a:solidFill>
                          <a:srgbClr val="FF0000"/>
                        </a:solidFill>
                        <a:effectLst/>
                        <a:latin typeface="+mn-lt"/>
                        <a:ea typeface="+mn-ea"/>
                        <a:cs typeface="+mn-cs"/>
                      </a:endParaRPr>
                    </a:p>
                    <a:p>
                      <a:r>
                        <a:rPr lang="en-US" altLang="zh-CN" sz="1200" b="1" kern="1200" dirty="0" smtClean="0">
                          <a:solidFill>
                            <a:srgbClr val="FF0000"/>
                          </a:solidFill>
                          <a:effectLst/>
                          <a:latin typeface="+mn-lt"/>
                          <a:ea typeface="+mn-ea"/>
                          <a:cs typeface="+mn-cs"/>
                        </a:rPr>
                        <a:t>3</a:t>
                      </a:r>
                      <a:r>
                        <a:rPr lang="zh-CN" altLang="zh-CN" sz="1200" b="1" kern="1200" dirty="0" smtClean="0">
                          <a:solidFill>
                            <a:srgbClr val="FF0000"/>
                          </a:solidFill>
                          <a:effectLst/>
                          <a:latin typeface="+mn-lt"/>
                          <a:ea typeface="+mn-ea"/>
                          <a:cs typeface="+mn-cs"/>
                        </a:rPr>
                        <a:t>、交易所对已认定的实际控制关系账户组视作同一客户，对其投机持仓合并计算后按照《上海期货交易所风险控制管理办法》（以下简称《风控办法》）投机头寸限仓制度一个客户的标准进行限仓。对其中包含非期货公司会员的实际控制关系账户组视作同一非期货公司会员，对其投机持仓合并计算后按照《风控办法》投机头寸限仓制度一个非期货公司会员的标准进行限仓。符合套期保值申请资格的客户，可以通过向我所申请套期保值交易头寸来满足其实际的需求。</a:t>
                      </a:r>
                      <a:r>
                        <a:rPr lang="en-US" altLang="zh-CN" sz="1200" b="1" kern="1200" dirty="0" smtClean="0">
                          <a:solidFill>
                            <a:srgbClr val="FF0000"/>
                          </a:solidFill>
                          <a:effectLst/>
                          <a:latin typeface="+mn-lt"/>
                          <a:ea typeface="+mn-ea"/>
                          <a:cs typeface="+mn-cs"/>
                        </a:rPr>
                        <a:t> </a:t>
                      </a:r>
                      <a:endParaRPr lang="zh-CN" altLang="zh-CN" sz="1200" kern="1200" dirty="0" smtClean="0">
                        <a:solidFill>
                          <a:srgbClr val="FF0000"/>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endParaRPr kumimoji="0" lang="zh-CN" altLang="en-US" sz="1200" b="0" i="0" u="none" strike="noStrike" cap="none" normalizeH="0" baseline="0" dirty="0" smtClean="0">
                        <a:ln>
                          <a:noFill/>
                        </a:ln>
                        <a:solidFill>
                          <a:srgbClr val="FF0066"/>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13175994"/>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41" name="Text Box 5"/>
          <p:cNvSpPr txBox="1">
            <a:spLocks noChangeArrowheads="1"/>
          </p:cNvSpPr>
          <p:nvPr/>
        </p:nvSpPr>
        <p:spPr bwMode="auto">
          <a:xfrm>
            <a:off x="467544" y="331014"/>
            <a:ext cx="806489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eaLnBrk="0" hangingPunct="0">
              <a:spcBef>
                <a:spcPct val="50000"/>
              </a:spcBef>
            </a:pP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处理标准和处理程序</a:t>
            </a: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的修订说明</a:t>
            </a:r>
            <a:endParaRPr lang="zh-CN" altLang="en-US" sz="3600" b="1" dirty="0">
              <a:solidFill>
                <a:srgbClr val="000099"/>
              </a:solidFill>
              <a:latin typeface="华文新魏" pitchFamily="2" charset="-122"/>
              <a:ea typeface="华文新魏" pitchFamily="2" charset="-122"/>
            </a:endParaRPr>
          </a:p>
        </p:txBody>
      </p:sp>
      <p:graphicFrame>
        <p:nvGraphicFramePr>
          <p:cNvPr id="5" name="Group 7"/>
          <p:cNvGraphicFramePr>
            <a:graphicFrameLocks noGrp="1"/>
          </p:cNvGraphicFramePr>
          <p:nvPr>
            <p:extLst>
              <p:ext uri="{D42A27DB-BD31-4B8C-83A1-F6EECF244321}">
                <p14:modId xmlns:p14="http://schemas.microsoft.com/office/powerpoint/2010/main" val="1425024865"/>
              </p:ext>
            </p:extLst>
          </p:nvPr>
        </p:nvGraphicFramePr>
        <p:xfrm>
          <a:off x="323528" y="1247462"/>
          <a:ext cx="8496944" cy="4953000"/>
        </p:xfrm>
        <a:graphic>
          <a:graphicData uri="http://schemas.openxmlformats.org/drawingml/2006/table">
            <a:tbl>
              <a:tblPr/>
              <a:tblGrid>
                <a:gridCol w="648072"/>
                <a:gridCol w="2664296"/>
                <a:gridCol w="2952328"/>
                <a:gridCol w="2232248"/>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序号</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原条款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修订后条款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修订说明</a:t>
                      </a:r>
                      <a:endPar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84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10</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smtClean="0">
                          <a:solidFill>
                            <a:srgbClr val="FF0000"/>
                          </a:solidFill>
                          <a:effectLst/>
                          <a:latin typeface="+mn-lt"/>
                          <a:ea typeface="+mn-ea"/>
                          <a:cs typeface="+mn-cs"/>
                        </a:rPr>
                        <a:t>4</a:t>
                      </a:r>
                      <a:r>
                        <a:rPr lang="zh-CN" altLang="zh-CN" sz="1200" b="1" kern="1200" dirty="0" smtClean="0">
                          <a:solidFill>
                            <a:srgbClr val="FF0000"/>
                          </a:solidFill>
                          <a:effectLst/>
                          <a:latin typeface="+mn-lt"/>
                          <a:ea typeface="+mn-ea"/>
                          <a:cs typeface="+mn-cs"/>
                        </a:rPr>
                        <a:t>、一组实际控制关系账户投机持仓合并计算后超过交易所持仓限额规定的，视作合并持仓超限异常交易行为，交易所启动异常交易行为处理程序。</a:t>
                      </a:r>
                      <a:r>
                        <a:rPr lang="en-US" altLang="zh-CN" sz="1200" b="1" kern="1200" dirty="0" smtClean="0">
                          <a:solidFill>
                            <a:srgbClr val="FF0000"/>
                          </a:solidFill>
                          <a:effectLst/>
                          <a:latin typeface="+mn-lt"/>
                          <a:ea typeface="+mn-ea"/>
                          <a:cs typeface="+mn-cs"/>
                        </a:rPr>
                        <a:t> </a:t>
                      </a:r>
                      <a:endParaRPr kumimoji="0" lang="zh-CN" altLang="en-US" sz="1200" b="0" i="0" u="none" strike="noStrike" cap="none" normalizeH="0" baseline="0" dirty="0" smtClean="0">
                        <a:ln>
                          <a:noFill/>
                        </a:ln>
                        <a:solidFill>
                          <a:srgbClr val="FF0000"/>
                        </a:solidFill>
                        <a:effectLst/>
                        <a:latin typeface="+mn-lt"/>
                        <a:ea typeface="+mn-ea"/>
                        <a:cs typeface="Times New Roman" pitchFamily="18" charset="0"/>
                      </a:endParaRPr>
                    </a:p>
                    <a:p>
                      <a:r>
                        <a:rPr lang="en-US" altLang="zh-CN" sz="1200" b="1" kern="1200" dirty="0" smtClean="0">
                          <a:solidFill>
                            <a:srgbClr val="FF0000"/>
                          </a:solidFill>
                          <a:effectLst/>
                          <a:latin typeface="+mn-lt"/>
                          <a:ea typeface="+mn-ea"/>
                          <a:cs typeface="+mn-cs"/>
                        </a:rPr>
                        <a:t>5</a:t>
                      </a:r>
                      <a:r>
                        <a:rPr lang="zh-CN" altLang="zh-CN" sz="1200" b="1" kern="1200" dirty="0" smtClean="0">
                          <a:solidFill>
                            <a:srgbClr val="FF0000"/>
                          </a:solidFill>
                          <a:effectLst/>
                          <a:latin typeface="+mn-lt"/>
                          <a:ea typeface="+mn-ea"/>
                          <a:cs typeface="+mn-cs"/>
                        </a:rPr>
                        <a:t>、一组实际控制关系账户出现合并持仓超限异常交易行为的，交易所按照《风控办法》及本通知中强行平仓的原则执行操作。如果由交易所执行强行平仓的，交易所则按照投机持仓从大到小的原则选择客户（或非期货公司会员）执行强行平仓，直到该组实际控制关系账户投机持仓合并计算后符合交易所限仓标准。</a:t>
                      </a:r>
                      <a:endParaRPr lang="zh-CN" altLang="zh-CN" sz="1200" kern="1200" dirty="0" smtClean="0">
                        <a:solidFill>
                          <a:srgbClr val="FF0000"/>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0" lang="zh-CN" altLang="en-US" sz="1200" b="0" i="0" u="none" strike="noStrike" cap="none" normalizeH="0" baseline="0" dirty="0" smtClean="0">
                        <a:ln>
                          <a:noFill/>
                        </a:ln>
                        <a:solidFill>
                          <a:srgbClr val="FF0066"/>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26842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11</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smtClean="0">
                          <a:solidFill>
                            <a:srgbClr val="FF0000"/>
                          </a:solidFill>
                          <a:effectLst/>
                          <a:latin typeface="+mn-lt"/>
                          <a:ea typeface="+mn-ea"/>
                          <a:cs typeface="+mn-cs"/>
                        </a:rPr>
                        <a:t>6</a:t>
                      </a:r>
                      <a:r>
                        <a:rPr lang="zh-CN" altLang="zh-CN" sz="1200" b="1" kern="1200" dirty="0" smtClean="0">
                          <a:solidFill>
                            <a:srgbClr val="FF0000"/>
                          </a:solidFill>
                          <a:effectLst/>
                          <a:latin typeface="+mn-lt"/>
                          <a:ea typeface="+mn-ea"/>
                          <a:cs typeface="+mn-cs"/>
                        </a:rPr>
                        <a:t>、一组实际控制关系账户当日结算时在某合约发生合并持仓超限行为，但其在该合约的持仓未超过上一交易日结算时交易所持仓限额，此种情形可豁免前款的监管措施。一组实际控制关系账户当日结算时在某合约发生合并持仓超限行为，由于市场原因该组实际控制关系账户在下一交易日无法减仓且结算时继续发生合并持仓超限行为的，下一交易日也可豁免前款的监管措施。豁免的合并持仓超限行为其超仓头寸仍需按照《风控办法》有关规定进行减仓。</a:t>
                      </a:r>
                      <a:endParaRPr lang="zh-CN" altLang="zh-CN" sz="1200" kern="1200" dirty="0" smtClean="0">
                        <a:solidFill>
                          <a:srgbClr val="FF0000"/>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豁免</a:t>
                      </a:r>
                      <a:r>
                        <a:rPr lang="zh-CN" altLang="en-US" sz="1200" kern="1200" dirty="0" smtClean="0">
                          <a:solidFill>
                            <a:schemeClr val="tx1"/>
                          </a:solidFill>
                          <a:effectLst/>
                          <a:latin typeface="+mn-lt"/>
                          <a:ea typeface="+mn-ea"/>
                          <a:cs typeface="+mn-cs"/>
                        </a:rPr>
                        <a:t>了实际控制关系账户被动超仓的情形。</a:t>
                      </a:r>
                      <a:endParaRPr lang="zh-CN" altLang="zh-CN" sz="1200" kern="1200" dirty="0" smtClean="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13175994"/>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41" name="Text Box 5"/>
          <p:cNvSpPr txBox="1">
            <a:spLocks noChangeArrowheads="1"/>
          </p:cNvSpPr>
          <p:nvPr/>
        </p:nvSpPr>
        <p:spPr bwMode="auto">
          <a:xfrm>
            <a:off x="467544" y="331014"/>
            <a:ext cx="806489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eaLnBrk="0" hangingPunct="0">
              <a:spcBef>
                <a:spcPct val="50000"/>
              </a:spcBef>
            </a:pP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处理标准和处理程序</a:t>
            </a: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的修订说明</a:t>
            </a:r>
            <a:endParaRPr lang="zh-CN" altLang="en-US" sz="3600" b="1" dirty="0">
              <a:solidFill>
                <a:srgbClr val="000099"/>
              </a:solidFill>
              <a:latin typeface="华文新魏" pitchFamily="2" charset="-122"/>
              <a:ea typeface="华文新魏" pitchFamily="2" charset="-122"/>
            </a:endParaRPr>
          </a:p>
        </p:txBody>
      </p:sp>
      <p:graphicFrame>
        <p:nvGraphicFramePr>
          <p:cNvPr id="5" name="Group 7"/>
          <p:cNvGraphicFramePr>
            <a:graphicFrameLocks noGrp="1"/>
          </p:cNvGraphicFramePr>
          <p:nvPr>
            <p:extLst>
              <p:ext uri="{D42A27DB-BD31-4B8C-83A1-F6EECF244321}">
                <p14:modId xmlns:p14="http://schemas.microsoft.com/office/powerpoint/2010/main" val="1823110008"/>
              </p:ext>
            </p:extLst>
          </p:nvPr>
        </p:nvGraphicFramePr>
        <p:xfrm>
          <a:off x="323528" y="2297048"/>
          <a:ext cx="8496944" cy="1752600"/>
        </p:xfrm>
        <a:graphic>
          <a:graphicData uri="http://schemas.openxmlformats.org/drawingml/2006/table">
            <a:tbl>
              <a:tblPr/>
              <a:tblGrid>
                <a:gridCol w="648072"/>
                <a:gridCol w="2664296"/>
                <a:gridCol w="2952328"/>
                <a:gridCol w="2232248"/>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序号</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原条款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修订后条款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修订说明</a:t>
                      </a:r>
                      <a:endPar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50952">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12</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smtClean="0">
                          <a:solidFill>
                            <a:srgbClr val="FF0000"/>
                          </a:solidFill>
                          <a:effectLst/>
                          <a:latin typeface="+mn-lt"/>
                          <a:ea typeface="+mn-ea"/>
                          <a:cs typeface="+mn-cs"/>
                        </a:rPr>
                        <a:t>7</a:t>
                      </a:r>
                      <a:r>
                        <a:rPr lang="zh-CN" altLang="zh-CN" sz="1200" b="1" kern="1200" dirty="0" smtClean="0">
                          <a:solidFill>
                            <a:srgbClr val="FF0000"/>
                          </a:solidFill>
                          <a:effectLst/>
                          <a:latin typeface="+mn-lt"/>
                          <a:ea typeface="+mn-ea"/>
                          <a:cs typeface="+mn-cs"/>
                        </a:rPr>
                        <a:t>、一组实际控制关系账户单日在多个合约上因合并持仓超限达到交易所处理标准的，按照一次认定。</a:t>
                      </a:r>
                      <a:endParaRPr kumimoji="0" lang="zh-CN" altLang="en-US" sz="1200" b="0" i="0" u="none" strike="noStrike" cap="none" normalizeH="0" baseline="0" dirty="0" smtClean="0">
                        <a:ln>
                          <a:noFill/>
                        </a:ln>
                        <a:solidFill>
                          <a:srgbClr val="FF0000"/>
                        </a:solidFill>
                        <a:effectLst/>
                        <a:latin typeface="+mn-lt"/>
                        <a:ea typeface="+mn-ea"/>
                        <a:cs typeface="Times New Roman" pitchFamily="18" charset="0"/>
                      </a:endParaRPr>
                    </a:p>
                    <a:p>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和上文提到的有关自成交、频繁报撤单、大额报撤单单日在多个合约上的处理标准一致</a:t>
                      </a:r>
                      <a:r>
                        <a:rPr lang="zh-CN"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修订稿明确了</a:t>
                      </a:r>
                      <a:r>
                        <a:rPr lang="zh-CN" altLang="zh-CN" sz="1200" kern="1200" dirty="0" smtClean="0">
                          <a:solidFill>
                            <a:schemeClr val="tx1"/>
                          </a:solidFill>
                          <a:effectLst/>
                          <a:latin typeface="+mn-lt"/>
                          <a:ea typeface="+mn-ea"/>
                          <a:cs typeface="+mn-cs"/>
                        </a:rPr>
                        <a:t>一组实际控制关系账户单日</a:t>
                      </a:r>
                      <a:r>
                        <a:rPr lang="zh-CN" altLang="en-US" sz="1200" kern="1200" dirty="0" smtClean="0">
                          <a:solidFill>
                            <a:schemeClr val="tx1"/>
                          </a:solidFill>
                          <a:effectLst/>
                          <a:latin typeface="+mn-lt"/>
                          <a:ea typeface="+mn-ea"/>
                          <a:cs typeface="+mn-cs"/>
                        </a:rPr>
                        <a:t>在多个合约上</a:t>
                      </a:r>
                      <a:r>
                        <a:rPr lang="zh-CN" altLang="zh-CN" sz="1200" kern="1200" dirty="0" smtClean="0">
                          <a:solidFill>
                            <a:schemeClr val="tx1"/>
                          </a:solidFill>
                          <a:effectLst/>
                          <a:latin typeface="+mn-lt"/>
                          <a:ea typeface="+mn-ea"/>
                          <a:cs typeface="+mn-cs"/>
                        </a:rPr>
                        <a:t>合并</a:t>
                      </a:r>
                      <a:r>
                        <a:rPr lang="zh-CN" altLang="en-US" sz="1200" kern="1200" dirty="0" smtClean="0">
                          <a:solidFill>
                            <a:schemeClr val="tx1"/>
                          </a:solidFill>
                          <a:effectLst/>
                          <a:latin typeface="+mn-lt"/>
                          <a:ea typeface="+mn-ea"/>
                          <a:cs typeface="+mn-cs"/>
                        </a:rPr>
                        <a:t>持仓</a:t>
                      </a:r>
                      <a:r>
                        <a:rPr lang="zh-CN" altLang="zh-CN" sz="1200" kern="1200" dirty="0" smtClean="0">
                          <a:solidFill>
                            <a:schemeClr val="tx1"/>
                          </a:solidFill>
                          <a:effectLst/>
                          <a:latin typeface="+mn-lt"/>
                          <a:ea typeface="+mn-ea"/>
                          <a:cs typeface="+mn-cs"/>
                        </a:rPr>
                        <a:t>超</a:t>
                      </a:r>
                      <a:r>
                        <a:rPr lang="zh-CN" altLang="en-US" sz="1200" kern="1200" dirty="0" smtClean="0">
                          <a:solidFill>
                            <a:schemeClr val="tx1"/>
                          </a:solidFill>
                          <a:effectLst/>
                          <a:latin typeface="+mn-lt"/>
                          <a:ea typeface="+mn-ea"/>
                          <a:cs typeface="+mn-cs"/>
                        </a:rPr>
                        <a:t>限</a:t>
                      </a:r>
                      <a:r>
                        <a:rPr lang="zh-CN" altLang="zh-CN" sz="1200" kern="1200" dirty="0" smtClean="0">
                          <a:solidFill>
                            <a:schemeClr val="tx1"/>
                          </a:solidFill>
                          <a:effectLst/>
                          <a:latin typeface="+mn-lt"/>
                          <a:ea typeface="+mn-ea"/>
                          <a:cs typeface="+mn-cs"/>
                        </a:rPr>
                        <a:t>只计算一次。</a:t>
                      </a:r>
                      <a:endParaRPr kumimoji="0" lang="zh-CN" altLang="en-US" sz="1200" b="0" i="0" u="none" strike="noStrike" cap="none" normalizeH="0" baseline="0" dirty="0" smtClean="0">
                        <a:ln>
                          <a:noFill/>
                        </a:ln>
                        <a:solidFill>
                          <a:srgbClr val="FF0066"/>
                        </a:solidFill>
                        <a:effectLst/>
                        <a:latin typeface="+mn-lt"/>
                        <a:ea typeface="+mn-ea"/>
                        <a:cs typeface="Times New Roman" pitchFamily="18" charset="0"/>
                      </a:endParaRPr>
                    </a:p>
                    <a:p>
                      <a:endParaRPr kumimoji="0" lang="zh-CN" altLang="en-US" sz="1200" b="0" i="0" u="none" strike="noStrike" cap="none" normalizeH="0" baseline="0" dirty="0" smtClean="0">
                        <a:ln>
                          <a:noFill/>
                        </a:ln>
                        <a:solidFill>
                          <a:srgbClr val="FF0066"/>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13175994"/>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41" name="Text Box 5"/>
          <p:cNvSpPr txBox="1">
            <a:spLocks noChangeArrowheads="1"/>
          </p:cNvSpPr>
          <p:nvPr/>
        </p:nvSpPr>
        <p:spPr bwMode="auto">
          <a:xfrm>
            <a:off x="467544" y="331014"/>
            <a:ext cx="806489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eaLnBrk="0" hangingPunct="0">
              <a:spcBef>
                <a:spcPct val="50000"/>
              </a:spcBef>
            </a:pP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处理标准和处理程序</a:t>
            </a: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的修订说明</a:t>
            </a:r>
            <a:endParaRPr lang="zh-CN" altLang="en-US" sz="3600" b="1" dirty="0">
              <a:solidFill>
                <a:srgbClr val="000099"/>
              </a:solidFill>
              <a:latin typeface="华文新魏" pitchFamily="2" charset="-122"/>
              <a:ea typeface="华文新魏" pitchFamily="2" charset="-122"/>
            </a:endParaRPr>
          </a:p>
        </p:txBody>
      </p:sp>
      <p:graphicFrame>
        <p:nvGraphicFramePr>
          <p:cNvPr id="5" name="Group 7"/>
          <p:cNvGraphicFramePr>
            <a:graphicFrameLocks noGrp="1"/>
          </p:cNvGraphicFramePr>
          <p:nvPr>
            <p:extLst>
              <p:ext uri="{D42A27DB-BD31-4B8C-83A1-F6EECF244321}">
                <p14:modId xmlns:p14="http://schemas.microsoft.com/office/powerpoint/2010/main" val="2125757755"/>
              </p:ext>
            </p:extLst>
          </p:nvPr>
        </p:nvGraphicFramePr>
        <p:xfrm>
          <a:off x="323528" y="1340768"/>
          <a:ext cx="8496944" cy="4680520"/>
        </p:xfrm>
        <a:graphic>
          <a:graphicData uri="http://schemas.openxmlformats.org/drawingml/2006/table">
            <a:tbl>
              <a:tblPr/>
              <a:tblGrid>
                <a:gridCol w="648072"/>
                <a:gridCol w="2664296"/>
                <a:gridCol w="2952328"/>
                <a:gridCol w="2232248"/>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序号</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原条款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修订后条款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修订说明</a:t>
                      </a:r>
                      <a:endPar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995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13</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zh-CN" altLang="zh-CN" sz="1200" b="1" kern="1200" dirty="0" smtClean="0">
                          <a:solidFill>
                            <a:schemeClr val="tx1"/>
                          </a:solidFill>
                          <a:effectLst/>
                          <a:latin typeface="+mn-lt"/>
                          <a:ea typeface="+mn-ea"/>
                          <a:cs typeface="+mn-cs"/>
                        </a:rPr>
                        <a:t>（二）处理程序</a:t>
                      </a:r>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、一组关联账户发生合并持仓超限行为的，交易所对客户采取以下措施：</a:t>
                      </a:r>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第一次达到交易所处理标准的，交易所将该组关联账户列入重点监管名单，并在当日闭市后通知所在会员首席风险官，要求客户自行平仓。</a:t>
                      </a:r>
                      <a:r>
                        <a:rPr lang="en-US" altLang="zh-CN" sz="1200" kern="1200" dirty="0" smtClean="0">
                          <a:solidFill>
                            <a:schemeClr val="tx1"/>
                          </a:solidFill>
                          <a:effectLst/>
                          <a:latin typeface="+mn-lt"/>
                          <a:ea typeface="+mn-ea"/>
                          <a:cs typeface="+mn-cs"/>
                        </a:rPr>
                        <a:t> </a:t>
                      </a:r>
                    </a:p>
                    <a:p>
                      <a:endParaRPr lang="en-US"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客户在次日上午第一节交易时间内未自行平仓的，交易所按有关强行平仓规定对该组关联账户客户的持仓进行强行平仓，直至合并持仓不高于交易所规定的持仓限额。同时，于强行平仓当日闭市后对该组关联客户采取限制开仓的监管措施，限制开仓的时间原则上不低于</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个月。</a:t>
                      </a:r>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zh-CN" altLang="zh-CN" sz="1200" b="1" kern="1200" dirty="0" smtClean="0">
                          <a:solidFill>
                            <a:schemeClr val="tx1"/>
                          </a:solidFill>
                          <a:effectLst/>
                          <a:latin typeface="+mn-lt"/>
                          <a:ea typeface="+mn-ea"/>
                          <a:cs typeface="+mn-cs"/>
                        </a:rPr>
                        <a:t>（二）处理程序</a:t>
                      </a:r>
                      <a:r>
                        <a:rPr lang="en-US" altLang="zh-CN" sz="1200" b="1" kern="1200" dirty="0" smtClean="0">
                          <a:solidFill>
                            <a:schemeClr val="tx1"/>
                          </a:solidFill>
                          <a:effectLst/>
                          <a:latin typeface="+mn-lt"/>
                          <a:ea typeface="+mn-ea"/>
                          <a:cs typeface="+mn-cs"/>
                        </a:rPr>
                        <a:t> </a:t>
                      </a:r>
                      <a:endParaRPr lang="zh-CN" altLang="zh-CN" sz="1200" b="1" kern="1200" dirty="0" smtClean="0">
                        <a:solidFill>
                          <a:schemeClr val="tx1"/>
                        </a:solidFill>
                        <a:effectLst/>
                        <a:latin typeface="+mn-lt"/>
                        <a:ea typeface="+mn-ea"/>
                        <a:cs typeface="+mn-cs"/>
                      </a:endParaRPr>
                    </a:p>
                    <a:p>
                      <a:r>
                        <a:rPr lang="en-US" altLang="zh-CN" sz="1200" b="1" kern="1200" dirty="0" smtClean="0">
                          <a:solidFill>
                            <a:srgbClr val="FF0000"/>
                          </a:solidFill>
                          <a:effectLst/>
                          <a:latin typeface="+mn-lt"/>
                          <a:ea typeface="+mn-ea"/>
                          <a:cs typeface="+mn-cs"/>
                        </a:rPr>
                        <a:t>1</a:t>
                      </a:r>
                      <a:r>
                        <a:rPr lang="zh-CN" altLang="zh-CN" sz="1200" b="1" kern="1200" dirty="0" smtClean="0">
                          <a:solidFill>
                            <a:srgbClr val="FF0000"/>
                          </a:solidFill>
                          <a:effectLst/>
                          <a:latin typeface="+mn-lt"/>
                          <a:ea typeface="+mn-ea"/>
                          <a:cs typeface="+mn-cs"/>
                        </a:rPr>
                        <a:t>、一组实际控制关系账户发生合并持仓超限行为的，交易所对客户所在会员进行电话提示，会员应及时将交易所提示转达客户，并对客户进行教育、引导、劝阻及制止。合并持仓超限行为发生在不同会员的，交易所对持仓分布最大的会员进行电话提示。</a:t>
                      </a:r>
                      <a:endParaRPr lang="en-US" altLang="zh-CN" sz="1200" b="1" kern="1200" dirty="0" smtClean="0">
                        <a:solidFill>
                          <a:srgbClr val="FF0000"/>
                        </a:solidFill>
                        <a:effectLst/>
                        <a:latin typeface="+mn-lt"/>
                        <a:ea typeface="+mn-ea"/>
                        <a:cs typeface="+mn-cs"/>
                      </a:endParaRPr>
                    </a:p>
                    <a:p>
                      <a:endParaRPr lang="zh-CN" altLang="zh-CN" sz="1200" kern="1200" dirty="0" smtClean="0">
                        <a:solidFill>
                          <a:srgbClr val="FF0000"/>
                        </a:solidFill>
                        <a:effectLst/>
                        <a:latin typeface="+mn-lt"/>
                        <a:ea typeface="+mn-ea"/>
                        <a:cs typeface="+mn-cs"/>
                      </a:endParaRPr>
                    </a:p>
                    <a:p>
                      <a:r>
                        <a:rPr lang="en-US" altLang="zh-CN" sz="1200" strike="dblStrike" kern="1200" dirty="0" smtClean="0">
                          <a:solidFill>
                            <a:schemeClr val="tx1"/>
                          </a:solidFill>
                          <a:effectLst/>
                          <a:latin typeface="+mn-lt"/>
                          <a:ea typeface="+mn-ea"/>
                          <a:cs typeface="+mn-cs"/>
                        </a:rPr>
                        <a:t>1</a:t>
                      </a:r>
                      <a:r>
                        <a:rPr lang="en-US" altLang="zh-CN" sz="1200" b="1"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、一组</a:t>
                      </a:r>
                      <a:r>
                        <a:rPr lang="zh-CN" altLang="zh-CN" sz="1200" strike="dblStrike" kern="1200" dirty="0" smtClean="0">
                          <a:solidFill>
                            <a:schemeClr val="tx1"/>
                          </a:solidFill>
                          <a:effectLst/>
                          <a:latin typeface="+mn-lt"/>
                          <a:ea typeface="+mn-ea"/>
                          <a:cs typeface="+mn-cs"/>
                        </a:rPr>
                        <a:t>关联账户</a:t>
                      </a:r>
                      <a:r>
                        <a:rPr lang="zh-CN" altLang="zh-CN" sz="1200" b="1" kern="1200" dirty="0" smtClean="0">
                          <a:solidFill>
                            <a:srgbClr val="FF0000"/>
                          </a:solidFill>
                          <a:effectLst/>
                          <a:latin typeface="+mn-lt"/>
                          <a:ea typeface="+mn-ea"/>
                          <a:cs typeface="+mn-cs"/>
                        </a:rPr>
                        <a:t>实际控制关系账户</a:t>
                      </a:r>
                      <a:r>
                        <a:rPr lang="zh-CN" altLang="zh-CN" sz="1200" kern="1200" dirty="0" smtClean="0">
                          <a:solidFill>
                            <a:schemeClr val="tx1"/>
                          </a:solidFill>
                          <a:effectLst/>
                          <a:latin typeface="+mn-lt"/>
                          <a:ea typeface="+mn-ea"/>
                          <a:cs typeface="+mn-cs"/>
                        </a:rPr>
                        <a:t>发生合并持仓超限行为的，交易所对客户采取以下措施： </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交易所在当日收市后通知所在会员首席风险官，要求客户自行平仓。客户在次日上午第一节交易时间内未自行平仓的，交易所按有关强行平仓规定对该组实际控制关系账户客户的持仓进行强行平仓，直至合并持仓不高于交易所规定的持仓限额。同时，于强行平仓当日闭市后对该组实际控制关系账户采取限制开仓的监管措施，限制开仓的时间原则上不低于</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个月。</a:t>
                      </a:r>
                    </a:p>
                    <a:p>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和上文提到的有关自成交、频繁报撤单、大额报撤单的处理程序一致</a:t>
                      </a:r>
                      <a:r>
                        <a:rPr lang="zh-CN"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取消了原先对于实际控制关系账户合并超仓客户所在期货公司采取的强制性监管措施，而改由交易所以电话提示的手段通知会员，进而适度放宽期货公司的监管责任，理顺会员与客户的处理程序。</a:t>
                      </a:r>
                      <a:endParaRPr lang="en-US" altLang="zh-CN" sz="1200" kern="1200" dirty="0" smtClean="0">
                        <a:solidFill>
                          <a:schemeClr val="tx1"/>
                        </a:solidFill>
                        <a:effectLst/>
                        <a:latin typeface="+mn-lt"/>
                        <a:ea typeface="+mn-ea"/>
                        <a:cs typeface="+mn-cs"/>
                      </a:endParaRPr>
                    </a:p>
                    <a:p>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对于</a:t>
                      </a:r>
                      <a:r>
                        <a:rPr lang="zh-CN" altLang="zh-CN" sz="1200" kern="1200" dirty="0" smtClean="0">
                          <a:solidFill>
                            <a:schemeClr val="tx1"/>
                          </a:solidFill>
                          <a:effectLst/>
                          <a:latin typeface="+mn-lt"/>
                          <a:ea typeface="+mn-ea"/>
                          <a:cs typeface="+mn-cs"/>
                        </a:rPr>
                        <a:t>第一次、第二次及第三次达到交易所处理标准的实际控制关系账户</a:t>
                      </a:r>
                      <a:r>
                        <a:rPr lang="zh-CN" altLang="en-US" sz="1200" kern="1200" dirty="0" smtClean="0">
                          <a:solidFill>
                            <a:schemeClr val="tx1"/>
                          </a:solidFill>
                          <a:effectLst/>
                          <a:latin typeface="+mn-lt"/>
                          <a:ea typeface="+mn-ea"/>
                          <a:cs typeface="+mn-cs"/>
                        </a:rPr>
                        <a:t>，交易所将首先采取</a:t>
                      </a:r>
                      <a:r>
                        <a:rPr lang="zh-CN" altLang="zh-CN" sz="1200" kern="1200" dirty="0" smtClean="0">
                          <a:solidFill>
                            <a:schemeClr val="tx1"/>
                          </a:solidFill>
                          <a:effectLst/>
                          <a:latin typeface="+mn-lt"/>
                          <a:ea typeface="+mn-ea"/>
                          <a:cs typeface="+mn-cs"/>
                        </a:rPr>
                        <a:t>常规性</a:t>
                      </a:r>
                      <a:r>
                        <a:rPr lang="zh-CN" altLang="en-US" sz="1200" kern="1200" dirty="0" smtClean="0">
                          <a:solidFill>
                            <a:schemeClr val="tx1"/>
                          </a:solidFill>
                          <a:effectLst/>
                          <a:latin typeface="+mn-lt"/>
                          <a:ea typeface="+mn-ea"/>
                          <a:cs typeface="+mn-cs"/>
                        </a:rPr>
                        <a:t>的</a:t>
                      </a:r>
                      <a:r>
                        <a:rPr lang="zh-CN" altLang="zh-CN" sz="1200" kern="1200" dirty="0" smtClean="0">
                          <a:solidFill>
                            <a:schemeClr val="tx1"/>
                          </a:solidFill>
                          <a:effectLst/>
                          <a:latin typeface="+mn-lt"/>
                          <a:ea typeface="+mn-ea"/>
                          <a:cs typeface="+mn-cs"/>
                        </a:rPr>
                        <a:t>监管措施</a:t>
                      </a:r>
                      <a:r>
                        <a:rPr lang="zh-CN" altLang="en-US" sz="1200" kern="1200" dirty="0" smtClean="0">
                          <a:solidFill>
                            <a:schemeClr val="tx1"/>
                          </a:solidFill>
                          <a:effectLst/>
                          <a:latin typeface="+mn-lt"/>
                          <a:ea typeface="+mn-ea"/>
                          <a:cs typeface="+mn-cs"/>
                        </a:rPr>
                        <a:t>。这里的常规措施与我所修订前采取的监管措施是一致的</a:t>
                      </a:r>
                      <a:r>
                        <a:rPr lang="zh-CN" altLang="zh-CN" sz="1200" kern="1200" dirty="0" smtClean="0">
                          <a:solidFill>
                            <a:schemeClr val="tx1"/>
                          </a:solidFill>
                          <a:effectLst/>
                          <a:latin typeface="+mn-lt"/>
                          <a:ea typeface="+mn-ea"/>
                          <a:cs typeface="+mn-cs"/>
                        </a:rPr>
                        <a:t>。</a:t>
                      </a:r>
                      <a:endParaRPr lang="en-US" altLang="zh-CN" sz="1200" kern="1200" dirty="0" smtClean="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59286391"/>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41" name="Text Box 5"/>
          <p:cNvSpPr txBox="1">
            <a:spLocks noChangeArrowheads="1"/>
          </p:cNvSpPr>
          <p:nvPr/>
        </p:nvSpPr>
        <p:spPr bwMode="auto">
          <a:xfrm>
            <a:off x="467544" y="331014"/>
            <a:ext cx="806489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eaLnBrk="0" hangingPunct="0">
              <a:spcBef>
                <a:spcPct val="50000"/>
              </a:spcBef>
            </a:pP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处理标准和处理程序</a:t>
            </a: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的修订说明</a:t>
            </a:r>
            <a:endParaRPr lang="zh-CN" altLang="en-US" sz="3600" b="1" dirty="0">
              <a:solidFill>
                <a:srgbClr val="000099"/>
              </a:solidFill>
              <a:latin typeface="华文新魏" pitchFamily="2" charset="-122"/>
              <a:ea typeface="华文新魏" pitchFamily="2" charset="-122"/>
            </a:endParaRPr>
          </a:p>
        </p:txBody>
      </p:sp>
      <p:graphicFrame>
        <p:nvGraphicFramePr>
          <p:cNvPr id="5" name="Group 7"/>
          <p:cNvGraphicFramePr>
            <a:graphicFrameLocks noGrp="1"/>
          </p:cNvGraphicFramePr>
          <p:nvPr>
            <p:extLst>
              <p:ext uri="{D42A27DB-BD31-4B8C-83A1-F6EECF244321}">
                <p14:modId xmlns:p14="http://schemas.microsoft.com/office/powerpoint/2010/main" val="3589376825"/>
              </p:ext>
            </p:extLst>
          </p:nvPr>
        </p:nvGraphicFramePr>
        <p:xfrm>
          <a:off x="323528" y="1196752"/>
          <a:ext cx="8496944" cy="5044440"/>
        </p:xfrm>
        <a:graphic>
          <a:graphicData uri="http://schemas.openxmlformats.org/drawingml/2006/table">
            <a:tbl>
              <a:tblPr/>
              <a:tblGrid>
                <a:gridCol w="648072"/>
                <a:gridCol w="2664296"/>
                <a:gridCol w="2952328"/>
                <a:gridCol w="2232248"/>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序号</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原条款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修订后条款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修订说明</a:t>
                      </a:r>
                      <a:endPar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29952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13</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zh-CN" altLang="zh-CN" sz="1200" kern="1200" dirty="0" smtClean="0">
                          <a:solidFill>
                            <a:schemeClr val="tx1"/>
                          </a:solidFill>
                          <a:effectLst/>
                          <a:latin typeface="+mn-lt"/>
                          <a:ea typeface="+mn-ea"/>
                          <a:cs typeface="+mn-cs"/>
                        </a:rPr>
                        <a:t>第二次达到交易所处理标准的，交易所在当日收市后通知所在会员首席风险官，要求客户自行平仓。并对该组关联账户采取限制开仓的监管措施，限制开仓的时间原则上不低于</a:t>
                      </a:r>
                      <a:r>
                        <a:rPr lang="en-US" altLang="zh-CN" sz="1200" kern="1200" dirty="0" smtClean="0">
                          <a:solidFill>
                            <a:schemeClr val="tx1"/>
                          </a:solidFill>
                          <a:effectLst/>
                          <a:latin typeface="+mn-lt"/>
                          <a:ea typeface="+mn-ea"/>
                          <a:cs typeface="+mn-cs"/>
                        </a:rPr>
                        <a:t>10</a:t>
                      </a:r>
                      <a:r>
                        <a:rPr lang="zh-CN" altLang="zh-CN" sz="1200" kern="1200" dirty="0" smtClean="0">
                          <a:solidFill>
                            <a:schemeClr val="tx1"/>
                          </a:solidFill>
                          <a:effectLst/>
                          <a:latin typeface="+mn-lt"/>
                          <a:ea typeface="+mn-ea"/>
                          <a:cs typeface="+mn-cs"/>
                        </a:rPr>
                        <a:t>个交易日。</a:t>
                      </a:r>
                      <a:r>
                        <a:rPr lang="en-US" altLang="zh-CN" sz="1200" kern="1200" dirty="0" smtClean="0">
                          <a:solidFill>
                            <a:schemeClr val="tx1"/>
                          </a:solidFill>
                          <a:effectLst/>
                          <a:latin typeface="+mn-lt"/>
                          <a:ea typeface="+mn-ea"/>
                          <a:cs typeface="+mn-cs"/>
                        </a:rPr>
                        <a:t> </a:t>
                      </a:r>
                    </a:p>
                    <a:p>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客户在次日上午第一节交易时间内未自行平仓的，交易所按有关强行平仓规定对该组关联账户客户的持仓进行强行平仓，直至合并持仓不高于交易所规定的持仓限额。同时，于强行平仓当日闭市后对该组关联客户采取限制开仓的监管措施，限制开仓的时间原则上不低于</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个月。</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、一组实际控制关系账户出现合并持仓超限行为的，交易所除按上款要求进行处理外，还将针对出现以下情况的客户分别采取监管措施：</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第一次达到交易所处理标准的，交易所将该组</a:t>
                      </a:r>
                      <a:r>
                        <a:rPr lang="zh-CN" altLang="zh-CN" sz="1200" strike="dblStrike" kern="1200" dirty="0" smtClean="0">
                          <a:solidFill>
                            <a:schemeClr val="tx1"/>
                          </a:solidFill>
                          <a:effectLst/>
                          <a:latin typeface="+mn-lt"/>
                          <a:ea typeface="+mn-ea"/>
                          <a:cs typeface="+mn-cs"/>
                        </a:rPr>
                        <a:t>关联账户</a:t>
                      </a:r>
                      <a:r>
                        <a:rPr lang="zh-CN" altLang="zh-CN" sz="1200" b="1" kern="1200" dirty="0" smtClean="0">
                          <a:solidFill>
                            <a:srgbClr val="FF0000"/>
                          </a:solidFill>
                          <a:effectLst/>
                          <a:latin typeface="+mn-lt"/>
                          <a:ea typeface="+mn-ea"/>
                          <a:cs typeface="+mn-cs"/>
                        </a:rPr>
                        <a:t>实际控制关系账户</a:t>
                      </a:r>
                      <a:r>
                        <a:rPr lang="zh-CN" altLang="zh-CN" sz="1200" kern="1200" dirty="0" smtClean="0">
                          <a:solidFill>
                            <a:schemeClr val="tx1"/>
                          </a:solidFill>
                          <a:effectLst/>
                          <a:latin typeface="+mn-lt"/>
                          <a:ea typeface="+mn-ea"/>
                          <a:cs typeface="+mn-cs"/>
                        </a:rPr>
                        <a:t>列入重点监管名单，</a:t>
                      </a:r>
                      <a:r>
                        <a:rPr lang="zh-CN" altLang="zh-CN" sz="1200" b="1" kern="1200" dirty="0" smtClean="0">
                          <a:solidFill>
                            <a:srgbClr val="FF0000"/>
                          </a:solidFill>
                          <a:effectLst/>
                          <a:latin typeface="+mn-lt"/>
                          <a:ea typeface="+mn-ea"/>
                          <a:cs typeface="+mn-cs"/>
                        </a:rPr>
                        <a:t>并向会员通报</a:t>
                      </a:r>
                      <a:r>
                        <a:rPr lang="zh-CN" altLang="zh-CN" sz="1200" strike="dblStrike" kern="1200" dirty="0" smtClean="0">
                          <a:solidFill>
                            <a:schemeClr val="tx1"/>
                          </a:solidFill>
                          <a:effectLst/>
                          <a:latin typeface="+mn-lt"/>
                          <a:ea typeface="+mn-ea"/>
                          <a:cs typeface="+mn-cs"/>
                        </a:rPr>
                        <a:t>，并在当日闭市后通知所在会员首席风险官，要求客户自行平仓</a:t>
                      </a:r>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 </a:t>
                      </a:r>
                    </a:p>
                    <a:p>
                      <a:endParaRPr lang="zh-CN" altLang="zh-CN" sz="1200" kern="1200" dirty="0" smtClean="0">
                        <a:solidFill>
                          <a:schemeClr val="tx1"/>
                        </a:solidFill>
                        <a:effectLst/>
                        <a:latin typeface="+mn-lt"/>
                        <a:ea typeface="+mn-ea"/>
                        <a:cs typeface="+mn-cs"/>
                      </a:endParaRPr>
                    </a:p>
                    <a:p>
                      <a:r>
                        <a:rPr lang="zh-CN" altLang="zh-CN" sz="1200" strike="dblStrike" kern="1200" dirty="0" smtClean="0">
                          <a:solidFill>
                            <a:schemeClr val="tx1"/>
                          </a:solidFill>
                          <a:effectLst/>
                          <a:latin typeface="+mn-lt"/>
                          <a:ea typeface="+mn-ea"/>
                          <a:cs typeface="+mn-cs"/>
                        </a:rPr>
                        <a:t>客户在次日上午第一节交易时间内未自行平仓的，交易所按有关强行平仓规定对该组关联账户客户的持仓进行强行平仓，直至合并持仓不高于交易所规定的持仓限额。同时，于强行平仓当日闭市后对该组关联客户采取限制开仓的监管措施，限制开仓的时间原则上不低于</a:t>
                      </a:r>
                      <a:r>
                        <a:rPr lang="en-US" altLang="zh-CN" sz="1200" strike="dblStrike" kern="1200" dirty="0" smtClean="0">
                          <a:solidFill>
                            <a:schemeClr val="tx1"/>
                          </a:solidFill>
                          <a:effectLst/>
                          <a:latin typeface="+mn-lt"/>
                          <a:ea typeface="+mn-ea"/>
                          <a:cs typeface="+mn-cs"/>
                        </a:rPr>
                        <a:t>1</a:t>
                      </a:r>
                      <a:r>
                        <a:rPr lang="zh-CN" altLang="zh-CN" sz="1200" strike="dblStrike" kern="1200" dirty="0" smtClean="0">
                          <a:solidFill>
                            <a:schemeClr val="tx1"/>
                          </a:solidFill>
                          <a:effectLst/>
                          <a:latin typeface="+mn-lt"/>
                          <a:ea typeface="+mn-ea"/>
                          <a:cs typeface="+mn-cs"/>
                        </a:rPr>
                        <a:t>个月。</a:t>
                      </a:r>
                      <a:endParaRPr lang="en-US" altLang="zh-CN" sz="1200" strike="dblStrike"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第二次达到交易所处理标准的，交易所于次日</a:t>
                      </a:r>
                      <a:r>
                        <a:rPr lang="zh-CN" altLang="zh-CN" sz="1200" strike="dblStrike" kern="1200" dirty="0" smtClean="0">
                          <a:solidFill>
                            <a:schemeClr val="tx1"/>
                          </a:solidFill>
                          <a:effectLst/>
                          <a:latin typeface="+mn-lt"/>
                          <a:ea typeface="+mn-ea"/>
                          <a:cs typeface="+mn-cs"/>
                        </a:rPr>
                        <a:t>在当日收市后通知所在会员首席风险官，要求客户自行平仓，并</a:t>
                      </a:r>
                      <a:r>
                        <a:rPr lang="zh-CN" altLang="zh-CN" sz="1200" kern="1200" dirty="0" smtClean="0">
                          <a:solidFill>
                            <a:schemeClr val="tx1"/>
                          </a:solidFill>
                          <a:effectLst/>
                          <a:latin typeface="+mn-lt"/>
                          <a:ea typeface="+mn-ea"/>
                          <a:cs typeface="+mn-cs"/>
                        </a:rPr>
                        <a:t>对该组</a:t>
                      </a:r>
                      <a:r>
                        <a:rPr lang="zh-CN" altLang="zh-CN" sz="1200" strike="dblStrike" kern="1200" dirty="0" smtClean="0">
                          <a:solidFill>
                            <a:schemeClr val="tx1"/>
                          </a:solidFill>
                          <a:effectLst/>
                          <a:latin typeface="+mn-lt"/>
                          <a:ea typeface="+mn-ea"/>
                          <a:cs typeface="+mn-cs"/>
                        </a:rPr>
                        <a:t>关联账户</a:t>
                      </a:r>
                      <a:r>
                        <a:rPr lang="zh-CN" altLang="zh-CN" sz="1200" b="1" kern="1200" dirty="0" smtClean="0">
                          <a:solidFill>
                            <a:srgbClr val="FF0000"/>
                          </a:solidFill>
                          <a:effectLst/>
                          <a:latin typeface="+mn-lt"/>
                          <a:ea typeface="+mn-ea"/>
                          <a:cs typeface="+mn-cs"/>
                        </a:rPr>
                        <a:t>实际控制关系账户</a:t>
                      </a:r>
                      <a:r>
                        <a:rPr lang="zh-CN" altLang="zh-CN" sz="1200" kern="1200" dirty="0" smtClean="0">
                          <a:solidFill>
                            <a:schemeClr val="tx1"/>
                          </a:solidFill>
                          <a:effectLst/>
                          <a:latin typeface="+mn-lt"/>
                          <a:ea typeface="+mn-ea"/>
                          <a:cs typeface="+mn-cs"/>
                        </a:rPr>
                        <a:t>采取限制开仓的监管措施，限制开仓的时间原则上不低于</a:t>
                      </a:r>
                      <a:r>
                        <a:rPr lang="en-US" altLang="zh-CN" sz="1200" kern="1200" dirty="0" smtClean="0">
                          <a:solidFill>
                            <a:schemeClr val="tx1"/>
                          </a:solidFill>
                          <a:effectLst/>
                          <a:latin typeface="+mn-lt"/>
                          <a:ea typeface="+mn-ea"/>
                          <a:cs typeface="+mn-cs"/>
                        </a:rPr>
                        <a:t>10</a:t>
                      </a:r>
                      <a:r>
                        <a:rPr lang="zh-CN" altLang="zh-CN" sz="1200" kern="1200" dirty="0" smtClean="0">
                          <a:solidFill>
                            <a:schemeClr val="tx1"/>
                          </a:solidFill>
                          <a:effectLst/>
                          <a:latin typeface="+mn-lt"/>
                          <a:ea typeface="+mn-ea"/>
                          <a:cs typeface="+mn-cs"/>
                        </a:rPr>
                        <a:t>个交易日。</a:t>
                      </a:r>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3</a:t>
                      </a: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、在常规性监管措施的基础上</a:t>
                      </a:r>
                      <a:r>
                        <a:rPr lang="zh-CN" altLang="zh-CN" sz="1200" kern="1200" dirty="0" smtClean="0">
                          <a:solidFill>
                            <a:schemeClr val="tx1"/>
                          </a:solidFill>
                          <a:effectLst/>
                          <a:latin typeface="+mn-lt"/>
                          <a:ea typeface="+mn-ea"/>
                          <a:cs typeface="+mn-cs"/>
                        </a:rPr>
                        <a:t>，</a:t>
                      </a:r>
                      <a:r>
                        <a:rPr lang="zh-CN" altLang="en-US" sz="1200" kern="1200" dirty="0" smtClean="0">
                          <a:solidFill>
                            <a:schemeClr val="tx1"/>
                          </a:solidFill>
                          <a:effectLst/>
                          <a:latin typeface="+mn-lt"/>
                          <a:ea typeface="+mn-ea"/>
                          <a:cs typeface="+mn-cs"/>
                        </a:rPr>
                        <a:t>根据达标次数的不同，交易所对客户</a:t>
                      </a:r>
                      <a:r>
                        <a:rPr lang="zh-CN" altLang="zh-CN" sz="1200" kern="1200" dirty="0" smtClean="0">
                          <a:solidFill>
                            <a:schemeClr val="tx1"/>
                          </a:solidFill>
                          <a:effectLst/>
                          <a:latin typeface="+mn-lt"/>
                          <a:ea typeface="+mn-ea"/>
                          <a:cs typeface="+mn-cs"/>
                        </a:rPr>
                        <a:t>分别</a:t>
                      </a:r>
                      <a:r>
                        <a:rPr lang="zh-CN" altLang="en-US" sz="1200" kern="1200" dirty="0" smtClean="0">
                          <a:solidFill>
                            <a:schemeClr val="tx1"/>
                          </a:solidFill>
                          <a:effectLst/>
                          <a:latin typeface="+mn-lt"/>
                          <a:ea typeface="+mn-ea"/>
                          <a:cs typeface="+mn-cs"/>
                        </a:rPr>
                        <a:t>采取</a:t>
                      </a:r>
                      <a:r>
                        <a:rPr lang="zh-CN" altLang="zh-CN" sz="1200" kern="1200" dirty="0" smtClean="0">
                          <a:solidFill>
                            <a:schemeClr val="tx1"/>
                          </a:solidFill>
                          <a:effectLst/>
                          <a:latin typeface="+mn-lt"/>
                          <a:ea typeface="+mn-ea"/>
                          <a:cs typeface="+mn-cs"/>
                        </a:rPr>
                        <a:t>不同的</a:t>
                      </a:r>
                      <a:r>
                        <a:rPr lang="zh-CN" altLang="en-US" sz="1200" kern="1200" dirty="0" smtClean="0">
                          <a:solidFill>
                            <a:schemeClr val="tx1"/>
                          </a:solidFill>
                          <a:effectLst/>
                          <a:latin typeface="+mn-lt"/>
                          <a:ea typeface="+mn-ea"/>
                          <a:cs typeface="+mn-cs"/>
                        </a:rPr>
                        <a:t>追加</a:t>
                      </a:r>
                      <a:r>
                        <a:rPr lang="zh-CN" altLang="zh-CN" sz="1200" kern="1200" dirty="0" smtClean="0">
                          <a:solidFill>
                            <a:schemeClr val="tx1"/>
                          </a:solidFill>
                          <a:effectLst/>
                          <a:latin typeface="+mn-lt"/>
                          <a:ea typeface="+mn-ea"/>
                          <a:cs typeface="+mn-cs"/>
                        </a:rPr>
                        <a:t>措施。</a:t>
                      </a:r>
                      <a:endParaRPr kumimoji="0" lang="en-US" altLang="zh-CN" sz="1200" b="0" i="0" u="none" strike="noStrike" cap="none" normalizeH="0" baseline="0" dirty="0" smtClean="0">
                        <a:ln>
                          <a:noFill/>
                        </a:ln>
                        <a:solidFill>
                          <a:schemeClr val="tx1"/>
                        </a:solidFill>
                        <a:effectLst/>
                        <a:latin typeface="+mn-lt"/>
                        <a:ea typeface="+mn-ea"/>
                        <a:cs typeface="Times New Roman" pitchFamily="18" charset="0"/>
                      </a:endParaRPr>
                    </a:p>
                    <a:p>
                      <a:endParaRPr kumimoji="0" lang="en-US" altLang="zh-CN" sz="1200" b="0" i="0" u="none" strike="noStrike" cap="none" normalizeH="0" baseline="0" dirty="0" smtClean="0">
                        <a:ln>
                          <a:noFill/>
                        </a:ln>
                        <a:solidFill>
                          <a:schemeClr val="tx1"/>
                        </a:solidFill>
                        <a:effectLst/>
                        <a:latin typeface="+mn-lt"/>
                        <a:ea typeface="+mn-ea"/>
                        <a:cs typeface="Times New Roman" pitchFamily="18" charset="0"/>
                      </a:endParaRPr>
                    </a:p>
                    <a:p>
                      <a:pPr marL="0" marR="0" indent="0" algn="l" defTabSz="914400" rtl="0" eaLnBrk="1" fontAlgn="auto" latinLnBrk="0" hangingPunct="1">
                        <a:lnSpc>
                          <a:spcPct val="100000"/>
                        </a:lnSpc>
                        <a:spcBef>
                          <a:spcPts val="0"/>
                        </a:spcBef>
                        <a:spcAft>
                          <a:spcPts val="0"/>
                        </a:spcAft>
                        <a:buClrTx/>
                        <a:buSzTx/>
                        <a:buFontTx/>
                        <a:buNone/>
                        <a:tabLst/>
                        <a:defRPr/>
                      </a:pP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4</a:t>
                      </a: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a:t>
                      </a:r>
                      <a:r>
                        <a:rPr lang="zh-CN" altLang="zh-CN" sz="1200" kern="1200" dirty="0" smtClean="0">
                          <a:solidFill>
                            <a:schemeClr val="tx1"/>
                          </a:solidFill>
                          <a:effectLst/>
                          <a:latin typeface="+mn-lt"/>
                          <a:ea typeface="+mn-ea"/>
                          <a:cs typeface="+mn-cs"/>
                        </a:rPr>
                        <a:t>按照现行的操作流程，交易所对于第一次达到交易所处理标准的客户，除将其列入重点监管名单之外，还将向会员</a:t>
                      </a:r>
                      <a:r>
                        <a:rPr lang="zh-CN" altLang="en-US" sz="1200" kern="1200" dirty="0" smtClean="0">
                          <a:solidFill>
                            <a:schemeClr val="tx1"/>
                          </a:solidFill>
                          <a:effectLst/>
                          <a:latin typeface="+mn-lt"/>
                          <a:ea typeface="+mn-ea"/>
                          <a:cs typeface="+mn-cs"/>
                        </a:rPr>
                        <a:t>进行</a:t>
                      </a:r>
                      <a:r>
                        <a:rPr lang="zh-CN" altLang="zh-CN" sz="1200" kern="1200" dirty="0" smtClean="0">
                          <a:solidFill>
                            <a:schemeClr val="tx1"/>
                          </a:solidFill>
                          <a:effectLst/>
                          <a:latin typeface="+mn-lt"/>
                          <a:ea typeface="+mn-ea"/>
                          <a:cs typeface="+mn-cs"/>
                        </a:rPr>
                        <a:t>通报。因此，在此予以明确标注。</a:t>
                      </a:r>
                    </a:p>
                    <a:p>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63466076"/>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41" name="Text Box 5"/>
          <p:cNvSpPr txBox="1">
            <a:spLocks noChangeArrowheads="1"/>
          </p:cNvSpPr>
          <p:nvPr/>
        </p:nvSpPr>
        <p:spPr bwMode="auto">
          <a:xfrm>
            <a:off x="467544" y="331014"/>
            <a:ext cx="806489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eaLnBrk="0" hangingPunct="0">
              <a:spcBef>
                <a:spcPct val="50000"/>
              </a:spcBef>
            </a:pP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处理标准和处理程序</a:t>
            </a: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的修订说明</a:t>
            </a:r>
            <a:endParaRPr lang="zh-CN" altLang="en-US" sz="3600" b="1" dirty="0">
              <a:solidFill>
                <a:srgbClr val="000099"/>
              </a:solidFill>
              <a:latin typeface="华文新魏" pitchFamily="2" charset="-122"/>
              <a:ea typeface="华文新魏" pitchFamily="2" charset="-122"/>
            </a:endParaRPr>
          </a:p>
        </p:txBody>
      </p:sp>
      <p:graphicFrame>
        <p:nvGraphicFramePr>
          <p:cNvPr id="5" name="Group 7"/>
          <p:cNvGraphicFramePr>
            <a:graphicFrameLocks noGrp="1"/>
          </p:cNvGraphicFramePr>
          <p:nvPr>
            <p:extLst>
              <p:ext uri="{D42A27DB-BD31-4B8C-83A1-F6EECF244321}">
                <p14:modId xmlns:p14="http://schemas.microsoft.com/office/powerpoint/2010/main" val="988753135"/>
              </p:ext>
            </p:extLst>
          </p:nvPr>
        </p:nvGraphicFramePr>
        <p:xfrm>
          <a:off x="323528" y="1340768"/>
          <a:ext cx="8496944" cy="4682181"/>
        </p:xfrm>
        <a:graphic>
          <a:graphicData uri="http://schemas.openxmlformats.org/drawingml/2006/table">
            <a:tbl>
              <a:tblPr/>
              <a:tblGrid>
                <a:gridCol w="648072"/>
                <a:gridCol w="2664296"/>
                <a:gridCol w="2952328"/>
                <a:gridCol w="2232248"/>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序号</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原条款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修订后条款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修订说明</a:t>
                      </a:r>
                      <a:endPar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461379">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13</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strike="dblStrike" kern="1200" dirty="0" smtClean="0">
                          <a:solidFill>
                            <a:schemeClr val="tx1"/>
                          </a:solidFill>
                          <a:effectLst/>
                          <a:latin typeface="+mn-lt"/>
                          <a:ea typeface="+mn-ea"/>
                          <a:cs typeface="+mn-cs"/>
                        </a:rPr>
                        <a:t>客户在次日上午第一节交易时间内未自行平仓的，交易所按有关强行平仓规定对该组关联账户客户的持仓进行强行平仓，直至合并持仓不高于交易所规定的持仓限额。同时，于强行平仓当日闭市后对该组关联客户采取限制开仓的监管措施，限制开仓的时间原则上不低于</a:t>
                      </a:r>
                      <a:r>
                        <a:rPr lang="en-US" altLang="zh-CN" sz="1200" strike="dblStrike" kern="1200" dirty="0" smtClean="0">
                          <a:solidFill>
                            <a:schemeClr val="tx1"/>
                          </a:solidFill>
                          <a:effectLst/>
                          <a:latin typeface="+mn-lt"/>
                          <a:ea typeface="+mn-ea"/>
                          <a:cs typeface="+mn-cs"/>
                        </a:rPr>
                        <a:t>1</a:t>
                      </a:r>
                      <a:r>
                        <a:rPr lang="zh-CN" altLang="zh-CN" sz="1200" strike="dblStrike" kern="1200" dirty="0" smtClean="0">
                          <a:solidFill>
                            <a:schemeClr val="tx1"/>
                          </a:solidFill>
                          <a:effectLst/>
                          <a:latin typeface="+mn-lt"/>
                          <a:ea typeface="+mn-ea"/>
                          <a:cs typeface="+mn-cs"/>
                        </a:rPr>
                        <a:t>个月</a:t>
                      </a:r>
                      <a:r>
                        <a:rPr lang="zh-CN" altLang="zh-CN" sz="1800" strike="dblStrike" kern="1200" dirty="0" smtClean="0">
                          <a:solidFill>
                            <a:schemeClr val="tx1"/>
                          </a:solidFill>
                          <a:effectLst/>
                          <a:latin typeface="+mn-lt"/>
                          <a:ea typeface="+mn-ea"/>
                          <a:cs typeface="+mn-cs"/>
                        </a:rPr>
                        <a:t>。</a:t>
                      </a:r>
                      <a:r>
                        <a:rPr lang="en-US" altLang="zh-CN" sz="1800" strike="dblStrike" kern="1200" dirty="0" smtClean="0">
                          <a:solidFill>
                            <a:schemeClr val="tx1"/>
                          </a:solidFill>
                          <a:effectLst/>
                          <a:latin typeface="+mn-lt"/>
                          <a:ea typeface="+mn-ea"/>
                          <a:cs typeface="+mn-cs"/>
                        </a:rPr>
                        <a:t>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0" lang="zh-CN" altLang="en-US" sz="1200" b="0" i="0" u="none" strike="noStrike" cap="none" normalizeH="0" baseline="0" dirty="0" smtClean="0">
                        <a:ln>
                          <a:noFill/>
                        </a:ln>
                        <a:solidFill>
                          <a:srgbClr val="FF0066"/>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838141">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14</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zh-CN" altLang="zh-CN" sz="1200" kern="1200" dirty="0" smtClean="0">
                          <a:solidFill>
                            <a:schemeClr val="tx1"/>
                          </a:solidFill>
                          <a:effectLst/>
                          <a:latin typeface="+mn-lt"/>
                          <a:ea typeface="+mn-ea"/>
                          <a:cs typeface="+mn-cs"/>
                        </a:rPr>
                        <a:t>第三次达到交易所处理标准的，交易所在次日开市后按有关强行平仓规定对该组关联账户客户的持仓进行强行平仓，直至合并持仓不高于交易所规定的持仓限额，并对该组关联账户采取限制开仓的监管措施，限制开仓的时间原则上不低于</a:t>
                      </a:r>
                      <a:r>
                        <a:rPr lang="en-US" altLang="zh-CN" sz="1200" kern="1200" dirty="0" smtClean="0">
                          <a:solidFill>
                            <a:schemeClr val="tx1"/>
                          </a:solidFill>
                          <a:effectLst/>
                          <a:latin typeface="+mn-lt"/>
                          <a:ea typeface="+mn-ea"/>
                          <a:cs typeface="+mn-cs"/>
                        </a:rPr>
                        <a:t>6</a:t>
                      </a:r>
                      <a:r>
                        <a:rPr lang="zh-CN" altLang="zh-CN" sz="1200" kern="1200" dirty="0" smtClean="0">
                          <a:solidFill>
                            <a:schemeClr val="tx1"/>
                          </a:solidFill>
                          <a:effectLst/>
                          <a:latin typeface="+mn-lt"/>
                          <a:ea typeface="+mn-ea"/>
                          <a:cs typeface="+mn-cs"/>
                        </a:rPr>
                        <a:t>个月。</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被采取限制开仓监管措施的客户，交易所将向市场公告。</a:t>
                      </a:r>
                    </a:p>
                    <a:p>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zh-CN" altLang="zh-CN" sz="1200" kern="1200" dirty="0" smtClean="0">
                          <a:solidFill>
                            <a:schemeClr val="tx1"/>
                          </a:solidFill>
                          <a:effectLst/>
                          <a:latin typeface="+mn-lt"/>
                          <a:ea typeface="+mn-ea"/>
                          <a:cs typeface="+mn-cs"/>
                        </a:rPr>
                        <a:t>第三次达到交易所处理标准的，交易所于次日</a:t>
                      </a:r>
                      <a:r>
                        <a:rPr lang="zh-CN" altLang="zh-CN" sz="1200" strike="dblStrike" kern="1200" dirty="0" smtClean="0">
                          <a:solidFill>
                            <a:schemeClr val="tx1"/>
                          </a:solidFill>
                          <a:effectLst/>
                          <a:latin typeface="+mn-lt"/>
                          <a:ea typeface="+mn-ea"/>
                          <a:cs typeface="+mn-cs"/>
                        </a:rPr>
                        <a:t>在次日开市后按有关强行平仓规定对该组关联账户客户的持仓进行强行平仓，直至合并持仓不高于交易所规定的持仓限额，并</a:t>
                      </a:r>
                      <a:r>
                        <a:rPr lang="zh-CN" altLang="zh-CN" sz="1200" kern="1200" dirty="0" smtClean="0">
                          <a:solidFill>
                            <a:schemeClr val="tx1"/>
                          </a:solidFill>
                          <a:effectLst/>
                          <a:latin typeface="+mn-lt"/>
                          <a:ea typeface="+mn-ea"/>
                          <a:cs typeface="+mn-cs"/>
                        </a:rPr>
                        <a:t>对该组</a:t>
                      </a:r>
                      <a:r>
                        <a:rPr lang="zh-CN" altLang="zh-CN" sz="1200" strike="dblStrike" kern="1200" dirty="0" smtClean="0">
                          <a:solidFill>
                            <a:schemeClr val="tx1"/>
                          </a:solidFill>
                          <a:effectLst/>
                          <a:latin typeface="+mn-lt"/>
                          <a:ea typeface="+mn-ea"/>
                          <a:cs typeface="+mn-cs"/>
                        </a:rPr>
                        <a:t>关联账户</a:t>
                      </a:r>
                      <a:r>
                        <a:rPr lang="zh-CN" altLang="zh-CN" sz="1200" b="1" kern="1200" dirty="0" smtClean="0">
                          <a:solidFill>
                            <a:srgbClr val="FF0000"/>
                          </a:solidFill>
                          <a:effectLst/>
                          <a:latin typeface="+mn-lt"/>
                          <a:ea typeface="+mn-ea"/>
                          <a:cs typeface="+mn-cs"/>
                        </a:rPr>
                        <a:t>实际控制关系账户</a:t>
                      </a:r>
                      <a:r>
                        <a:rPr lang="zh-CN" altLang="zh-CN" sz="1200" kern="1200" dirty="0" smtClean="0">
                          <a:solidFill>
                            <a:schemeClr val="tx1"/>
                          </a:solidFill>
                          <a:effectLst/>
                          <a:latin typeface="+mn-lt"/>
                          <a:ea typeface="+mn-ea"/>
                          <a:cs typeface="+mn-cs"/>
                        </a:rPr>
                        <a:t>采取限制开仓的监管措施，限制开仓的时间原则上不低于</a:t>
                      </a:r>
                      <a:r>
                        <a:rPr lang="en-US" altLang="zh-CN" sz="1200" kern="1200" dirty="0" smtClean="0">
                          <a:solidFill>
                            <a:schemeClr val="tx1"/>
                          </a:solidFill>
                          <a:effectLst/>
                          <a:latin typeface="+mn-lt"/>
                          <a:ea typeface="+mn-ea"/>
                          <a:cs typeface="+mn-cs"/>
                        </a:rPr>
                        <a:t>6</a:t>
                      </a:r>
                      <a:r>
                        <a:rPr lang="zh-CN" altLang="zh-CN" sz="1200" kern="1200" dirty="0" smtClean="0">
                          <a:solidFill>
                            <a:schemeClr val="tx1"/>
                          </a:solidFill>
                          <a:effectLst/>
                          <a:latin typeface="+mn-lt"/>
                          <a:ea typeface="+mn-ea"/>
                          <a:cs typeface="+mn-cs"/>
                        </a:rPr>
                        <a:t>个月。</a:t>
                      </a:r>
                      <a:endParaRPr lang="en-US" altLang="zh-CN" sz="1200" kern="1200" dirty="0" smtClean="0">
                        <a:solidFill>
                          <a:schemeClr val="tx1"/>
                        </a:solidFill>
                        <a:effectLst/>
                        <a:latin typeface="+mn-lt"/>
                        <a:ea typeface="+mn-ea"/>
                        <a:cs typeface="+mn-cs"/>
                      </a:endParaRPr>
                    </a:p>
                    <a:p>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被采取限制开仓监管措施的客户，交易所将向市场公告。</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修订稿中对于实际控制关系账户第三次合并持仓超限的监管措施，较修订前有所变化。对于第三次达到交易所处理标准的实际控制关系账户，取消了交易所对其强行平仓的监管措施，仅保留限制开仓的措施。</a:t>
                      </a: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63466076"/>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9" name="Text Box 9"/>
          <p:cNvSpPr txBox="1">
            <a:spLocks noChangeArrowheads="1"/>
          </p:cNvSpPr>
          <p:nvPr/>
        </p:nvSpPr>
        <p:spPr bwMode="auto">
          <a:xfrm>
            <a:off x="2033588" y="303213"/>
            <a:ext cx="5562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p>
            <a:pPr eaLnBrk="0" hangingPunct="0">
              <a:spcBef>
                <a:spcPct val="50000"/>
              </a:spcBef>
            </a:pPr>
            <a:r>
              <a:rPr lang="zh-CN" altLang="en-US" sz="4000" b="1" dirty="0">
                <a:solidFill>
                  <a:srgbClr val="000099"/>
                </a:solidFill>
                <a:latin typeface="华文新魏" pitchFamily="2" charset="-122"/>
                <a:ea typeface="华文新魏" pitchFamily="2" charset="-122"/>
              </a:rPr>
              <a:t>目 录</a:t>
            </a:r>
          </a:p>
        </p:txBody>
      </p:sp>
      <p:grpSp>
        <p:nvGrpSpPr>
          <p:cNvPr id="138250" name="Group 10"/>
          <p:cNvGrpSpPr>
            <a:grpSpLocks/>
          </p:cNvGrpSpPr>
          <p:nvPr/>
        </p:nvGrpSpPr>
        <p:grpSpPr bwMode="auto">
          <a:xfrm>
            <a:off x="1898650" y="2163763"/>
            <a:ext cx="762000" cy="665162"/>
            <a:chOff x="1110" y="2656"/>
            <a:chExt cx="1549" cy="1351"/>
          </a:xfrm>
          <a:noFill/>
        </p:grpSpPr>
        <p:sp>
          <p:nvSpPr>
            <p:cNvPr id="138251" name="AutoShape 11"/>
            <p:cNvSpPr>
              <a:spLocks noChangeArrowheads="1"/>
            </p:cNvSpPr>
            <p:nvPr/>
          </p:nvSpPr>
          <p:spPr bwMode="gray">
            <a:xfrm>
              <a:off x="1123" y="2679"/>
              <a:ext cx="1536" cy="1328"/>
            </a:xfrm>
            <a:prstGeom prst="hexagon">
              <a:avLst>
                <a:gd name="adj" fmla="val 28916"/>
                <a:gd name="vf" fmla="val 115470"/>
              </a:avLst>
            </a:prstGeom>
            <a:grp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8252" name="AutoShape 12"/>
            <p:cNvSpPr>
              <a:spLocks noChangeArrowheads="1"/>
            </p:cNvSpPr>
            <p:nvPr/>
          </p:nvSpPr>
          <p:spPr bwMode="gray">
            <a:xfrm>
              <a:off x="1110" y="2656"/>
              <a:ext cx="1536" cy="1328"/>
            </a:xfrm>
            <a:prstGeom prst="hexagon">
              <a:avLst>
                <a:gd name="adj" fmla="val 28916"/>
                <a:gd name="vf" fmla="val 115470"/>
              </a:avLst>
            </a:prstGeom>
            <a:grpFill/>
            <a:ln w="9525">
              <a:solidFill>
                <a:srgbClr val="00206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8253" name="AutoShape 13"/>
            <p:cNvSpPr>
              <a:spLocks noChangeArrowheads="1"/>
            </p:cNvSpPr>
            <p:nvPr/>
          </p:nvSpPr>
          <p:spPr bwMode="gray">
            <a:xfrm>
              <a:off x="1200" y="2736"/>
              <a:ext cx="1350" cy="1168"/>
            </a:xfrm>
            <a:prstGeom prst="hexagon">
              <a:avLst>
                <a:gd name="adj" fmla="val 28896"/>
                <a:gd name="vf" fmla="val 115470"/>
              </a:avLst>
            </a:prstGeom>
            <a:grpFill/>
            <a:ln w="9525">
              <a:solidFill>
                <a:srgbClr val="00206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138258" name="Line 18"/>
          <p:cNvSpPr>
            <a:spLocks noChangeShapeType="1"/>
          </p:cNvSpPr>
          <p:nvPr/>
        </p:nvSpPr>
        <p:spPr bwMode="auto">
          <a:xfrm>
            <a:off x="2508249" y="2773363"/>
            <a:ext cx="5228625"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8259" name="Text Box 19"/>
          <p:cNvSpPr txBox="1">
            <a:spLocks noChangeArrowheads="1"/>
          </p:cNvSpPr>
          <p:nvPr/>
        </p:nvSpPr>
        <p:spPr bwMode="gray">
          <a:xfrm>
            <a:off x="2095500" y="226218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zh-CN" sz="2400" b="1" dirty="0">
                <a:solidFill>
                  <a:schemeClr val="tx1"/>
                </a:solidFill>
                <a:latin typeface="Arial" charset="0"/>
              </a:rPr>
              <a:t>1</a:t>
            </a:r>
          </a:p>
        </p:txBody>
      </p:sp>
      <p:sp>
        <p:nvSpPr>
          <p:cNvPr id="138260" name="Line 20"/>
          <p:cNvSpPr>
            <a:spLocks noChangeShapeType="1"/>
          </p:cNvSpPr>
          <p:nvPr/>
        </p:nvSpPr>
        <p:spPr bwMode="auto">
          <a:xfrm>
            <a:off x="2508249" y="3687763"/>
            <a:ext cx="5228625" cy="485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8268" name="Text Box 28"/>
          <p:cNvSpPr txBox="1">
            <a:spLocks noChangeArrowheads="1"/>
          </p:cNvSpPr>
          <p:nvPr/>
        </p:nvSpPr>
        <p:spPr bwMode="auto">
          <a:xfrm>
            <a:off x="2627784" y="2204864"/>
            <a:ext cx="35702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kumimoji="0" lang="en-US" altLang="zh-CN" sz="2400" b="1" dirty="0" smtClean="0">
                <a:solidFill>
                  <a:schemeClr val="tx1"/>
                </a:solidFill>
                <a:latin typeface="Arial" charset="0"/>
                <a:ea typeface="华文细黑" pitchFamily="2" charset="-122"/>
              </a:rPr>
              <a:t>《</a:t>
            </a:r>
            <a:r>
              <a:rPr kumimoji="0" lang="zh-CN" altLang="en-US" sz="2400" b="1" dirty="0" smtClean="0">
                <a:solidFill>
                  <a:schemeClr val="tx1"/>
                </a:solidFill>
                <a:latin typeface="Arial" charset="0"/>
                <a:ea typeface="华文细黑" pitchFamily="2" charset="-122"/>
              </a:rPr>
              <a:t>暂行规定</a:t>
            </a:r>
            <a:r>
              <a:rPr kumimoji="0" lang="en-US" altLang="zh-CN" sz="2400" b="1" dirty="0" smtClean="0">
                <a:solidFill>
                  <a:schemeClr val="tx1"/>
                </a:solidFill>
                <a:latin typeface="Arial" charset="0"/>
                <a:ea typeface="华文细黑" pitchFamily="2" charset="-122"/>
              </a:rPr>
              <a:t>》</a:t>
            </a:r>
            <a:r>
              <a:rPr kumimoji="0" lang="zh-CN" altLang="en-US" sz="2400" b="1" dirty="0" smtClean="0">
                <a:solidFill>
                  <a:schemeClr val="tx1"/>
                </a:solidFill>
                <a:latin typeface="Arial" charset="0"/>
                <a:ea typeface="华文细黑" pitchFamily="2" charset="-122"/>
              </a:rPr>
              <a:t>的修订说明</a:t>
            </a:r>
            <a:endParaRPr kumimoji="0" lang="zh-CN" altLang="en-US" sz="2400" b="1" dirty="0">
              <a:solidFill>
                <a:schemeClr val="tx1"/>
              </a:solidFill>
              <a:latin typeface="Arial" charset="0"/>
              <a:ea typeface="华文细黑" pitchFamily="2" charset="-122"/>
            </a:endParaRPr>
          </a:p>
        </p:txBody>
      </p:sp>
      <p:sp>
        <p:nvSpPr>
          <p:cNvPr id="24" name="Text Box 28"/>
          <p:cNvSpPr txBox="1">
            <a:spLocks noChangeArrowheads="1"/>
          </p:cNvSpPr>
          <p:nvPr/>
        </p:nvSpPr>
        <p:spPr bwMode="auto">
          <a:xfrm>
            <a:off x="2627784" y="3140968"/>
            <a:ext cx="51090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kumimoji="0" lang="en-US" altLang="zh-CN" sz="2400" b="1" dirty="0" smtClean="0">
                <a:solidFill>
                  <a:schemeClr val="tx1"/>
                </a:solidFill>
                <a:latin typeface="Arial" charset="0"/>
                <a:ea typeface="华文细黑" pitchFamily="2" charset="-122"/>
              </a:rPr>
              <a:t>《</a:t>
            </a:r>
            <a:r>
              <a:rPr kumimoji="0" lang="zh-CN" altLang="en-US" sz="2400" b="1" dirty="0" smtClean="0">
                <a:solidFill>
                  <a:schemeClr val="tx1"/>
                </a:solidFill>
                <a:latin typeface="Arial" charset="0"/>
                <a:ea typeface="华文细黑" pitchFamily="2" charset="-122"/>
              </a:rPr>
              <a:t>处理标准和处理程序</a:t>
            </a:r>
            <a:r>
              <a:rPr kumimoji="0" lang="en-US" altLang="zh-CN" sz="2400" b="1" dirty="0" smtClean="0">
                <a:solidFill>
                  <a:schemeClr val="tx1"/>
                </a:solidFill>
                <a:latin typeface="Arial" charset="0"/>
                <a:ea typeface="华文细黑" pitchFamily="2" charset="-122"/>
              </a:rPr>
              <a:t>》</a:t>
            </a:r>
            <a:r>
              <a:rPr kumimoji="0" lang="zh-CN" altLang="en-US" sz="2400" b="1" dirty="0" smtClean="0">
                <a:solidFill>
                  <a:schemeClr val="tx1"/>
                </a:solidFill>
                <a:latin typeface="Arial" charset="0"/>
                <a:ea typeface="华文细黑" pitchFamily="2" charset="-122"/>
              </a:rPr>
              <a:t>的修订说明</a:t>
            </a:r>
            <a:endParaRPr kumimoji="0" lang="zh-CN" altLang="en-US" sz="2400" b="1" dirty="0">
              <a:solidFill>
                <a:schemeClr val="tx1"/>
              </a:solidFill>
              <a:latin typeface="Arial" charset="0"/>
              <a:ea typeface="华文细黑" pitchFamily="2" charset="-122"/>
            </a:endParaRPr>
          </a:p>
        </p:txBody>
      </p:sp>
      <p:grpSp>
        <p:nvGrpSpPr>
          <p:cNvPr id="26" name="Group 10"/>
          <p:cNvGrpSpPr>
            <a:grpSpLocks/>
          </p:cNvGrpSpPr>
          <p:nvPr/>
        </p:nvGrpSpPr>
        <p:grpSpPr bwMode="auto">
          <a:xfrm>
            <a:off x="1865784" y="3068960"/>
            <a:ext cx="762000" cy="665162"/>
            <a:chOff x="1110" y="2656"/>
            <a:chExt cx="1549" cy="1351"/>
          </a:xfrm>
          <a:noFill/>
        </p:grpSpPr>
        <p:sp>
          <p:nvSpPr>
            <p:cNvPr id="27" name="AutoShape 11"/>
            <p:cNvSpPr>
              <a:spLocks noChangeArrowheads="1"/>
            </p:cNvSpPr>
            <p:nvPr/>
          </p:nvSpPr>
          <p:spPr bwMode="gray">
            <a:xfrm>
              <a:off x="1123" y="2679"/>
              <a:ext cx="1536" cy="1328"/>
            </a:xfrm>
            <a:prstGeom prst="hexagon">
              <a:avLst>
                <a:gd name="adj" fmla="val 28916"/>
                <a:gd name="vf" fmla="val 115470"/>
              </a:avLst>
            </a:prstGeom>
            <a:grp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 name="AutoShape 12"/>
            <p:cNvSpPr>
              <a:spLocks noChangeArrowheads="1"/>
            </p:cNvSpPr>
            <p:nvPr/>
          </p:nvSpPr>
          <p:spPr bwMode="gray">
            <a:xfrm>
              <a:off x="1110" y="2656"/>
              <a:ext cx="1536" cy="1328"/>
            </a:xfrm>
            <a:prstGeom prst="hexagon">
              <a:avLst>
                <a:gd name="adj" fmla="val 28916"/>
                <a:gd name="vf" fmla="val 115470"/>
              </a:avLst>
            </a:prstGeom>
            <a:grpFill/>
            <a:ln w="9525">
              <a:solidFill>
                <a:srgbClr val="00206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 name="AutoShape 13"/>
            <p:cNvSpPr>
              <a:spLocks noChangeArrowheads="1"/>
            </p:cNvSpPr>
            <p:nvPr/>
          </p:nvSpPr>
          <p:spPr bwMode="gray">
            <a:xfrm>
              <a:off x="1200" y="2736"/>
              <a:ext cx="1350" cy="1168"/>
            </a:xfrm>
            <a:prstGeom prst="hexagon">
              <a:avLst>
                <a:gd name="adj" fmla="val 28896"/>
                <a:gd name="vf" fmla="val 115470"/>
              </a:avLst>
            </a:prstGeom>
            <a:grpFill/>
            <a:ln w="9525">
              <a:solidFill>
                <a:srgbClr val="00206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31" name="Text Box 19"/>
          <p:cNvSpPr txBox="1">
            <a:spLocks noChangeArrowheads="1"/>
          </p:cNvSpPr>
          <p:nvPr/>
        </p:nvSpPr>
        <p:spPr bwMode="gray">
          <a:xfrm>
            <a:off x="2071887" y="3165046"/>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zh-CN" sz="2400" b="1" dirty="0" smtClean="0">
                <a:solidFill>
                  <a:schemeClr val="tx1"/>
                </a:solidFill>
                <a:latin typeface="Arial" charset="0"/>
              </a:rPr>
              <a:t>2</a:t>
            </a:r>
            <a:endParaRPr kumimoji="0" lang="en-US" altLang="zh-CN" sz="2400" b="1" dirty="0">
              <a:solidFill>
                <a:schemeClr val="tx1"/>
              </a:solidFill>
              <a:latin typeface="Arial" charset="0"/>
            </a:endParaRPr>
          </a:p>
        </p:txBody>
      </p:sp>
      <p:sp>
        <p:nvSpPr>
          <p:cNvPr id="32" name="Line 20"/>
          <p:cNvSpPr>
            <a:spLocks noChangeShapeType="1"/>
          </p:cNvSpPr>
          <p:nvPr/>
        </p:nvSpPr>
        <p:spPr bwMode="auto">
          <a:xfrm>
            <a:off x="2511726" y="4623867"/>
            <a:ext cx="5228625" cy="485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 name="Text Box 28"/>
          <p:cNvSpPr txBox="1">
            <a:spLocks noChangeArrowheads="1"/>
          </p:cNvSpPr>
          <p:nvPr/>
        </p:nvSpPr>
        <p:spPr bwMode="auto">
          <a:xfrm>
            <a:off x="2750717" y="4047455"/>
            <a:ext cx="8851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kumimoji="0" lang="zh-CN" altLang="en-US" sz="2400" b="1" dirty="0" smtClean="0">
                <a:solidFill>
                  <a:schemeClr val="tx1"/>
                </a:solidFill>
                <a:latin typeface="Arial" charset="0"/>
                <a:ea typeface="华文细黑" pitchFamily="2" charset="-122"/>
              </a:rPr>
              <a:t> 总结</a:t>
            </a:r>
            <a:endParaRPr kumimoji="0" lang="zh-CN" altLang="en-US" sz="2400" b="1" dirty="0">
              <a:solidFill>
                <a:schemeClr val="tx1"/>
              </a:solidFill>
              <a:latin typeface="Arial" charset="0"/>
              <a:ea typeface="华文细黑" pitchFamily="2" charset="-122"/>
            </a:endParaRPr>
          </a:p>
        </p:txBody>
      </p:sp>
      <p:grpSp>
        <p:nvGrpSpPr>
          <p:cNvPr id="34" name="Group 10"/>
          <p:cNvGrpSpPr>
            <a:grpSpLocks/>
          </p:cNvGrpSpPr>
          <p:nvPr/>
        </p:nvGrpSpPr>
        <p:grpSpPr bwMode="auto">
          <a:xfrm>
            <a:off x="1869261" y="4005064"/>
            <a:ext cx="762000" cy="665162"/>
            <a:chOff x="1110" y="2656"/>
            <a:chExt cx="1549" cy="1351"/>
          </a:xfrm>
          <a:noFill/>
        </p:grpSpPr>
        <p:sp>
          <p:nvSpPr>
            <p:cNvPr id="35" name="AutoShape 11"/>
            <p:cNvSpPr>
              <a:spLocks noChangeArrowheads="1"/>
            </p:cNvSpPr>
            <p:nvPr/>
          </p:nvSpPr>
          <p:spPr bwMode="gray">
            <a:xfrm>
              <a:off x="1123" y="2679"/>
              <a:ext cx="1536" cy="1328"/>
            </a:xfrm>
            <a:prstGeom prst="hexagon">
              <a:avLst>
                <a:gd name="adj" fmla="val 28916"/>
                <a:gd name="vf" fmla="val 115470"/>
              </a:avLst>
            </a:prstGeom>
            <a:grp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 name="AutoShape 12"/>
            <p:cNvSpPr>
              <a:spLocks noChangeArrowheads="1"/>
            </p:cNvSpPr>
            <p:nvPr/>
          </p:nvSpPr>
          <p:spPr bwMode="gray">
            <a:xfrm>
              <a:off x="1110" y="2656"/>
              <a:ext cx="1536" cy="1328"/>
            </a:xfrm>
            <a:prstGeom prst="hexagon">
              <a:avLst>
                <a:gd name="adj" fmla="val 28916"/>
                <a:gd name="vf" fmla="val 115470"/>
              </a:avLst>
            </a:prstGeom>
            <a:grpFill/>
            <a:ln w="9525">
              <a:solidFill>
                <a:srgbClr val="00206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7" name="AutoShape 13"/>
            <p:cNvSpPr>
              <a:spLocks noChangeArrowheads="1"/>
            </p:cNvSpPr>
            <p:nvPr/>
          </p:nvSpPr>
          <p:spPr bwMode="gray">
            <a:xfrm>
              <a:off x="1200" y="2736"/>
              <a:ext cx="1350" cy="1168"/>
            </a:xfrm>
            <a:prstGeom prst="hexagon">
              <a:avLst>
                <a:gd name="adj" fmla="val 28896"/>
                <a:gd name="vf" fmla="val 115470"/>
              </a:avLst>
            </a:prstGeom>
            <a:grpFill/>
            <a:ln w="9525">
              <a:solidFill>
                <a:srgbClr val="00206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38" name="Text Box 19"/>
          <p:cNvSpPr txBox="1">
            <a:spLocks noChangeArrowheads="1"/>
          </p:cNvSpPr>
          <p:nvPr/>
        </p:nvSpPr>
        <p:spPr bwMode="gray">
          <a:xfrm>
            <a:off x="2075364" y="4101150"/>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zh-CN" sz="2400" b="1" dirty="0" smtClean="0">
                <a:solidFill>
                  <a:schemeClr val="tx1"/>
                </a:solidFill>
                <a:latin typeface="Arial" charset="0"/>
              </a:rPr>
              <a:t>3</a:t>
            </a:r>
            <a:endParaRPr kumimoji="0" lang="en-US" altLang="zh-CN" sz="2400" b="1" dirty="0">
              <a:solidFill>
                <a:schemeClr val="tx1"/>
              </a:solidFill>
              <a:latin typeface="Arial"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41" name="Text Box 5"/>
          <p:cNvSpPr txBox="1">
            <a:spLocks noChangeArrowheads="1"/>
          </p:cNvSpPr>
          <p:nvPr/>
        </p:nvSpPr>
        <p:spPr bwMode="auto">
          <a:xfrm>
            <a:off x="467544" y="331014"/>
            <a:ext cx="806489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eaLnBrk="0" hangingPunct="0">
              <a:spcBef>
                <a:spcPct val="50000"/>
              </a:spcBef>
            </a:pP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处理标准和处理程序</a:t>
            </a: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的修订说明</a:t>
            </a:r>
            <a:endParaRPr lang="zh-CN" altLang="en-US" sz="3600" b="1" dirty="0">
              <a:solidFill>
                <a:srgbClr val="000099"/>
              </a:solidFill>
              <a:latin typeface="华文新魏" pitchFamily="2" charset="-122"/>
              <a:ea typeface="华文新魏" pitchFamily="2" charset="-122"/>
            </a:endParaRPr>
          </a:p>
        </p:txBody>
      </p:sp>
      <p:graphicFrame>
        <p:nvGraphicFramePr>
          <p:cNvPr id="5" name="Group 7"/>
          <p:cNvGraphicFramePr>
            <a:graphicFrameLocks noGrp="1"/>
          </p:cNvGraphicFramePr>
          <p:nvPr>
            <p:extLst>
              <p:ext uri="{D42A27DB-BD31-4B8C-83A1-F6EECF244321}">
                <p14:modId xmlns:p14="http://schemas.microsoft.com/office/powerpoint/2010/main" val="310428628"/>
              </p:ext>
            </p:extLst>
          </p:nvPr>
        </p:nvGraphicFramePr>
        <p:xfrm>
          <a:off x="323528" y="1340768"/>
          <a:ext cx="8496944" cy="4941560"/>
        </p:xfrm>
        <a:graphic>
          <a:graphicData uri="http://schemas.openxmlformats.org/drawingml/2006/table">
            <a:tbl>
              <a:tblPr/>
              <a:tblGrid>
                <a:gridCol w="648072"/>
                <a:gridCol w="2664296"/>
                <a:gridCol w="2952328"/>
                <a:gridCol w="2232248"/>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序号</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原条款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修订后条款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修订说明</a:t>
                      </a:r>
                      <a:endPar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2643336">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15</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、一组关联账户发生合并持仓超限行为的，且在同一会员的，交易所对会员采取以下措施：</a:t>
                      </a:r>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第一次达到交易所处理标准的，交易所于当日闭市后对该会员首席风险官进行电话提示。</a:t>
                      </a:r>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第二次达到交易所处理标准的，交易所于次日闭市前约见该会员的总经理及首席风险官谈话。会员总经理及首席风险官无正当理由缺席约见谈话的，交易所向该会员下发监管警示函。</a:t>
                      </a:r>
                      <a:r>
                        <a:rPr lang="en-US" altLang="zh-CN" sz="1200"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第三次达到交易所处理标准的，交易所对该会员下发监管意见函，并向中国证监会提请分类监管扣分。</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200" strike="dblStrike" kern="1200" dirty="0" smtClean="0">
                          <a:solidFill>
                            <a:schemeClr val="tx1"/>
                          </a:solidFill>
                          <a:effectLst/>
                          <a:latin typeface="+mn-lt"/>
                          <a:ea typeface="+mn-ea"/>
                          <a:cs typeface="+mn-cs"/>
                        </a:rPr>
                        <a:t>2</a:t>
                      </a:r>
                      <a:r>
                        <a:rPr lang="zh-CN" altLang="zh-CN" sz="1200" strike="dblStrike" kern="1200" dirty="0" smtClean="0">
                          <a:solidFill>
                            <a:schemeClr val="tx1"/>
                          </a:solidFill>
                          <a:effectLst/>
                          <a:latin typeface="+mn-lt"/>
                          <a:ea typeface="+mn-ea"/>
                          <a:cs typeface="+mn-cs"/>
                        </a:rPr>
                        <a:t>、一组关联账户发生合并持仓超限行为的，且在同一会员的，交易所对会员采取以下措施：</a:t>
                      </a:r>
                      <a:r>
                        <a:rPr lang="en-US" altLang="zh-CN" sz="1200" strike="dblStrike"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zh-CN" altLang="zh-CN" sz="1200" strike="dblStrike" kern="1200" dirty="0" smtClean="0">
                          <a:solidFill>
                            <a:schemeClr val="tx1"/>
                          </a:solidFill>
                          <a:effectLst/>
                          <a:latin typeface="+mn-lt"/>
                          <a:ea typeface="+mn-ea"/>
                          <a:cs typeface="+mn-cs"/>
                        </a:rPr>
                        <a:t>第一次达到交易所处理标准的，交易所于当日闭市后对该会员首席风险官进行电话提示。</a:t>
                      </a:r>
                      <a:r>
                        <a:rPr lang="en-US" altLang="zh-CN" sz="1200" strike="dblStrike"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zh-CN" altLang="zh-CN" sz="1200" strike="dblStrike" kern="1200" dirty="0" smtClean="0">
                          <a:solidFill>
                            <a:schemeClr val="tx1"/>
                          </a:solidFill>
                          <a:effectLst/>
                          <a:latin typeface="+mn-lt"/>
                          <a:ea typeface="+mn-ea"/>
                          <a:cs typeface="+mn-cs"/>
                        </a:rPr>
                        <a:t>第二次达到交易所处理标准的，交易所于次日闭市前约见该会员的总经理及首席风险官谈话。会员总经理及首席风险官无正当理由缺席约见谈话的，交易所向该会员下发监管警示函。</a:t>
                      </a:r>
                      <a:r>
                        <a:rPr lang="en-US" altLang="zh-CN" sz="1200" strike="dblStrike" kern="1200" dirty="0" smtClean="0">
                          <a:solidFill>
                            <a:schemeClr val="tx1"/>
                          </a:solidFill>
                          <a:effectLst/>
                          <a:latin typeface="+mn-lt"/>
                          <a:ea typeface="+mn-ea"/>
                          <a:cs typeface="+mn-cs"/>
                        </a:rPr>
                        <a:t> </a:t>
                      </a:r>
                      <a:endParaRPr lang="zh-CN" altLang="zh-CN" sz="1200" kern="1200" dirty="0" smtClean="0">
                        <a:solidFill>
                          <a:schemeClr val="tx1"/>
                        </a:solidFill>
                        <a:effectLst/>
                        <a:latin typeface="+mn-lt"/>
                        <a:ea typeface="+mn-ea"/>
                        <a:cs typeface="+mn-cs"/>
                      </a:endParaRPr>
                    </a:p>
                    <a:p>
                      <a:r>
                        <a:rPr lang="zh-CN" altLang="zh-CN" sz="1200" strike="dblStrike" kern="1200" dirty="0" smtClean="0">
                          <a:solidFill>
                            <a:schemeClr val="tx1"/>
                          </a:solidFill>
                          <a:effectLst/>
                          <a:latin typeface="+mn-lt"/>
                          <a:ea typeface="+mn-ea"/>
                          <a:cs typeface="+mn-cs"/>
                        </a:rPr>
                        <a:t>第三次达到交易所处理标准的，交易所对该会员下发监管意见函，并向中国证监会提请分类监管扣分。</a:t>
                      </a:r>
                      <a:endParaRPr lang="zh-CN" altLang="zh-CN" sz="1200" kern="1200" dirty="0" smtClean="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en-US" sz="1200" kern="1200" dirty="0" smtClean="0">
                          <a:solidFill>
                            <a:schemeClr val="tx1"/>
                          </a:solidFill>
                          <a:effectLst/>
                          <a:latin typeface="+mn-lt"/>
                          <a:ea typeface="+mn-ea"/>
                          <a:cs typeface="+mn-cs"/>
                        </a:rPr>
                        <a:t>删除了原先对于异常交易客户所在期货公司采取强制性监管措施的相关条款。</a:t>
                      </a:r>
                      <a:endParaRPr lang="en-US" altLang="zh-CN"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832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16</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、一组关联账户合并持仓超限行为发生在不同会员的，交易所对持仓分布最大的会员参照上款采取相关措施。</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p>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strike="dblStrike" kern="1200" dirty="0" smtClean="0">
                          <a:solidFill>
                            <a:schemeClr val="tx1"/>
                          </a:solidFill>
                          <a:effectLst/>
                          <a:latin typeface="+mn-lt"/>
                          <a:ea typeface="+mn-ea"/>
                          <a:cs typeface="+mn-cs"/>
                        </a:rPr>
                        <a:t>3</a:t>
                      </a:r>
                      <a:r>
                        <a:rPr lang="zh-CN" altLang="zh-CN" sz="1200" strike="dblStrike" kern="1200" dirty="0" smtClean="0">
                          <a:solidFill>
                            <a:schemeClr val="tx1"/>
                          </a:solidFill>
                          <a:effectLst/>
                          <a:latin typeface="+mn-lt"/>
                          <a:ea typeface="+mn-ea"/>
                          <a:cs typeface="+mn-cs"/>
                        </a:rPr>
                        <a:t>、一组关联账户合并持仓超限行为发生在不同会员的，交易所对持仓分布最大的会员参照上款采取相关措施。</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CN" altLang="zh-CN" sz="1200" kern="1200" dirty="0" smtClean="0">
                          <a:solidFill>
                            <a:schemeClr val="tx1"/>
                          </a:solidFill>
                          <a:effectLst/>
                          <a:latin typeface="+mn-lt"/>
                          <a:ea typeface="+mn-ea"/>
                          <a:cs typeface="+mn-cs"/>
                        </a:rPr>
                        <a:t>考虑到客户可以在多家期货公司进行交易，期货公司很难掌握</a:t>
                      </a:r>
                      <a:r>
                        <a:rPr lang="zh-CN" altLang="en-US" sz="1200" kern="1200" dirty="0" smtClean="0">
                          <a:solidFill>
                            <a:schemeClr val="tx1"/>
                          </a:solidFill>
                          <a:effectLst/>
                          <a:latin typeface="+mn-lt"/>
                          <a:ea typeface="+mn-ea"/>
                          <a:cs typeface="+mn-cs"/>
                        </a:rPr>
                        <a:t>实际控制关系账户合并持仓超限情况</a:t>
                      </a:r>
                      <a:r>
                        <a:rPr lang="zh-CN" altLang="zh-CN" sz="1200" kern="1200" dirty="0" smtClean="0">
                          <a:solidFill>
                            <a:schemeClr val="tx1"/>
                          </a:solidFill>
                          <a:effectLst/>
                          <a:latin typeface="+mn-lt"/>
                          <a:ea typeface="+mn-ea"/>
                          <a:cs typeface="+mn-cs"/>
                        </a:rPr>
                        <a:t>，因此删除了对</a:t>
                      </a:r>
                      <a:r>
                        <a:rPr lang="zh-CN" altLang="en-US" sz="1200" kern="1200" dirty="0" smtClean="0">
                          <a:solidFill>
                            <a:schemeClr val="tx1"/>
                          </a:solidFill>
                          <a:effectLst/>
                          <a:latin typeface="+mn-lt"/>
                          <a:ea typeface="+mn-ea"/>
                          <a:cs typeface="+mn-cs"/>
                        </a:rPr>
                        <a:t>相关</a:t>
                      </a:r>
                      <a:r>
                        <a:rPr lang="zh-CN" altLang="zh-CN" sz="1200" kern="1200" dirty="0" smtClean="0">
                          <a:solidFill>
                            <a:schemeClr val="tx1"/>
                          </a:solidFill>
                          <a:effectLst/>
                          <a:latin typeface="+mn-lt"/>
                          <a:ea typeface="+mn-ea"/>
                          <a:cs typeface="+mn-cs"/>
                        </a:rPr>
                        <a:t>客户所在期货公司采取的强制性监管措施。</a:t>
                      </a:r>
                      <a:endParaRPr kumimoji="0" lang="zh-CN" altLang="en-US" sz="1200" b="0" i="0" u="none" strike="noStrike" cap="none" normalizeH="0" baseline="0" dirty="0" smtClean="0">
                        <a:ln>
                          <a:noFill/>
                        </a:ln>
                        <a:solidFill>
                          <a:srgbClr val="FF0066"/>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008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17</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altLang="zh-CN" sz="1200" b="1" kern="1200" dirty="0" smtClean="0">
                          <a:solidFill>
                            <a:srgbClr val="FF0000"/>
                          </a:solidFill>
                          <a:effectLst/>
                          <a:latin typeface="+mn-lt"/>
                          <a:ea typeface="+mn-ea"/>
                          <a:cs typeface="+mn-cs"/>
                        </a:rPr>
                        <a:t>4</a:t>
                      </a:r>
                      <a:r>
                        <a:rPr lang="zh-CN" altLang="zh-CN" sz="1200" b="1" kern="1200" dirty="0" smtClean="0">
                          <a:solidFill>
                            <a:srgbClr val="FF0000"/>
                          </a:solidFill>
                          <a:effectLst/>
                          <a:latin typeface="+mn-lt"/>
                          <a:ea typeface="+mn-ea"/>
                          <a:cs typeface="+mn-cs"/>
                        </a:rPr>
                        <a:t>、包含非期货公司会员的实际控制关系账户组合并持仓超限的，按照本通知第二部分（二）第</a:t>
                      </a:r>
                      <a:r>
                        <a:rPr lang="en-US" altLang="zh-CN" sz="1200" b="1" kern="1200" dirty="0" smtClean="0">
                          <a:solidFill>
                            <a:srgbClr val="FF0000"/>
                          </a:solidFill>
                          <a:effectLst/>
                          <a:latin typeface="+mn-lt"/>
                          <a:ea typeface="+mn-ea"/>
                          <a:cs typeface="+mn-cs"/>
                        </a:rPr>
                        <a:t>2</a:t>
                      </a:r>
                      <a:r>
                        <a:rPr lang="zh-CN" altLang="zh-CN" sz="1200" b="1" kern="1200" dirty="0" smtClean="0">
                          <a:solidFill>
                            <a:srgbClr val="FF0000"/>
                          </a:solidFill>
                          <a:effectLst/>
                          <a:latin typeface="+mn-lt"/>
                          <a:ea typeface="+mn-ea"/>
                          <a:cs typeface="+mn-cs"/>
                        </a:rPr>
                        <a:t>、</a:t>
                      </a:r>
                      <a:r>
                        <a:rPr lang="en-US" altLang="zh-CN" sz="1200" b="1" kern="1200" dirty="0" smtClean="0">
                          <a:solidFill>
                            <a:srgbClr val="FF0000"/>
                          </a:solidFill>
                          <a:effectLst/>
                          <a:latin typeface="+mn-lt"/>
                          <a:ea typeface="+mn-ea"/>
                          <a:cs typeface="+mn-cs"/>
                        </a:rPr>
                        <a:t>3</a:t>
                      </a:r>
                      <a:r>
                        <a:rPr lang="zh-CN" altLang="zh-CN" sz="1200" b="1" kern="1200" dirty="0" smtClean="0">
                          <a:solidFill>
                            <a:srgbClr val="FF0000"/>
                          </a:solidFill>
                          <a:effectLst/>
                          <a:latin typeface="+mn-lt"/>
                          <a:ea typeface="+mn-ea"/>
                          <a:cs typeface="+mn-cs"/>
                        </a:rPr>
                        <a:t>条进行处理。</a:t>
                      </a:r>
                      <a:endParaRPr kumimoji="0" lang="zh-CN" altLang="en-US" sz="1200" b="1" i="0" u="none" strike="noStrike" cap="none" normalizeH="0" baseline="0" dirty="0" smtClean="0">
                        <a:ln>
                          <a:noFill/>
                        </a:ln>
                        <a:solidFill>
                          <a:srgbClr val="FF0000"/>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zh-CN" altLang="zh-CN" sz="1200" kern="1200" dirty="0" smtClean="0">
                          <a:solidFill>
                            <a:schemeClr val="tx1"/>
                          </a:solidFill>
                          <a:effectLst/>
                          <a:latin typeface="+mn-lt"/>
                          <a:ea typeface="+mn-ea"/>
                          <a:cs typeface="+mn-cs"/>
                        </a:rPr>
                        <a:t>增加</a:t>
                      </a:r>
                      <a:r>
                        <a:rPr lang="zh-CN" altLang="en-US" sz="1200" kern="1200" dirty="0" smtClean="0">
                          <a:solidFill>
                            <a:schemeClr val="tx1"/>
                          </a:solidFill>
                          <a:effectLst/>
                          <a:latin typeface="+mn-lt"/>
                          <a:ea typeface="+mn-ea"/>
                          <a:cs typeface="+mn-cs"/>
                        </a:rPr>
                        <a:t>该条款，明确了针对包括非期货公司会员在内的实际控制关系账户组的处理程序</a:t>
                      </a:r>
                      <a:r>
                        <a:rPr lang="zh-CN" altLang="zh-CN" sz="1200" kern="1200" dirty="0" smtClean="0">
                          <a:solidFill>
                            <a:schemeClr val="tx1"/>
                          </a:solidFill>
                          <a:effectLst/>
                          <a:latin typeface="+mn-lt"/>
                          <a:ea typeface="+mn-ea"/>
                          <a:cs typeface="+mn-cs"/>
                        </a:rPr>
                        <a:t>。</a:t>
                      </a:r>
                      <a:endParaRPr kumimoji="0" lang="zh-CN" altLang="en-US" sz="1200" b="0" i="0" u="none" strike="noStrike" cap="none" normalizeH="0" baseline="0" dirty="0" smtClean="0">
                        <a:ln>
                          <a:noFill/>
                        </a:ln>
                        <a:solidFill>
                          <a:srgbClr val="FF0066"/>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46346607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41" name="Text Box 5"/>
          <p:cNvSpPr txBox="1">
            <a:spLocks noChangeArrowheads="1"/>
          </p:cNvSpPr>
          <p:nvPr/>
        </p:nvSpPr>
        <p:spPr bwMode="auto">
          <a:xfrm>
            <a:off x="467544" y="331014"/>
            <a:ext cx="806489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eaLnBrk="0" hangingPunct="0">
              <a:spcBef>
                <a:spcPct val="50000"/>
              </a:spcBef>
            </a:pP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处理标准和处理程序</a:t>
            </a: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的修订说明</a:t>
            </a:r>
            <a:endParaRPr lang="zh-CN" altLang="en-US" sz="3600" b="1" dirty="0">
              <a:solidFill>
                <a:srgbClr val="000099"/>
              </a:solidFill>
              <a:latin typeface="华文新魏" pitchFamily="2" charset="-122"/>
              <a:ea typeface="华文新魏" pitchFamily="2" charset="-122"/>
            </a:endParaRPr>
          </a:p>
        </p:txBody>
      </p:sp>
      <p:graphicFrame>
        <p:nvGraphicFramePr>
          <p:cNvPr id="5" name="Group 7"/>
          <p:cNvGraphicFramePr>
            <a:graphicFrameLocks noGrp="1"/>
          </p:cNvGraphicFramePr>
          <p:nvPr>
            <p:extLst>
              <p:ext uri="{D42A27DB-BD31-4B8C-83A1-F6EECF244321}">
                <p14:modId xmlns:p14="http://schemas.microsoft.com/office/powerpoint/2010/main" val="203746512"/>
              </p:ext>
            </p:extLst>
          </p:nvPr>
        </p:nvGraphicFramePr>
        <p:xfrm>
          <a:off x="323528" y="2152240"/>
          <a:ext cx="8496944" cy="2484120"/>
        </p:xfrm>
        <a:graphic>
          <a:graphicData uri="http://schemas.openxmlformats.org/drawingml/2006/table">
            <a:tbl>
              <a:tblPr/>
              <a:tblGrid>
                <a:gridCol w="648072"/>
                <a:gridCol w="2664296"/>
                <a:gridCol w="2952328"/>
                <a:gridCol w="2232248"/>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序号</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原条款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修订后条款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修订说明</a:t>
                      </a:r>
                      <a:endPar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0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18</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zh-CN" altLang="zh-CN" sz="1200" b="1" kern="1200" dirty="0" smtClean="0">
                          <a:solidFill>
                            <a:srgbClr val="FF0000"/>
                          </a:solidFill>
                          <a:effectLst/>
                          <a:latin typeface="+mn-lt"/>
                          <a:ea typeface="+mn-ea"/>
                          <a:cs typeface="+mn-cs"/>
                        </a:rPr>
                        <a:t>三、期货公司会员的监管责任</a:t>
                      </a:r>
                      <a:endParaRPr lang="zh-CN" altLang="zh-CN" sz="1200" kern="1200" dirty="0" smtClean="0">
                        <a:solidFill>
                          <a:srgbClr val="FF0000"/>
                        </a:solidFill>
                        <a:effectLst/>
                        <a:latin typeface="+mn-lt"/>
                        <a:ea typeface="+mn-ea"/>
                        <a:cs typeface="+mn-cs"/>
                      </a:endParaRPr>
                    </a:p>
                    <a:p>
                      <a:r>
                        <a:rPr lang="zh-CN" altLang="zh-CN" sz="1200" b="1" kern="1200" dirty="0" smtClean="0">
                          <a:solidFill>
                            <a:srgbClr val="FF0000"/>
                          </a:solidFill>
                          <a:effectLst/>
                          <a:latin typeface="+mn-lt"/>
                          <a:ea typeface="+mn-ea"/>
                          <a:cs typeface="+mn-cs"/>
                        </a:rPr>
                        <a:t>对于未按照交易所要求对客户尽到通知、教育、引导、劝阻及制止义务的会员，交易所可根据情节的严重程度对其采取电话提示、约见谈话、下发监管警示函、下发监管意见函等监管措施。</a:t>
                      </a:r>
                      <a:endParaRPr lang="en-US" altLang="zh-CN" sz="1200" b="1" kern="1200" dirty="0" smtClean="0">
                        <a:solidFill>
                          <a:srgbClr val="FF0000"/>
                        </a:solidFill>
                        <a:effectLst/>
                        <a:latin typeface="+mn-lt"/>
                        <a:ea typeface="+mn-ea"/>
                        <a:cs typeface="+mn-cs"/>
                      </a:endParaRPr>
                    </a:p>
                    <a:p>
                      <a:endParaRPr lang="zh-CN" altLang="zh-CN" sz="1200" kern="1200" dirty="0" smtClean="0">
                        <a:solidFill>
                          <a:srgbClr val="FF0000"/>
                        </a:solidFill>
                        <a:effectLst/>
                        <a:latin typeface="+mn-lt"/>
                        <a:ea typeface="+mn-ea"/>
                        <a:cs typeface="+mn-cs"/>
                      </a:endParaRPr>
                    </a:p>
                    <a:p>
                      <a:r>
                        <a:rPr lang="zh-CN" altLang="zh-CN" sz="1200" b="1" kern="1200" dirty="0" smtClean="0">
                          <a:solidFill>
                            <a:srgbClr val="FF0000"/>
                          </a:solidFill>
                          <a:effectLst/>
                          <a:latin typeface="+mn-lt"/>
                          <a:ea typeface="+mn-ea"/>
                          <a:cs typeface="+mn-cs"/>
                        </a:rPr>
                        <a:t>由于会员未尽到相关义务，交易所已向同一会员下发两次监管警示函的，第三次向该会员下发监管意见函，并向中国证监会提请分类监管扣分。</a:t>
                      </a:r>
                      <a:endParaRPr kumimoji="0" lang="zh-CN" altLang="en-US" sz="1200" b="0" i="0" u="none" strike="noStrike" cap="none" normalizeH="0" baseline="0" dirty="0" smtClean="0">
                        <a:ln>
                          <a:noFill/>
                        </a:ln>
                        <a:solidFill>
                          <a:srgbClr val="FF0000"/>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zh-CN" altLang="zh-CN" sz="1200" kern="1200" dirty="0" smtClean="0">
                          <a:solidFill>
                            <a:schemeClr val="tx1"/>
                          </a:solidFill>
                          <a:effectLst/>
                          <a:latin typeface="+mn-lt"/>
                          <a:ea typeface="+mn-ea"/>
                          <a:cs typeface="+mn-cs"/>
                        </a:rPr>
                        <a:t>在取消对期货公司强制性监管措施的同时，新增该条款的目的在于仍然保留期货公司</a:t>
                      </a:r>
                      <a:r>
                        <a:rPr lang="zh-CN" altLang="en-US" sz="1200" kern="1200" dirty="0" smtClean="0">
                          <a:solidFill>
                            <a:schemeClr val="tx1"/>
                          </a:solidFill>
                          <a:effectLst/>
                          <a:latin typeface="+mn-lt"/>
                          <a:ea typeface="+mn-ea"/>
                          <a:cs typeface="+mn-cs"/>
                        </a:rPr>
                        <a:t>在异常交易方面</a:t>
                      </a:r>
                      <a:r>
                        <a:rPr lang="zh-CN" altLang="zh-CN" sz="1200" kern="1200" dirty="0" smtClean="0">
                          <a:solidFill>
                            <a:schemeClr val="tx1"/>
                          </a:solidFill>
                          <a:effectLst/>
                          <a:latin typeface="+mn-lt"/>
                          <a:ea typeface="+mn-ea"/>
                          <a:cs typeface="+mn-cs"/>
                        </a:rPr>
                        <a:t>的监管</a:t>
                      </a:r>
                      <a:r>
                        <a:rPr lang="zh-CN" altLang="en-US" sz="1200" kern="1200" dirty="0" smtClean="0">
                          <a:solidFill>
                            <a:schemeClr val="tx1"/>
                          </a:solidFill>
                          <a:effectLst/>
                          <a:latin typeface="+mn-lt"/>
                          <a:ea typeface="+mn-ea"/>
                          <a:cs typeface="+mn-cs"/>
                        </a:rPr>
                        <a:t>责任</a:t>
                      </a:r>
                      <a:r>
                        <a:rPr lang="zh-CN" altLang="zh-CN" sz="1200" kern="1200" dirty="0" smtClean="0">
                          <a:solidFill>
                            <a:schemeClr val="tx1"/>
                          </a:solidFill>
                          <a:effectLst/>
                          <a:latin typeface="+mn-lt"/>
                          <a:ea typeface="+mn-ea"/>
                          <a:cs typeface="+mn-cs"/>
                        </a:rPr>
                        <a:t>，从而督促期货公司切实履行相关职责</a:t>
                      </a:r>
                      <a:r>
                        <a:rPr lang="zh-CN" altLang="en-US" sz="1200" kern="1200" dirty="0" smtClean="0">
                          <a:solidFill>
                            <a:schemeClr val="tx1"/>
                          </a:solidFill>
                          <a:effectLst/>
                          <a:latin typeface="+mn-lt"/>
                          <a:ea typeface="+mn-ea"/>
                          <a:cs typeface="+mn-cs"/>
                        </a:rPr>
                        <a:t>，逐步培育期货市场的合规交易文化</a:t>
                      </a:r>
                      <a:r>
                        <a:rPr lang="zh-CN" altLang="zh-CN" sz="1200" kern="1200" dirty="0" smtClean="0">
                          <a:solidFill>
                            <a:schemeClr val="tx1"/>
                          </a:solidFill>
                          <a:effectLst/>
                          <a:latin typeface="+mn-lt"/>
                          <a:ea typeface="+mn-ea"/>
                          <a:cs typeface="+mn-cs"/>
                        </a:rPr>
                        <a:t>。</a:t>
                      </a:r>
                      <a:endParaRPr kumimoji="0" lang="zh-CN" altLang="en-US" sz="1200" b="0" i="0" u="none" strike="noStrike" cap="none" normalizeH="0" baseline="0" dirty="0" smtClean="0">
                        <a:ln>
                          <a:noFill/>
                        </a:ln>
                        <a:solidFill>
                          <a:srgbClr val="FF0066"/>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162123130"/>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9" name="Text Box 9"/>
          <p:cNvSpPr txBox="1">
            <a:spLocks noChangeArrowheads="1"/>
          </p:cNvSpPr>
          <p:nvPr/>
        </p:nvSpPr>
        <p:spPr bwMode="auto">
          <a:xfrm>
            <a:off x="2033588" y="303213"/>
            <a:ext cx="5562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p>
            <a:pPr eaLnBrk="0" hangingPunct="0">
              <a:spcBef>
                <a:spcPct val="50000"/>
              </a:spcBef>
            </a:pPr>
            <a:r>
              <a:rPr lang="zh-CN" altLang="en-US" sz="4000" b="1">
                <a:solidFill>
                  <a:srgbClr val="000099"/>
                </a:solidFill>
                <a:latin typeface="华文新魏" pitchFamily="2" charset="-122"/>
                <a:ea typeface="华文新魏" pitchFamily="2" charset="-122"/>
              </a:rPr>
              <a:t>目 录</a:t>
            </a:r>
          </a:p>
        </p:txBody>
      </p:sp>
      <p:sp>
        <p:nvSpPr>
          <p:cNvPr id="138258" name="Line 18"/>
          <p:cNvSpPr>
            <a:spLocks noChangeShapeType="1"/>
          </p:cNvSpPr>
          <p:nvPr/>
        </p:nvSpPr>
        <p:spPr bwMode="auto">
          <a:xfrm>
            <a:off x="2508249" y="2773363"/>
            <a:ext cx="5228625"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8260" name="Line 20"/>
          <p:cNvSpPr>
            <a:spLocks noChangeShapeType="1"/>
          </p:cNvSpPr>
          <p:nvPr/>
        </p:nvSpPr>
        <p:spPr bwMode="auto">
          <a:xfrm>
            <a:off x="2508249" y="3687763"/>
            <a:ext cx="5228625" cy="485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8268" name="Text Box 28"/>
          <p:cNvSpPr txBox="1">
            <a:spLocks noChangeArrowheads="1"/>
          </p:cNvSpPr>
          <p:nvPr/>
        </p:nvSpPr>
        <p:spPr bwMode="auto">
          <a:xfrm>
            <a:off x="2627784" y="2204864"/>
            <a:ext cx="35702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kumimoji="0" lang="en-US" altLang="zh-CN" sz="2400" b="1" dirty="0" smtClean="0">
                <a:solidFill>
                  <a:schemeClr val="tx1"/>
                </a:solidFill>
                <a:latin typeface="Arial" charset="0"/>
                <a:ea typeface="华文细黑" pitchFamily="2" charset="-122"/>
              </a:rPr>
              <a:t>《</a:t>
            </a:r>
            <a:r>
              <a:rPr kumimoji="0" lang="zh-CN" altLang="en-US" sz="2400" b="1" dirty="0" smtClean="0">
                <a:solidFill>
                  <a:schemeClr val="tx1"/>
                </a:solidFill>
                <a:latin typeface="Arial" charset="0"/>
                <a:ea typeface="华文细黑" pitchFamily="2" charset="-122"/>
              </a:rPr>
              <a:t>暂行规定</a:t>
            </a:r>
            <a:r>
              <a:rPr kumimoji="0" lang="en-US" altLang="zh-CN" sz="2400" b="1" dirty="0" smtClean="0">
                <a:solidFill>
                  <a:schemeClr val="tx1"/>
                </a:solidFill>
                <a:latin typeface="Arial" charset="0"/>
                <a:ea typeface="华文细黑" pitchFamily="2" charset="-122"/>
              </a:rPr>
              <a:t>》</a:t>
            </a:r>
            <a:r>
              <a:rPr kumimoji="0" lang="zh-CN" altLang="en-US" sz="2400" b="1" dirty="0" smtClean="0">
                <a:solidFill>
                  <a:schemeClr val="tx1"/>
                </a:solidFill>
                <a:latin typeface="Arial" charset="0"/>
                <a:ea typeface="华文细黑" pitchFamily="2" charset="-122"/>
              </a:rPr>
              <a:t>的修订说明</a:t>
            </a:r>
            <a:endParaRPr kumimoji="0" lang="zh-CN" altLang="en-US" sz="2400" b="1" dirty="0">
              <a:solidFill>
                <a:schemeClr val="tx1"/>
              </a:solidFill>
              <a:latin typeface="Arial" charset="0"/>
              <a:ea typeface="华文细黑" pitchFamily="2" charset="-122"/>
            </a:endParaRPr>
          </a:p>
        </p:txBody>
      </p:sp>
      <p:sp>
        <p:nvSpPr>
          <p:cNvPr id="24" name="Text Box 28"/>
          <p:cNvSpPr txBox="1">
            <a:spLocks noChangeArrowheads="1"/>
          </p:cNvSpPr>
          <p:nvPr/>
        </p:nvSpPr>
        <p:spPr bwMode="auto">
          <a:xfrm>
            <a:off x="2627784" y="3140968"/>
            <a:ext cx="51090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kumimoji="0" lang="en-US" altLang="zh-CN" sz="2400" b="1" dirty="0" smtClean="0">
                <a:solidFill>
                  <a:schemeClr val="tx1"/>
                </a:solidFill>
                <a:latin typeface="Arial" charset="0"/>
                <a:ea typeface="华文细黑" pitchFamily="2" charset="-122"/>
              </a:rPr>
              <a:t>《</a:t>
            </a:r>
            <a:r>
              <a:rPr kumimoji="0" lang="zh-CN" altLang="en-US" sz="2400" b="1" dirty="0" smtClean="0">
                <a:solidFill>
                  <a:schemeClr val="tx1"/>
                </a:solidFill>
                <a:latin typeface="Arial" charset="0"/>
                <a:ea typeface="华文细黑" pitchFamily="2" charset="-122"/>
              </a:rPr>
              <a:t>处理标准和处理程序</a:t>
            </a:r>
            <a:r>
              <a:rPr kumimoji="0" lang="en-US" altLang="zh-CN" sz="2400" b="1" dirty="0" smtClean="0">
                <a:solidFill>
                  <a:schemeClr val="tx1"/>
                </a:solidFill>
                <a:latin typeface="Arial" charset="0"/>
                <a:ea typeface="华文细黑" pitchFamily="2" charset="-122"/>
              </a:rPr>
              <a:t>》</a:t>
            </a:r>
            <a:r>
              <a:rPr kumimoji="0" lang="zh-CN" altLang="en-US" sz="2400" b="1" dirty="0" smtClean="0">
                <a:solidFill>
                  <a:schemeClr val="tx1"/>
                </a:solidFill>
                <a:latin typeface="Arial" charset="0"/>
                <a:ea typeface="华文细黑" pitchFamily="2" charset="-122"/>
              </a:rPr>
              <a:t>的修订说明</a:t>
            </a:r>
            <a:endParaRPr kumimoji="0" lang="zh-CN" altLang="en-US" sz="2400" b="1" dirty="0">
              <a:solidFill>
                <a:schemeClr val="tx1"/>
              </a:solidFill>
              <a:latin typeface="Arial" charset="0"/>
              <a:ea typeface="华文细黑" pitchFamily="2" charset="-122"/>
            </a:endParaRPr>
          </a:p>
        </p:txBody>
      </p:sp>
      <p:sp>
        <p:nvSpPr>
          <p:cNvPr id="19" name="Rectangle 7"/>
          <p:cNvSpPr>
            <a:spLocks noChangeArrowheads="1"/>
          </p:cNvSpPr>
          <p:nvPr/>
        </p:nvSpPr>
        <p:spPr bwMode="auto">
          <a:xfrm>
            <a:off x="1547663" y="4077072"/>
            <a:ext cx="6984777" cy="457200"/>
          </a:xfrm>
          <a:prstGeom prst="rect">
            <a:avLst/>
          </a:prstGeom>
          <a:gradFill rotWithShape="1">
            <a:gsLst>
              <a:gs pos="0">
                <a:schemeClr val="bg1">
                  <a:alpha val="0"/>
                </a:schemeClr>
              </a:gs>
              <a:gs pos="100000">
                <a:srgbClr val="66CCFF"/>
              </a:gs>
            </a:gsLst>
            <a:lin ang="0" scaled="1"/>
          </a:gradFill>
          <a:ln>
            <a:noFill/>
          </a:ln>
          <a:effectLst/>
        </p:spPr>
        <p:txBody>
          <a:bodyPr wrap="none" anchor="ctr"/>
          <a:lstStyle/>
          <a:p>
            <a:endParaRPr lang="zh-CN" altLang="en-US"/>
          </a:p>
        </p:txBody>
      </p:sp>
      <p:grpSp>
        <p:nvGrpSpPr>
          <p:cNvPr id="20" name="Group 10"/>
          <p:cNvGrpSpPr>
            <a:grpSpLocks/>
          </p:cNvGrpSpPr>
          <p:nvPr/>
        </p:nvGrpSpPr>
        <p:grpSpPr bwMode="auto">
          <a:xfrm>
            <a:off x="1898650" y="2163763"/>
            <a:ext cx="762000" cy="665162"/>
            <a:chOff x="1110" y="2656"/>
            <a:chExt cx="1549" cy="1351"/>
          </a:xfrm>
          <a:noFill/>
        </p:grpSpPr>
        <p:sp>
          <p:nvSpPr>
            <p:cNvPr id="21" name="AutoShape 11"/>
            <p:cNvSpPr>
              <a:spLocks noChangeArrowheads="1"/>
            </p:cNvSpPr>
            <p:nvPr/>
          </p:nvSpPr>
          <p:spPr bwMode="gray">
            <a:xfrm>
              <a:off x="1123" y="2679"/>
              <a:ext cx="1536" cy="1328"/>
            </a:xfrm>
            <a:prstGeom prst="hexagon">
              <a:avLst>
                <a:gd name="adj" fmla="val 28916"/>
                <a:gd name="vf" fmla="val 115470"/>
              </a:avLst>
            </a:prstGeom>
            <a:grp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 name="AutoShape 12"/>
            <p:cNvSpPr>
              <a:spLocks noChangeArrowheads="1"/>
            </p:cNvSpPr>
            <p:nvPr/>
          </p:nvSpPr>
          <p:spPr bwMode="gray">
            <a:xfrm>
              <a:off x="1110" y="2656"/>
              <a:ext cx="1536" cy="1328"/>
            </a:xfrm>
            <a:prstGeom prst="hexagon">
              <a:avLst>
                <a:gd name="adj" fmla="val 28916"/>
                <a:gd name="vf" fmla="val 115470"/>
              </a:avLst>
            </a:prstGeom>
            <a:grpFill/>
            <a:ln w="9525">
              <a:solidFill>
                <a:srgbClr val="00206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 name="AutoShape 13"/>
            <p:cNvSpPr>
              <a:spLocks noChangeArrowheads="1"/>
            </p:cNvSpPr>
            <p:nvPr/>
          </p:nvSpPr>
          <p:spPr bwMode="gray">
            <a:xfrm>
              <a:off x="1200" y="2736"/>
              <a:ext cx="1350" cy="1168"/>
            </a:xfrm>
            <a:prstGeom prst="hexagon">
              <a:avLst>
                <a:gd name="adj" fmla="val 28896"/>
                <a:gd name="vf" fmla="val 115470"/>
              </a:avLst>
            </a:prstGeom>
            <a:grpFill/>
            <a:ln w="9525">
              <a:solidFill>
                <a:srgbClr val="00206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6" name="Text Box 19"/>
          <p:cNvSpPr txBox="1">
            <a:spLocks noChangeArrowheads="1"/>
          </p:cNvSpPr>
          <p:nvPr/>
        </p:nvSpPr>
        <p:spPr bwMode="gray">
          <a:xfrm>
            <a:off x="2095500" y="226218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zh-CN" sz="2400" b="1" dirty="0">
                <a:solidFill>
                  <a:schemeClr val="tx1"/>
                </a:solidFill>
                <a:latin typeface="Arial" charset="0"/>
              </a:rPr>
              <a:t>1</a:t>
            </a:r>
          </a:p>
        </p:txBody>
      </p:sp>
      <p:grpSp>
        <p:nvGrpSpPr>
          <p:cNvPr id="27" name="Group 10"/>
          <p:cNvGrpSpPr>
            <a:grpSpLocks/>
          </p:cNvGrpSpPr>
          <p:nvPr/>
        </p:nvGrpSpPr>
        <p:grpSpPr bwMode="auto">
          <a:xfrm>
            <a:off x="1865784" y="3068960"/>
            <a:ext cx="762000" cy="665162"/>
            <a:chOff x="1110" y="2656"/>
            <a:chExt cx="1549" cy="1351"/>
          </a:xfrm>
          <a:noFill/>
        </p:grpSpPr>
        <p:sp>
          <p:nvSpPr>
            <p:cNvPr id="28" name="AutoShape 11"/>
            <p:cNvSpPr>
              <a:spLocks noChangeArrowheads="1"/>
            </p:cNvSpPr>
            <p:nvPr/>
          </p:nvSpPr>
          <p:spPr bwMode="gray">
            <a:xfrm>
              <a:off x="1123" y="2679"/>
              <a:ext cx="1536" cy="1328"/>
            </a:xfrm>
            <a:prstGeom prst="hexagon">
              <a:avLst>
                <a:gd name="adj" fmla="val 28916"/>
                <a:gd name="vf" fmla="val 115470"/>
              </a:avLst>
            </a:prstGeom>
            <a:grp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 name="AutoShape 12"/>
            <p:cNvSpPr>
              <a:spLocks noChangeArrowheads="1"/>
            </p:cNvSpPr>
            <p:nvPr/>
          </p:nvSpPr>
          <p:spPr bwMode="gray">
            <a:xfrm>
              <a:off x="1110" y="2656"/>
              <a:ext cx="1536" cy="1328"/>
            </a:xfrm>
            <a:prstGeom prst="hexagon">
              <a:avLst>
                <a:gd name="adj" fmla="val 28916"/>
                <a:gd name="vf" fmla="val 115470"/>
              </a:avLst>
            </a:prstGeom>
            <a:grpFill/>
            <a:ln w="9525">
              <a:solidFill>
                <a:srgbClr val="00206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 name="AutoShape 13"/>
            <p:cNvSpPr>
              <a:spLocks noChangeArrowheads="1"/>
            </p:cNvSpPr>
            <p:nvPr/>
          </p:nvSpPr>
          <p:spPr bwMode="gray">
            <a:xfrm>
              <a:off x="1200" y="2736"/>
              <a:ext cx="1350" cy="1168"/>
            </a:xfrm>
            <a:prstGeom prst="hexagon">
              <a:avLst>
                <a:gd name="adj" fmla="val 28896"/>
                <a:gd name="vf" fmla="val 115470"/>
              </a:avLst>
            </a:prstGeom>
            <a:grpFill/>
            <a:ln w="9525">
              <a:solidFill>
                <a:srgbClr val="00206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31" name="Text Box 19"/>
          <p:cNvSpPr txBox="1">
            <a:spLocks noChangeArrowheads="1"/>
          </p:cNvSpPr>
          <p:nvPr/>
        </p:nvSpPr>
        <p:spPr bwMode="gray">
          <a:xfrm>
            <a:off x="2064017" y="3183359"/>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zh-CN" sz="2400" b="1" dirty="0" smtClean="0">
                <a:solidFill>
                  <a:schemeClr val="tx1"/>
                </a:solidFill>
                <a:latin typeface="Arial" charset="0"/>
              </a:rPr>
              <a:t>2</a:t>
            </a:r>
            <a:endParaRPr kumimoji="0" lang="en-US" altLang="zh-CN" sz="2400" b="1" dirty="0">
              <a:solidFill>
                <a:schemeClr val="tx1"/>
              </a:solidFill>
              <a:latin typeface="Arial" charset="0"/>
            </a:endParaRPr>
          </a:p>
        </p:txBody>
      </p:sp>
      <p:sp>
        <p:nvSpPr>
          <p:cNvPr id="32" name="Line 20"/>
          <p:cNvSpPr>
            <a:spLocks noChangeShapeType="1"/>
          </p:cNvSpPr>
          <p:nvPr/>
        </p:nvSpPr>
        <p:spPr bwMode="auto">
          <a:xfrm>
            <a:off x="2511726" y="4623867"/>
            <a:ext cx="5228625" cy="485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 name="Text Box 28"/>
          <p:cNvSpPr txBox="1">
            <a:spLocks noChangeArrowheads="1"/>
          </p:cNvSpPr>
          <p:nvPr/>
        </p:nvSpPr>
        <p:spPr bwMode="auto">
          <a:xfrm>
            <a:off x="2750717" y="4047455"/>
            <a:ext cx="8851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kumimoji="0" lang="zh-CN" altLang="en-US" sz="2400" b="1" dirty="0" smtClean="0">
                <a:solidFill>
                  <a:schemeClr val="tx1"/>
                </a:solidFill>
                <a:latin typeface="Arial" charset="0"/>
                <a:ea typeface="华文细黑" pitchFamily="2" charset="-122"/>
              </a:rPr>
              <a:t> 总结</a:t>
            </a:r>
            <a:endParaRPr kumimoji="0" lang="zh-CN" altLang="en-US" sz="2400" b="1" dirty="0">
              <a:solidFill>
                <a:schemeClr val="tx1"/>
              </a:solidFill>
              <a:latin typeface="Arial" charset="0"/>
              <a:ea typeface="华文细黑" pitchFamily="2" charset="-122"/>
            </a:endParaRPr>
          </a:p>
        </p:txBody>
      </p:sp>
      <p:grpSp>
        <p:nvGrpSpPr>
          <p:cNvPr id="34" name="Group 10"/>
          <p:cNvGrpSpPr>
            <a:grpSpLocks/>
          </p:cNvGrpSpPr>
          <p:nvPr/>
        </p:nvGrpSpPr>
        <p:grpSpPr bwMode="auto">
          <a:xfrm>
            <a:off x="1869261" y="4005064"/>
            <a:ext cx="762000" cy="665162"/>
            <a:chOff x="1110" y="2656"/>
            <a:chExt cx="1549" cy="1351"/>
          </a:xfrm>
          <a:noFill/>
        </p:grpSpPr>
        <p:sp>
          <p:nvSpPr>
            <p:cNvPr id="35" name="AutoShape 11"/>
            <p:cNvSpPr>
              <a:spLocks noChangeArrowheads="1"/>
            </p:cNvSpPr>
            <p:nvPr/>
          </p:nvSpPr>
          <p:spPr bwMode="gray">
            <a:xfrm>
              <a:off x="1123" y="2679"/>
              <a:ext cx="1536" cy="1328"/>
            </a:xfrm>
            <a:prstGeom prst="hexagon">
              <a:avLst>
                <a:gd name="adj" fmla="val 28916"/>
                <a:gd name="vf" fmla="val 115470"/>
              </a:avLst>
            </a:prstGeom>
            <a:grp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 name="AutoShape 12"/>
            <p:cNvSpPr>
              <a:spLocks noChangeArrowheads="1"/>
            </p:cNvSpPr>
            <p:nvPr/>
          </p:nvSpPr>
          <p:spPr bwMode="gray">
            <a:xfrm>
              <a:off x="1110" y="2656"/>
              <a:ext cx="1536" cy="1328"/>
            </a:xfrm>
            <a:prstGeom prst="hexagon">
              <a:avLst>
                <a:gd name="adj" fmla="val 28916"/>
                <a:gd name="vf" fmla="val 115470"/>
              </a:avLst>
            </a:prstGeom>
            <a:grpFill/>
            <a:ln w="9525">
              <a:solidFill>
                <a:srgbClr val="00206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7" name="AutoShape 13"/>
            <p:cNvSpPr>
              <a:spLocks noChangeArrowheads="1"/>
            </p:cNvSpPr>
            <p:nvPr/>
          </p:nvSpPr>
          <p:spPr bwMode="gray">
            <a:xfrm>
              <a:off x="1200" y="2736"/>
              <a:ext cx="1350" cy="1168"/>
            </a:xfrm>
            <a:prstGeom prst="hexagon">
              <a:avLst>
                <a:gd name="adj" fmla="val 28896"/>
                <a:gd name="vf" fmla="val 115470"/>
              </a:avLst>
            </a:prstGeom>
            <a:grpFill/>
            <a:ln w="9525">
              <a:solidFill>
                <a:srgbClr val="00206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38" name="Text Box 19"/>
          <p:cNvSpPr txBox="1">
            <a:spLocks noChangeArrowheads="1"/>
          </p:cNvSpPr>
          <p:nvPr/>
        </p:nvSpPr>
        <p:spPr bwMode="gray">
          <a:xfrm>
            <a:off x="2075364" y="4101150"/>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zh-CN" sz="2400" b="1" dirty="0" smtClean="0">
                <a:solidFill>
                  <a:schemeClr val="tx1"/>
                </a:solidFill>
                <a:latin typeface="Arial" charset="0"/>
              </a:rPr>
              <a:t>3</a:t>
            </a:r>
            <a:endParaRPr kumimoji="0" lang="en-US" altLang="zh-CN" sz="2400" b="1" dirty="0">
              <a:solidFill>
                <a:schemeClr val="tx1"/>
              </a:solidFill>
              <a:latin typeface="Arial" charset="0"/>
            </a:endParaRPr>
          </a:p>
        </p:txBody>
      </p:sp>
    </p:spTree>
    <p:extLst>
      <p:ext uri="{BB962C8B-B14F-4D97-AF65-F5344CB8AC3E}">
        <p14:creationId xmlns:p14="http://schemas.microsoft.com/office/powerpoint/2010/main" val="4041289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41" name="Text Box 5"/>
          <p:cNvSpPr txBox="1">
            <a:spLocks noChangeArrowheads="1"/>
          </p:cNvSpPr>
          <p:nvPr/>
        </p:nvSpPr>
        <p:spPr bwMode="auto">
          <a:xfrm>
            <a:off x="467544" y="331014"/>
            <a:ext cx="806489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eaLnBrk="0" hangingPunct="0">
              <a:spcBef>
                <a:spcPct val="50000"/>
              </a:spcBef>
            </a:pPr>
            <a:r>
              <a:rPr lang="zh-CN" altLang="en-US" sz="3600" b="1" dirty="0" smtClean="0">
                <a:solidFill>
                  <a:srgbClr val="000099"/>
                </a:solidFill>
                <a:latin typeface="华文新魏" pitchFamily="2" charset="-122"/>
                <a:ea typeface="华文新魏" pitchFamily="2" charset="-122"/>
              </a:rPr>
              <a:t>总结</a:t>
            </a:r>
            <a:endParaRPr lang="zh-CN" altLang="en-US" sz="3600" b="1" dirty="0">
              <a:solidFill>
                <a:srgbClr val="000099"/>
              </a:solidFill>
              <a:latin typeface="华文新魏" pitchFamily="2" charset="-122"/>
              <a:ea typeface="华文新魏" pitchFamily="2" charset="-122"/>
            </a:endParaRPr>
          </a:p>
        </p:txBody>
      </p:sp>
      <p:sp>
        <p:nvSpPr>
          <p:cNvPr id="6" name="Rectangle 3"/>
          <p:cNvSpPr txBox="1">
            <a:spLocks noChangeArrowheads="1"/>
          </p:cNvSpPr>
          <p:nvPr/>
        </p:nvSpPr>
        <p:spPr bwMode="auto">
          <a:xfrm>
            <a:off x="622907" y="1546210"/>
            <a:ext cx="7981541" cy="476311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a:lnSpc>
                <a:spcPct val="80000"/>
              </a:lnSpc>
              <a:buFontTx/>
              <a:buNone/>
            </a:pPr>
            <a:r>
              <a:rPr lang="zh-CN" altLang="en-US" sz="2400" b="1" dirty="0" smtClean="0"/>
              <a:t>主要修订要点：</a:t>
            </a:r>
            <a:endParaRPr lang="en-US" altLang="zh-CN" sz="2400" b="1" dirty="0" smtClean="0"/>
          </a:p>
          <a:p>
            <a:pPr marL="800100" lvl="1" indent="-342900">
              <a:lnSpc>
                <a:spcPct val="80000"/>
              </a:lnSpc>
              <a:buFont typeface="+mj-ea"/>
              <a:buAutoNum type="circleNumDbPlain"/>
            </a:pPr>
            <a:r>
              <a:rPr lang="zh-CN" altLang="en-US" sz="1800" b="1" dirty="0" smtClean="0"/>
              <a:t>适度放宽期货公司的监管责任</a:t>
            </a:r>
            <a:endParaRPr lang="en-US" altLang="zh-CN" sz="1800" b="1" dirty="0" smtClean="0"/>
          </a:p>
          <a:p>
            <a:pPr lvl="2" indent="-285750">
              <a:lnSpc>
                <a:spcPct val="80000"/>
              </a:lnSpc>
              <a:buFont typeface="Wingdings" pitchFamily="2" charset="2"/>
              <a:buChar char="Ø"/>
            </a:pPr>
            <a:r>
              <a:rPr lang="zh-CN" altLang="en-US" sz="1600" b="1" dirty="0" smtClean="0"/>
              <a:t>删除了对发生异常交易客户所在期货公司采取强制性监管措施的条款</a:t>
            </a:r>
            <a:endParaRPr lang="en-US" altLang="zh-CN" sz="1600" b="1" dirty="0" smtClean="0"/>
          </a:p>
          <a:p>
            <a:pPr lvl="2" indent="-285750">
              <a:lnSpc>
                <a:spcPct val="80000"/>
              </a:lnSpc>
              <a:buFont typeface="Wingdings" pitchFamily="2" charset="2"/>
              <a:buChar char="Ø"/>
            </a:pPr>
            <a:r>
              <a:rPr lang="zh-CN" altLang="en-US" sz="1600" b="1" dirty="0" smtClean="0"/>
              <a:t>但仍然保留交易所对于未尽到义务的会员追究责任的权利</a:t>
            </a:r>
            <a:endParaRPr lang="en-US" altLang="zh-CN" sz="1600" b="1" dirty="0" smtClean="0"/>
          </a:p>
          <a:p>
            <a:pPr marL="800100" lvl="1" indent="-342900">
              <a:lnSpc>
                <a:spcPct val="80000"/>
              </a:lnSpc>
              <a:buFont typeface="+mj-ea"/>
              <a:buAutoNum type="circleNumDbPlain"/>
            </a:pPr>
            <a:r>
              <a:rPr lang="zh-CN" altLang="en-US" sz="1800" b="1" dirty="0" smtClean="0"/>
              <a:t>豁免了合理的交易行为</a:t>
            </a:r>
            <a:endParaRPr lang="en-US" altLang="zh-CN" sz="1800" b="1" dirty="0" smtClean="0"/>
          </a:p>
          <a:p>
            <a:pPr marL="1200150" lvl="2" indent="-342900">
              <a:lnSpc>
                <a:spcPct val="80000"/>
              </a:lnSpc>
              <a:buFont typeface="Wingdings" pitchFamily="2" charset="2"/>
              <a:buChar char="Ø"/>
            </a:pPr>
            <a:r>
              <a:rPr lang="zh-CN" altLang="en-US" sz="1600" b="1" dirty="0" smtClean="0"/>
              <a:t>由套保交易所产生的自成交行为、频繁报撤单行为、大额报撤单行为</a:t>
            </a:r>
            <a:endParaRPr lang="en-US" altLang="zh-CN" sz="1600" b="1" dirty="0" smtClean="0"/>
          </a:p>
          <a:p>
            <a:pPr marL="1200150" lvl="2" indent="-342900">
              <a:lnSpc>
                <a:spcPct val="80000"/>
              </a:lnSpc>
              <a:buFont typeface="Wingdings" pitchFamily="2" charset="2"/>
              <a:buChar char="Ø"/>
            </a:pPr>
            <a:r>
              <a:rPr lang="zh-CN" altLang="en-US" sz="1600" b="1" dirty="0" smtClean="0"/>
              <a:t>实际控制关系账户被动超仓的情形</a:t>
            </a:r>
            <a:endParaRPr lang="en-US" altLang="zh-CN" sz="1600" b="1" dirty="0" smtClean="0"/>
          </a:p>
          <a:p>
            <a:pPr marL="800100" lvl="1" indent="-342900">
              <a:lnSpc>
                <a:spcPct val="80000"/>
              </a:lnSpc>
              <a:buFont typeface="+mj-ea"/>
              <a:buAutoNum type="circleNumDbPlain"/>
            </a:pPr>
            <a:r>
              <a:rPr lang="zh-CN" altLang="en-US" sz="1800" b="1" dirty="0" smtClean="0"/>
              <a:t>规范了异常交易行为统计口径</a:t>
            </a:r>
            <a:endParaRPr lang="en-US" altLang="zh-CN" sz="1800" b="1" dirty="0" smtClean="0"/>
          </a:p>
          <a:p>
            <a:pPr marL="1200150" lvl="2" indent="-342900">
              <a:lnSpc>
                <a:spcPct val="80000"/>
              </a:lnSpc>
              <a:buFont typeface="Wingdings" pitchFamily="2" charset="2"/>
              <a:buChar char="Ø"/>
            </a:pPr>
            <a:r>
              <a:rPr lang="zh-CN" altLang="en-US" sz="1600" b="1" dirty="0" smtClean="0"/>
              <a:t>将自成交行为按照单个合约统计</a:t>
            </a:r>
            <a:endParaRPr lang="en-US" altLang="zh-CN" sz="1600" b="1" dirty="0" smtClean="0"/>
          </a:p>
          <a:p>
            <a:pPr marL="1200150" lvl="2" indent="-342900">
              <a:lnSpc>
                <a:spcPct val="80000"/>
              </a:lnSpc>
              <a:buFont typeface="Wingdings" pitchFamily="2" charset="2"/>
              <a:buChar char="Ø"/>
            </a:pPr>
            <a:r>
              <a:rPr lang="zh-CN" altLang="en-US" sz="1600" b="1" dirty="0" smtClean="0"/>
              <a:t>明确了同一种异常交易行为单日在多个合约上达标只计算一次</a:t>
            </a:r>
            <a:endParaRPr lang="en-US" altLang="zh-CN" sz="1600" b="1" dirty="0" smtClean="0"/>
          </a:p>
          <a:p>
            <a:pPr marL="800100" lvl="1" indent="-342900">
              <a:lnSpc>
                <a:spcPct val="80000"/>
              </a:lnSpc>
              <a:buFont typeface="+mj-ea"/>
              <a:buAutoNum type="circleNumDbPlain"/>
            </a:pPr>
            <a:r>
              <a:rPr lang="zh-CN" altLang="en-US" sz="1800" b="1" dirty="0" smtClean="0"/>
              <a:t>修改了实际控制关系账户第三次合并持仓超限后的监管措施，取消了交易所对其强制性强行平仓的手段。</a:t>
            </a:r>
          </a:p>
          <a:p>
            <a:pPr marL="800100" lvl="1" indent="-342900">
              <a:lnSpc>
                <a:spcPct val="80000"/>
              </a:lnSpc>
              <a:buFont typeface="+mj-ea"/>
              <a:buAutoNum type="circleNumDbPlain"/>
            </a:pPr>
            <a:r>
              <a:rPr lang="zh-CN" altLang="en-US" sz="1800" b="1" dirty="0" smtClean="0"/>
              <a:t>与</a:t>
            </a:r>
            <a:r>
              <a:rPr lang="en-US" altLang="zh-CN" sz="1800" b="1" dirty="0" smtClean="0"/>
              <a:t>2011</a:t>
            </a:r>
            <a:r>
              <a:rPr lang="zh-CN" altLang="en-US" sz="1800" b="1" dirty="0" smtClean="0"/>
              <a:t>年我所出台</a:t>
            </a:r>
            <a:r>
              <a:rPr lang="en-US" altLang="zh-CN" sz="1800" b="1" dirty="0" smtClean="0"/>
              <a:t>《</a:t>
            </a:r>
            <a:r>
              <a:rPr lang="zh-CN" altLang="en-US" sz="1800" b="1" dirty="0" smtClean="0"/>
              <a:t>暂行规定</a:t>
            </a:r>
            <a:r>
              <a:rPr lang="en-US" altLang="zh-CN" sz="1800" b="1" dirty="0" smtClean="0"/>
              <a:t>》</a:t>
            </a:r>
            <a:r>
              <a:rPr lang="zh-CN" altLang="en-US" sz="1800" b="1" dirty="0" smtClean="0"/>
              <a:t>中有关实际控制关系账户的内容进行了整合。</a:t>
            </a:r>
            <a:endParaRPr lang="en-US" altLang="zh-CN" sz="1800" b="1" dirty="0" smtClean="0"/>
          </a:p>
          <a:p>
            <a:pPr marL="800100" lvl="1" indent="-342900">
              <a:lnSpc>
                <a:spcPct val="80000"/>
              </a:lnSpc>
              <a:buFont typeface="+mj-ea"/>
              <a:buAutoNum type="circleNumDbPlain"/>
            </a:pPr>
            <a:endParaRPr lang="en-US" altLang="zh-CN" sz="1800" b="1" dirty="0" smtClean="0"/>
          </a:p>
          <a:p>
            <a:pPr marL="57150" indent="0">
              <a:lnSpc>
                <a:spcPct val="80000"/>
              </a:lnSpc>
              <a:buNone/>
            </a:pPr>
            <a:r>
              <a:rPr lang="zh-CN" altLang="en-US" sz="2200" b="1" dirty="0" smtClean="0"/>
              <a:t>提醒：</a:t>
            </a:r>
            <a:r>
              <a:rPr lang="zh-CN" altLang="en-US" sz="1800" b="1" dirty="0" smtClean="0"/>
              <a:t>今年以来的异常交易客户的统计次数不因此次规则修订而予以清零。</a:t>
            </a:r>
            <a:endParaRPr lang="zh-CN" altLang="en-US" sz="1800" b="1" dirty="0"/>
          </a:p>
        </p:txBody>
      </p:sp>
    </p:spTree>
    <p:extLst>
      <p:ext uri="{BB962C8B-B14F-4D97-AF65-F5344CB8AC3E}">
        <p14:creationId xmlns:p14="http://schemas.microsoft.com/office/powerpoint/2010/main" val="3998710507"/>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灯片编号占位符 4"/>
          <p:cNvSpPr txBox="1">
            <a:spLocks/>
          </p:cNvSpPr>
          <p:nvPr/>
        </p:nvSpPr>
        <p:spPr>
          <a:xfrm>
            <a:off x="6553200" y="6248400"/>
            <a:ext cx="2133600" cy="457200"/>
          </a:xfrm>
          <a:prstGeom prst="rect">
            <a:avLst/>
          </a:prstGeom>
        </p:spPr>
        <p:txBody>
          <a:bodyPr/>
          <a:lstStyle>
            <a:defPPr>
              <a:defRPr lang="zh-CN"/>
            </a:defPPr>
            <a:lvl1pPr algn="ctr" rtl="0" fontAlgn="base">
              <a:spcBef>
                <a:spcPct val="0"/>
              </a:spcBef>
              <a:spcAft>
                <a:spcPct val="0"/>
              </a:spcAft>
              <a:defRPr kumimoji="1" sz="4400" kern="1200">
                <a:solidFill>
                  <a:schemeClr val="tx2"/>
                </a:solidFill>
                <a:latin typeface="Times New Roman" pitchFamily="18" charset="0"/>
                <a:ea typeface="宋体" pitchFamily="2" charset="-122"/>
                <a:cs typeface="+mn-cs"/>
              </a:defRPr>
            </a:lvl1pPr>
            <a:lvl2pPr marL="457200" algn="ctr" rtl="0" fontAlgn="base">
              <a:spcBef>
                <a:spcPct val="0"/>
              </a:spcBef>
              <a:spcAft>
                <a:spcPct val="0"/>
              </a:spcAft>
              <a:defRPr kumimoji="1" sz="4400" kern="1200">
                <a:solidFill>
                  <a:schemeClr val="tx2"/>
                </a:solidFill>
                <a:latin typeface="Times New Roman" pitchFamily="18" charset="0"/>
                <a:ea typeface="宋体" pitchFamily="2" charset="-122"/>
                <a:cs typeface="+mn-cs"/>
              </a:defRPr>
            </a:lvl2pPr>
            <a:lvl3pPr marL="914400" algn="ctr" rtl="0" fontAlgn="base">
              <a:spcBef>
                <a:spcPct val="0"/>
              </a:spcBef>
              <a:spcAft>
                <a:spcPct val="0"/>
              </a:spcAft>
              <a:defRPr kumimoji="1" sz="4400" kern="1200">
                <a:solidFill>
                  <a:schemeClr val="tx2"/>
                </a:solidFill>
                <a:latin typeface="Times New Roman" pitchFamily="18" charset="0"/>
                <a:ea typeface="宋体" pitchFamily="2" charset="-122"/>
                <a:cs typeface="+mn-cs"/>
              </a:defRPr>
            </a:lvl3pPr>
            <a:lvl4pPr marL="1371600" algn="ctr" rtl="0" fontAlgn="base">
              <a:spcBef>
                <a:spcPct val="0"/>
              </a:spcBef>
              <a:spcAft>
                <a:spcPct val="0"/>
              </a:spcAft>
              <a:defRPr kumimoji="1" sz="4400" kern="1200">
                <a:solidFill>
                  <a:schemeClr val="tx2"/>
                </a:solidFill>
                <a:latin typeface="Times New Roman" pitchFamily="18" charset="0"/>
                <a:ea typeface="宋体" pitchFamily="2" charset="-122"/>
                <a:cs typeface="+mn-cs"/>
              </a:defRPr>
            </a:lvl4pPr>
            <a:lvl5pPr marL="1828800" algn="ctr" rtl="0" fontAlgn="base">
              <a:spcBef>
                <a:spcPct val="0"/>
              </a:spcBef>
              <a:spcAft>
                <a:spcPct val="0"/>
              </a:spcAft>
              <a:defRPr kumimoji="1" sz="4400" kern="1200">
                <a:solidFill>
                  <a:schemeClr val="tx2"/>
                </a:solidFill>
                <a:latin typeface="Times New Roman" pitchFamily="18" charset="0"/>
                <a:ea typeface="宋体" pitchFamily="2" charset="-122"/>
                <a:cs typeface="+mn-cs"/>
              </a:defRPr>
            </a:lvl5pPr>
            <a:lvl6pPr marL="2286000" algn="l" defTabSz="914400" rtl="0" eaLnBrk="1" latinLnBrk="0" hangingPunct="1">
              <a:defRPr kumimoji="1" sz="4400" kern="1200">
                <a:solidFill>
                  <a:schemeClr val="tx2"/>
                </a:solidFill>
                <a:latin typeface="Times New Roman" pitchFamily="18" charset="0"/>
                <a:ea typeface="宋体" pitchFamily="2" charset="-122"/>
                <a:cs typeface="+mn-cs"/>
              </a:defRPr>
            </a:lvl6pPr>
            <a:lvl7pPr marL="2743200" algn="l" defTabSz="914400" rtl="0" eaLnBrk="1" latinLnBrk="0" hangingPunct="1">
              <a:defRPr kumimoji="1" sz="4400" kern="1200">
                <a:solidFill>
                  <a:schemeClr val="tx2"/>
                </a:solidFill>
                <a:latin typeface="Times New Roman" pitchFamily="18" charset="0"/>
                <a:ea typeface="宋体" pitchFamily="2" charset="-122"/>
                <a:cs typeface="+mn-cs"/>
              </a:defRPr>
            </a:lvl7pPr>
            <a:lvl8pPr marL="3200400" algn="l" defTabSz="914400" rtl="0" eaLnBrk="1" latinLnBrk="0" hangingPunct="1">
              <a:defRPr kumimoji="1" sz="4400" kern="1200">
                <a:solidFill>
                  <a:schemeClr val="tx2"/>
                </a:solidFill>
                <a:latin typeface="Times New Roman" pitchFamily="18" charset="0"/>
                <a:ea typeface="宋体" pitchFamily="2" charset="-122"/>
                <a:cs typeface="+mn-cs"/>
              </a:defRPr>
            </a:lvl8pPr>
            <a:lvl9pPr marL="3657600" algn="l" defTabSz="914400" rtl="0" eaLnBrk="1" latinLnBrk="0" hangingPunct="1">
              <a:defRPr kumimoji="1" sz="4400" kern="1200">
                <a:solidFill>
                  <a:schemeClr val="tx2"/>
                </a:solidFill>
                <a:latin typeface="Times New Roman" pitchFamily="18" charset="0"/>
                <a:ea typeface="宋体" pitchFamily="2" charset="-122"/>
                <a:cs typeface="+mn-cs"/>
              </a:defRPr>
            </a:lvl9pPr>
          </a:lstStyle>
          <a:p>
            <a:fld id="{B459ABDF-37AB-4BF5-8BFE-77A254788FC9}" type="slidenum">
              <a:rPr lang="en-US" altLang="zh-CN" smtClean="0"/>
              <a:pPr/>
              <a:t>24</a:t>
            </a:fld>
            <a:endParaRPr lang="en-US" altLang="zh-CN"/>
          </a:p>
        </p:txBody>
      </p:sp>
      <p:pic>
        <p:nvPicPr>
          <p:cNvPr id="5" name="Picture 2" descr="01)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nvSpPr>
        <p:spPr bwMode="auto">
          <a:xfrm>
            <a:off x="4479925" y="3048000"/>
            <a:ext cx="184150" cy="7620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rgbClr val="3333CC"/>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p>
            <a:pPr>
              <a:spcBef>
                <a:spcPct val="0"/>
              </a:spcBef>
            </a:pPr>
            <a:endParaRPr lang="zh-CN" altLang="zh-CN" sz="4400">
              <a:solidFill>
                <a:schemeClr val="tx2"/>
              </a:solidFill>
              <a:latin typeface="Arial" charset="0"/>
              <a:ea typeface="宋体" pitchFamily="2" charset="-122"/>
            </a:endParaRPr>
          </a:p>
        </p:txBody>
      </p:sp>
      <p:sp>
        <p:nvSpPr>
          <p:cNvPr id="7" name="Text Box 4"/>
          <p:cNvSpPr txBox="1">
            <a:spLocks noChangeArrowheads="1"/>
          </p:cNvSpPr>
          <p:nvPr/>
        </p:nvSpPr>
        <p:spPr bwMode="auto">
          <a:xfrm>
            <a:off x="0" y="2438400"/>
            <a:ext cx="9144000" cy="155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0"/>
              </a:spcBef>
            </a:pPr>
            <a:r>
              <a:rPr kumimoji="1" lang="zh-CN" altLang="en-US" sz="4800" b="1" dirty="0" smtClean="0">
                <a:solidFill>
                  <a:srgbClr val="FF3300"/>
                </a:solidFill>
                <a:ea typeface="楷体_GB2312" pitchFamily="49" charset="-122"/>
              </a:rPr>
              <a:t>   谢  谢</a:t>
            </a:r>
            <a:r>
              <a:rPr kumimoji="1" lang="zh-CN" altLang="en-US" sz="4800" b="1" dirty="0">
                <a:solidFill>
                  <a:srgbClr val="FF3300"/>
                </a:solidFill>
                <a:ea typeface="楷体_GB2312" pitchFamily="49" charset="-122"/>
              </a:rPr>
              <a:t>！</a:t>
            </a:r>
          </a:p>
          <a:p>
            <a:pPr>
              <a:spcBef>
                <a:spcPct val="0"/>
              </a:spcBef>
            </a:pPr>
            <a:endParaRPr lang="en-US" altLang="zh-CN" sz="4800" b="1" dirty="0">
              <a:solidFill>
                <a:srgbClr val="FF3300"/>
              </a:solidFill>
              <a:ea typeface="楷体_GB2312" pitchFamily="49" charset="-122"/>
            </a:endParaRP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9" name="Text Box 9"/>
          <p:cNvSpPr txBox="1">
            <a:spLocks noChangeArrowheads="1"/>
          </p:cNvSpPr>
          <p:nvPr/>
        </p:nvSpPr>
        <p:spPr bwMode="auto">
          <a:xfrm>
            <a:off x="2033588" y="303213"/>
            <a:ext cx="5562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p>
            <a:pPr eaLnBrk="0" hangingPunct="0">
              <a:spcBef>
                <a:spcPct val="50000"/>
              </a:spcBef>
            </a:pPr>
            <a:r>
              <a:rPr lang="zh-CN" altLang="en-US" sz="4000" b="1">
                <a:solidFill>
                  <a:srgbClr val="000099"/>
                </a:solidFill>
                <a:latin typeface="华文新魏" pitchFamily="2" charset="-122"/>
                <a:ea typeface="华文新魏" pitchFamily="2" charset="-122"/>
              </a:rPr>
              <a:t>目 录</a:t>
            </a:r>
          </a:p>
        </p:txBody>
      </p:sp>
      <p:sp>
        <p:nvSpPr>
          <p:cNvPr id="138258" name="Line 18"/>
          <p:cNvSpPr>
            <a:spLocks noChangeShapeType="1"/>
          </p:cNvSpPr>
          <p:nvPr/>
        </p:nvSpPr>
        <p:spPr bwMode="auto">
          <a:xfrm>
            <a:off x="2508249" y="2773363"/>
            <a:ext cx="5228625"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8260" name="Line 20"/>
          <p:cNvSpPr>
            <a:spLocks noChangeShapeType="1"/>
          </p:cNvSpPr>
          <p:nvPr/>
        </p:nvSpPr>
        <p:spPr bwMode="auto">
          <a:xfrm>
            <a:off x="2508249" y="3687763"/>
            <a:ext cx="5228625" cy="485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8268" name="Text Box 28"/>
          <p:cNvSpPr txBox="1">
            <a:spLocks noChangeArrowheads="1"/>
          </p:cNvSpPr>
          <p:nvPr/>
        </p:nvSpPr>
        <p:spPr bwMode="auto">
          <a:xfrm>
            <a:off x="2627784" y="2204864"/>
            <a:ext cx="35702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kumimoji="0" lang="en-US" altLang="zh-CN" sz="2400" b="1" dirty="0" smtClean="0">
                <a:solidFill>
                  <a:schemeClr val="tx1"/>
                </a:solidFill>
                <a:latin typeface="Arial" charset="0"/>
                <a:ea typeface="华文细黑" pitchFamily="2" charset="-122"/>
              </a:rPr>
              <a:t>《</a:t>
            </a:r>
            <a:r>
              <a:rPr kumimoji="0" lang="zh-CN" altLang="en-US" sz="2400" b="1" dirty="0" smtClean="0">
                <a:solidFill>
                  <a:schemeClr val="tx1"/>
                </a:solidFill>
                <a:latin typeface="Arial" charset="0"/>
                <a:ea typeface="华文细黑" pitchFamily="2" charset="-122"/>
              </a:rPr>
              <a:t>暂行规定</a:t>
            </a:r>
            <a:r>
              <a:rPr kumimoji="0" lang="en-US" altLang="zh-CN" sz="2400" b="1" dirty="0" smtClean="0">
                <a:solidFill>
                  <a:schemeClr val="tx1"/>
                </a:solidFill>
                <a:latin typeface="Arial" charset="0"/>
                <a:ea typeface="华文细黑" pitchFamily="2" charset="-122"/>
              </a:rPr>
              <a:t>》</a:t>
            </a:r>
            <a:r>
              <a:rPr kumimoji="0" lang="zh-CN" altLang="en-US" sz="2400" b="1" dirty="0" smtClean="0">
                <a:solidFill>
                  <a:schemeClr val="tx1"/>
                </a:solidFill>
                <a:latin typeface="Arial" charset="0"/>
                <a:ea typeface="华文细黑" pitchFamily="2" charset="-122"/>
              </a:rPr>
              <a:t>的修订说明</a:t>
            </a:r>
            <a:endParaRPr kumimoji="0" lang="zh-CN" altLang="en-US" sz="2400" b="1" dirty="0">
              <a:solidFill>
                <a:schemeClr val="tx1"/>
              </a:solidFill>
              <a:latin typeface="Arial" charset="0"/>
              <a:ea typeface="华文细黑" pitchFamily="2" charset="-122"/>
            </a:endParaRPr>
          </a:p>
        </p:txBody>
      </p:sp>
      <p:sp>
        <p:nvSpPr>
          <p:cNvPr id="24" name="Text Box 28"/>
          <p:cNvSpPr txBox="1">
            <a:spLocks noChangeArrowheads="1"/>
          </p:cNvSpPr>
          <p:nvPr/>
        </p:nvSpPr>
        <p:spPr bwMode="auto">
          <a:xfrm>
            <a:off x="2627784" y="3140968"/>
            <a:ext cx="51090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kumimoji="0" lang="en-US" altLang="zh-CN" sz="2400" b="1" dirty="0" smtClean="0">
                <a:solidFill>
                  <a:schemeClr val="tx1"/>
                </a:solidFill>
                <a:latin typeface="Arial" charset="0"/>
                <a:ea typeface="华文细黑" pitchFamily="2" charset="-122"/>
              </a:rPr>
              <a:t>《</a:t>
            </a:r>
            <a:r>
              <a:rPr kumimoji="0" lang="zh-CN" altLang="en-US" sz="2400" b="1" dirty="0" smtClean="0">
                <a:solidFill>
                  <a:schemeClr val="tx1"/>
                </a:solidFill>
                <a:latin typeface="Arial" charset="0"/>
                <a:ea typeface="华文细黑" pitchFamily="2" charset="-122"/>
              </a:rPr>
              <a:t>处理标准和处理程序</a:t>
            </a:r>
            <a:r>
              <a:rPr kumimoji="0" lang="en-US" altLang="zh-CN" sz="2400" b="1" dirty="0" smtClean="0">
                <a:solidFill>
                  <a:schemeClr val="tx1"/>
                </a:solidFill>
                <a:latin typeface="Arial" charset="0"/>
                <a:ea typeface="华文细黑" pitchFamily="2" charset="-122"/>
              </a:rPr>
              <a:t>》</a:t>
            </a:r>
            <a:r>
              <a:rPr kumimoji="0" lang="zh-CN" altLang="en-US" sz="2400" b="1" dirty="0" smtClean="0">
                <a:solidFill>
                  <a:schemeClr val="tx1"/>
                </a:solidFill>
                <a:latin typeface="Arial" charset="0"/>
                <a:ea typeface="华文细黑" pitchFamily="2" charset="-122"/>
              </a:rPr>
              <a:t>的修订说明</a:t>
            </a:r>
            <a:endParaRPr kumimoji="0" lang="zh-CN" altLang="en-US" sz="2400" b="1" dirty="0">
              <a:solidFill>
                <a:schemeClr val="tx1"/>
              </a:solidFill>
              <a:latin typeface="Arial" charset="0"/>
              <a:ea typeface="华文细黑" pitchFamily="2" charset="-122"/>
            </a:endParaRPr>
          </a:p>
        </p:txBody>
      </p:sp>
      <p:sp>
        <p:nvSpPr>
          <p:cNvPr id="18" name="Rectangle 7"/>
          <p:cNvSpPr>
            <a:spLocks noChangeArrowheads="1"/>
          </p:cNvSpPr>
          <p:nvPr/>
        </p:nvSpPr>
        <p:spPr bwMode="auto">
          <a:xfrm>
            <a:off x="1547663" y="2204864"/>
            <a:ext cx="6984777" cy="457200"/>
          </a:xfrm>
          <a:prstGeom prst="rect">
            <a:avLst/>
          </a:prstGeom>
          <a:gradFill rotWithShape="1">
            <a:gsLst>
              <a:gs pos="0">
                <a:schemeClr val="bg1">
                  <a:alpha val="0"/>
                </a:schemeClr>
              </a:gs>
              <a:gs pos="100000">
                <a:srgbClr val="66CCFF"/>
              </a:gs>
            </a:gsLst>
            <a:lin ang="0" scaled="1"/>
          </a:gradFill>
          <a:ln>
            <a:noFill/>
          </a:ln>
          <a:effectLst/>
        </p:spPr>
        <p:txBody>
          <a:bodyPr wrap="none" anchor="ctr"/>
          <a:lstStyle/>
          <a:p>
            <a:endParaRPr lang="zh-CN" altLang="en-US"/>
          </a:p>
        </p:txBody>
      </p:sp>
      <p:grpSp>
        <p:nvGrpSpPr>
          <p:cNvPr id="19" name="Group 10"/>
          <p:cNvGrpSpPr>
            <a:grpSpLocks/>
          </p:cNvGrpSpPr>
          <p:nvPr/>
        </p:nvGrpSpPr>
        <p:grpSpPr bwMode="auto">
          <a:xfrm>
            <a:off x="1898650" y="2163763"/>
            <a:ext cx="762000" cy="665162"/>
            <a:chOff x="1110" y="2656"/>
            <a:chExt cx="1549" cy="1351"/>
          </a:xfrm>
          <a:noFill/>
        </p:grpSpPr>
        <p:sp>
          <p:nvSpPr>
            <p:cNvPr id="20" name="AutoShape 11"/>
            <p:cNvSpPr>
              <a:spLocks noChangeArrowheads="1"/>
            </p:cNvSpPr>
            <p:nvPr/>
          </p:nvSpPr>
          <p:spPr bwMode="gray">
            <a:xfrm>
              <a:off x="1123" y="2679"/>
              <a:ext cx="1536" cy="1328"/>
            </a:xfrm>
            <a:prstGeom prst="hexagon">
              <a:avLst>
                <a:gd name="adj" fmla="val 28916"/>
                <a:gd name="vf" fmla="val 115470"/>
              </a:avLst>
            </a:prstGeom>
            <a:grp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1" name="AutoShape 12"/>
            <p:cNvSpPr>
              <a:spLocks noChangeArrowheads="1"/>
            </p:cNvSpPr>
            <p:nvPr/>
          </p:nvSpPr>
          <p:spPr bwMode="gray">
            <a:xfrm>
              <a:off x="1110" y="2656"/>
              <a:ext cx="1536" cy="1328"/>
            </a:xfrm>
            <a:prstGeom prst="hexagon">
              <a:avLst>
                <a:gd name="adj" fmla="val 28916"/>
                <a:gd name="vf" fmla="val 115470"/>
              </a:avLst>
            </a:prstGeom>
            <a:grpFill/>
            <a:ln w="9525">
              <a:solidFill>
                <a:srgbClr val="00206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 name="AutoShape 13"/>
            <p:cNvSpPr>
              <a:spLocks noChangeArrowheads="1"/>
            </p:cNvSpPr>
            <p:nvPr/>
          </p:nvSpPr>
          <p:spPr bwMode="gray">
            <a:xfrm>
              <a:off x="1200" y="2736"/>
              <a:ext cx="1350" cy="1168"/>
            </a:xfrm>
            <a:prstGeom prst="hexagon">
              <a:avLst>
                <a:gd name="adj" fmla="val 28896"/>
                <a:gd name="vf" fmla="val 115470"/>
              </a:avLst>
            </a:prstGeom>
            <a:grpFill/>
            <a:ln w="9525">
              <a:solidFill>
                <a:srgbClr val="00206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3" name="Text Box 19"/>
          <p:cNvSpPr txBox="1">
            <a:spLocks noChangeArrowheads="1"/>
          </p:cNvSpPr>
          <p:nvPr/>
        </p:nvSpPr>
        <p:spPr bwMode="gray">
          <a:xfrm>
            <a:off x="2095500" y="226218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zh-CN" sz="2400" b="1" dirty="0">
                <a:solidFill>
                  <a:schemeClr val="tx1"/>
                </a:solidFill>
                <a:latin typeface="Arial" charset="0"/>
              </a:rPr>
              <a:t>1</a:t>
            </a:r>
          </a:p>
        </p:txBody>
      </p:sp>
      <p:grpSp>
        <p:nvGrpSpPr>
          <p:cNvPr id="26" name="Group 10"/>
          <p:cNvGrpSpPr>
            <a:grpSpLocks/>
          </p:cNvGrpSpPr>
          <p:nvPr/>
        </p:nvGrpSpPr>
        <p:grpSpPr bwMode="auto">
          <a:xfrm>
            <a:off x="1865784" y="3068960"/>
            <a:ext cx="762000" cy="665162"/>
            <a:chOff x="1110" y="2656"/>
            <a:chExt cx="1549" cy="1351"/>
          </a:xfrm>
          <a:noFill/>
        </p:grpSpPr>
        <p:sp>
          <p:nvSpPr>
            <p:cNvPr id="27" name="AutoShape 11"/>
            <p:cNvSpPr>
              <a:spLocks noChangeArrowheads="1"/>
            </p:cNvSpPr>
            <p:nvPr/>
          </p:nvSpPr>
          <p:spPr bwMode="gray">
            <a:xfrm>
              <a:off x="1123" y="2679"/>
              <a:ext cx="1536" cy="1328"/>
            </a:xfrm>
            <a:prstGeom prst="hexagon">
              <a:avLst>
                <a:gd name="adj" fmla="val 28916"/>
                <a:gd name="vf" fmla="val 115470"/>
              </a:avLst>
            </a:prstGeom>
            <a:grp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8" name="AutoShape 12"/>
            <p:cNvSpPr>
              <a:spLocks noChangeArrowheads="1"/>
            </p:cNvSpPr>
            <p:nvPr/>
          </p:nvSpPr>
          <p:spPr bwMode="gray">
            <a:xfrm>
              <a:off x="1110" y="2656"/>
              <a:ext cx="1536" cy="1328"/>
            </a:xfrm>
            <a:prstGeom prst="hexagon">
              <a:avLst>
                <a:gd name="adj" fmla="val 28916"/>
                <a:gd name="vf" fmla="val 115470"/>
              </a:avLst>
            </a:prstGeom>
            <a:grpFill/>
            <a:ln w="9525">
              <a:solidFill>
                <a:srgbClr val="00206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 name="AutoShape 13"/>
            <p:cNvSpPr>
              <a:spLocks noChangeArrowheads="1"/>
            </p:cNvSpPr>
            <p:nvPr/>
          </p:nvSpPr>
          <p:spPr bwMode="gray">
            <a:xfrm>
              <a:off x="1200" y="2736"/>
              <a:ext cx="1350" cy="1168"/>
            </a:xfrm>
            <a:prstGeom prst="hexagon">
              <a:avLst>
                <a:gd name="adj" fmla="val 28896"/>
                <a:gd name="vf" fmla="val 115470"/>
              </a:avLst>
            </a:prstGeom>
            <a:grpFill/>
            <a:ln w="9525">
              <a:solidFill>
                <a:srgbClr val="00206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30" name="Text Box 19"/>
          <p:cNvSpPr txBox="1">
            <a:spLocks noChangeArrowheads="1"/>
          </p:cNvSpPr>
          <p:nvPr/>
        </p:nvSpPr>
        <p:spPr bwMode="gray">
          <a:xfrm>
            <a:off x="2071887" y="3165046"/>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zh-CN" sz="2400" b="1" dirty="0" smtClean="0">
                <a:solidFill>
                  <a:schemeClr val="tx1"/>
                </a:solidFill>
                <a:latin typeface="Arial" charset="0"/>
              </a:rPr>
              <a:t>2</a:t>
            </a:r>
            <a:endParaRPr kumimoji="0" lang="en-US" altLang="zh-CN" sz="2400" b="1" dirty="0">
              <a:solidFill>
                <a:schemeClr val="tx1"/>
              </a:solidFill>
              <a:latin typeface="Arial" charset="0"/>
            </a:endParaRPr>
          </a:p>
        </p:txBody>
      </p:sp>
      <p:sp>
        <p:nvSpPr>
          <p:cNvPr id="31" name="Line 20"/>
          <p:cNvSpPr>
            <a:spLocks noChangeShapeType="1"/>
          </p:cNvSpPr>
          <p:nvPr/>
        </p:nvSpPr>
        <p:spPr bwMode="auto">
          <a:xfrm>
            <a:off x="2511726" y="4623867"/>
            <a:ext cx="5228625" cy="485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2" name="Text Box 28"/>
          <p:cNvSpPr txBox="1">
            <a:spLocks noChangeArrowheads="1"/>
          </p:cNvSpPr>
          <p:nvPr/>
        </p:nvSpPr>
        <p:spPr bwMode="auto">
          <a:xfrm>
            <a:off x="2750717" y="4047455"/>
            <a:ext cx="8851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kumimoji="0" lang="zh-CN" altLang="en-US" sz="2400" b="1" dirty="0" smtClean="0">
                <a:solidFill>
                  <a:schemeClr val="tx1"/>
                </a:solidFill>
                <a:latin typeface="Arial" charset="0"/>
                <a:ea typeface="华文细黑" pitchFamily="2" charset="-122"/>
              </a:rPr>
              <a:t> 总结</a:t>
            </a:r>
            <a:endParaRPr kumimoji="0" lang="zh-CN" altLang="en-US" sz="2400" b="1" dirty="0">
              <a:solidFill>
                <a:schemeClr val="tx1"/>
              </a:solidFill>
              <a:latin typeface="Arial" charset="0"/>
              <a:ea typeface="华文细黑" pitchFamily="2" charset="-122"/>
            </a:endParaRPr>
          </a:p>
        </p:txBody>
      </p:sp>
      <p:grpSp>
        <p:nvGrpSpPr>
          <p:cNvPr id="33" name="Group 10"/>
          <p:cNvGrpSpPr>
            <a:grpSpLocks/>
          </p:cNvGrpSpPr>
          <p:nvPr/>
        </p:nvGrpSpPr>
        <p:grpSpPr bwMode="auto">
          <a:xfrm>
            <a:off x="1869261" y="4005064"/>
            <a:ext cx="762000" cy="665162"/>
            <a:chOff x="1110" y="2656"/>
            <a:chExt cx="1549" cy="1351"/>
          </a:xfrm>
          <a:noFill/>
        </p:grpSpPr>
        <p:sp>
          <p:nvSpPr>
            <p:cNvPr id="34" name="AutoShape 11"/>
            <p:cNvSpPr>
              <a:spLocks noChangeArrowheads="1"/>
            </p:cNvSpPr>
            <p:nvPr/>
          </p:nvSpPr>
          <p:spPr bwMode="gray">
            <a:xfrm>
              <a:off x="1123" y="2679"/>
              <a:ext cx="1536" cy="1328"/>
            </a:xfrm>
            <a:prstGeom prst="hexagon">
              <a:avLst>
                <a:gd name="adj" fmla="val 28916"/>
                <a:gd name="vf" fmla="val 115470"/>
              </a:avLst>
            </a:prstGeom>
            <a:grp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5" name="AutoShape 12"/>
            <p:cNvSpPr>
              <a:spLocks noChangeArrowheads="1"/>
            </p:cNvSpPr>
            <p:nvPr/>
          </p:nvSpPr>
          <p:spPr bwMode="gray">
            <a:xfrm>
              <a:off x="1110" y="2656"/>
              <a:ext cx="1536" cy="1328"/>
            </a:xfrm>
            <a:prstGeom prst="hexagon">
              <a:avLst>
                <a:gd name="adj" fmla="val 28916"/>
                <a:gd name="vf" fmla="val 115470"/>
              </a:avLst>
            </a:prstGeom>
            <a:grpFill/>
            <a:ln w="9525">
              <a:solidFill>
                <a:srgbClr val="00206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 name="AutoShape 13"/>
            <p:cNvSpPr>
              <a:spLocks noChangeArrowheads="1"/>
            </p:cNvSpPr>
            <p:nvPr/>
          </p:nvSpPr>
          <p:spPr bwMode="gray">
            <a:xfrm>
              <a:off x="1200" y="2736"/>
              <a:ext cx="1350" cy="1168"/>
            </a:xfrm>
            <a:prstGeom prst="hexagon">
              <a:avLst>
                <a:gd name="adj" fmla="val 28896"/>
                <a:gd name="vf" fmla="val 115470"/>
              </a:avLst>
            </a:prstGeom>
            <a:grpFill/>
            <a:ln w="9525">
              <a:solidFill>
                <a:srgbClr val="00206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37" name="Text Box 19"/>
          <p:cNvSpPr txBox="1">
            <a:spLocks noChangeArrowheads="1"/>
          </p:cNvSpPr>
          <p:nvPr/>
        </p:nvSpPr>
        <p:spPr bwMode="gray">
          <a:xfrm>
            <a:off x="2075364" y="4101150"/>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zh-CN" sz="2400" b="1" dirty="0" smtClean="0">
                <a:solidFill>
                  <a:schemeClr val="tx1"/>
                </a:solidFill>
                <a:latin typeface="Arial" charset="0"/>
              </a:rPr>
              <a:t>3</a:t>
            </a:r>
            <a:endParaRPr kumimoji="0" lang="en-US" altLang="zh-CN" sz="2400" b="1" dirty="0">
              <a:solidFill>
                <a:schemeClr val="tx1"/>
              </a:solidFill>
              <a:latin typeface="Arial" charset="0"/>
            </a:endParaRPr>
          </a:p>
        </p:txBody>
      </p:sp>
    </p:spTree>
    <p:extLst>
      <p:ext uri="{BB962C8B-B14F-4D97-AF65-F5344CB8AC3E}">
        <p14:creationId xmlns:p14="http://schemas.microsoft.com/office/powerpoint/2010/main" val="1411409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0-#ppt_w/2"/>
                                          </p:val>
                                        </p:tav>
                                        <p:tav tm="100000">
                                          <p:val>
                                            <p:strVal val="#ppt_x"/>
                                          </p:val>
                                        </p:tav>
                                      </p:tavLst>
                                    </p:anim>
                                    <p:anim calcmode="lin" valueType="num">
                                      <p:cBhvr additive="base">
                                        <p:cTn id="8" dur="500" fill="hold"/>
                                        <p:tgtEl>
                                          <p:spTgt spid="1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41" name="Text Box 5"/>
          <p:cNvSpPr txBox="1">
            <a:spLocks noChangeArrowheads="1"/>
          </p:cNvSpPr>
          <p:nvPr/>
        </p:nvSpPr>
        <p:spPr bwMode="auto">
          <a:xfrm>
            <a:off x="2033588" y="333375"/>
            <a:ext cx="5562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p>
            <a:pPr eaLnBrk="0" hangingPunct="0">
              <a:spcBef>
                <a:spcPct val="50000"/>
              </a:spcBef>
            </a:pP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暂行规定</a:t>
            </a: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的修订说明</a:t>
            </a:r>
            <a:endParaRPr lang="zh-CN" altLang="en-US" sz="3600" b="1" dirty="0">
              <a:solidFill>
                <a:srgbClr val="000099"/>
              </a:solidFill>
              <a:latin typeface="华文新魏" pitchFamily="2" charset="-122"/>
              <a:ea typeface="华文新魏" pitchFamily="2" charset="-122"/>
            </a:endParaRPr>
          </a:p>
        </p:txBody>
      </p:sp>
      <p:sp>
        <p:nvSpPr>
          <p:cNvPr id="5" name="Rectangle 3"/>
          <p:cNvSpPr txBox="1">
            <a:spLocks noChangeArrowheads="1"/>
          </p:cNvSpPr>
          <p:nvPr/>
        </p:nvSpPr>
        <p:spPr>
          <a:xfrm>
            <a:off x="1115616" y="1660523"/>
            <a:ext cx="7488238" cy="3455987"/>
          </a:xfrm>
          <a:prstGeom prst="rect">
            <a:avLst/>
          </a:prstGeom>
        </p:spPr>
        <p:txBody>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12800" indent="-812800">
              <a:lnSpc>
                <a:spcPct val="120000"/>
              </a:lnSpc>
              <a:spcBef>
                <a:spcPct val="50000"/>
              </a:spcBef>
              <a:buClr>
                <a:srgbClr val="FF0066"/>
              </a:buClr>
              <a:buFont typeface="Wingdings" pitchFamily="2" charset="2"/>
              <a:buNone/>
            </a:pPr>
            <a:endParaRPr lang="en-US" altLang="zh-CN" b="1" smtClean="0">
              <a:solidFill>
                <a:srgbClr val="0033CC"/>
              </a:solidFill>
            </a:endParaRPr>
          </a:p>
          <a:p>
            <a:pPr marL="812800" indent="-812800">
              <a:spcBef>
                <a:spcPct val="50000"/>
              </a:spcBef>
              <a:buFont typeface="Wingdings" pitchFamily="2" charset="2"/>
              <a:buNone/>
            </a:pPr>
            <a:endParaRPr lang="en-US" altLang="zh-CN" b="1" smtClean="0">
              <a:solidFill>
                <a:srgbClr val="0033CC"/>
              </a:solidFill>
            </a:endParaRPr>
          </a:p>
          <a:p>
            <a:pPr marL="812800" indent="-812800">
              <a:spcBef>
                <a:spcPct val="50000"/>
              </a:spcBef>
              <a:buFont typeface="Wingdings" pitchFamily="2" charset="2"/>
              <a:buNone/>
            </a:pPr>
            <a:endParaRPr lang="en-US" altLang="zh-CN" b="1" smtClean="0">
              <a:solidFill>
                <a:srgbClr val="0033CC"/>
              </a:solidFill>
            </a:endParaRPr>
          </a:p>
          <a:p>
            <a:pPr marL="812800" indent="-812800">
              <a:buFont typeface="Wingdings" pitchFamily="2" charset="2"/>
              <a:buNone/>
            </a:pPr>
            <a:endParaRPr lang="en-US" altLang="zh-CN" sz="6000">
              <a:latin typeface="楷体_GB2312" pitchFamily="49" charset="-122"/>
              <a:ea typeface="楷体_GB2312" pitchFamily="49" charset="-122"/>
            </a:endParaRPr>
          </a:p>
        </p:txBody>
      </p:sp>
      <p:graphicFrame>
        <p:nvGraphicFramePr>
          <p:cNvPr id="6" name="Group 7"/>
          <p:cNvGraphicFramePr>
            <a:graphicFrameLocks noGrp="1"/>
          </p:cNvGraphicFramePr>
          <p:nvPr>
            <p:extLst>
              <p:ext uri="{D42A27DB-BD31-4B8C-83A1-F6EECF244321}">
                <p14:modId xmlns:p14="http://schemas.microsoft.com/office/powerpoint/2010/main" val="1155075244"/>
              </p:ext>
            </p:extLst>
          </p:nvPr>
        </p:nvGraphicFramePr>
        <p:xfrm>
          <a:off x="323528" y="1607502"/>
          <a:ext cx="8496944" cy="4341778"/>
        </p:xfrm>
        <a:graphic>
          <a:graphicData uri="http://schemas.openxmlformats.org/drawingml/2006/table">
            <a:tbl>
              <a:tblPr/>
              <a:tblGrid>
                <a:gridCol w="648072"/>
                <a:gridCol w="2664296"/>
                <a:gridCol w="2952328"/>
                <a:gridCol w="2232248"/>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序号</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原条款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修订后条款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修订说明</a:t>
                      </a:r>
                      <a:endPar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77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1</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mn-lt"/>
                          <a:ea typeface="+mn-ea"/>
                          <a:cs typeface="Times New Roman" pitchFamily="18" charset="0"/>
                        </a:rPr>
                        <a:t>第五条 </a:t>
                      </a: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期货交易出现以下情形之一的，交易所认定为异常交易行为：</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（一）以自己为交易对象，大量或多次进行自买自卖；</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（二）一组关联账户内关联客户之间大量或多次进行相互为对手方的交易；</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（三）日内出现频繁申报并撤销申报，可能影响期货交易价格或误导其他客户进行期货交易的行为；</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（四）日内出现大量或多次大额申报并撤销申报，可能影响期货交易价格或误导其他客户进行期货交易的行为；</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（五）一组关联账户内关联客户合并持仓超过交易所持仓限额规定；</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（六）中国证监会或交易所认定的其他交易情形。</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zh-CN" altLang="zh-CN" sz="1200" b="1" kern="1200" dirty="0" smtClean="0">
                          <a:solidFill>
                            <a:schemeClr val="tx1"/>
                          </a:solidFill>
                          <a:effectLst/>
                          <a:latin typeface="+mn-lt"/>
                          <a:ea typeface="+mn-ea"/>
                          <a:cs typeface="+mn-cs"/>
                        </a:rPr>
                        <a:t>第五条 </a:t>
                      </a:r>
                      <a:r>
                        <a:rPr lang="zh-CN" altLang="zh-CN" sz="1200" kern="1200" dirty="0" smtClean="0">
                          <a:solidFill>
                            <a:schemeClr val="tx1"/>
                          </a:solidFill>
                          <a:effectLst/>
                          <a:latin typeface="+mn-lt"/>
                          <a:ea typeface="+mn-ea"/>
                          <a:cs typeface="+mn-cs"/>
                        </a:rPr>
                        <a:t>期货交易出现以下情形之一的，交易所认定为异常交易行为：</a:t>
                      </a:r>
                    </a:p>
                    <a:p>
                      <a:r>
                        <a:rPr lang="zh-CN" altLang="zh-CN" sz="1200" kern="1200" dirty="0" smtClean="0">
                          <a:solidFill>
                            <a:schemeClr val="tx1"/>
                          </a:solidFill>
                          <a:effectLst/>
                          <a:latin typeface="+mn-lt"/>
                          <a:ea typeface="+mn-ea"/>
                          <a:cs typeface="+mn-cs"/>
                        </a:rPr>
                        <a:t>（一）以自己为交易对象，</a:t>
                      </a:r>
                      <a:r>
                        <a:rPr lang="zh-CN" altLang="zh-CN" sz="1200" strike="dblStrike" kern="1200" dirty="0" smtClean="0">
                          <a:solidFill>
                            <a:schemeClr val="tx1"/>
                          </a:solidFill>
                          <a:effectLst/>
                          <a:latin typeface="+mn-lt"/>
                          <a:ea typeface="+mn-ea"/>
                          <a:cs typeface="+mn-cs"/>
                        </a:rPr>
                        <a:t>大量或</a:t>
                      </a:r>
                      <a:r>
                        <a:rPr lang="zh-CN" altLang="zh-CN" sz="1200" kern="1200" dirty="0" smtClean="0">
                          <a:solidFill>
                            <a:schemeClr val="tx1"/>
                          </a:solidFill>
                          <a:effectLst/>
                          <a:latin typeface="+mn-lt"/>
                          <a:ea typeface="+mn-ea"/>
                          <a:cs typeface="+mn-cs"/>
                        </a:rPr>
                        <a:t>多次进行自买自卖；</a:t>
                      </a:r>
                    </a:p>
                    <a:p>
                      <a:r>
                        <a:rPr lang="zh-CN" altLang="zh-CN" sz="1200" kern="1200" dirty="0" smtClean="0">
                          <a:solidFill>
                            <a:schemeClr val="tx1"/>
                          </a:solidFill>
                          <a:effectLst/>
                          <a:latin typeface="+mn-lt"/>
                          <a:ea typeface="+mn-ea"/>
                          <a:cs typeface="+mn-cs"/>
                        </a:rPr>
                        <a:t>（二）一组</a:t>
                      </a:r>
                      <a:r>
                        <a:rPr lang="zh-CN" altLang="zh-CN" sz="1200" strike="dblStrike" kern="1200" dirty="0" smtClean="0">
                          <a:solidFill>
                            <a:schemeClr val="tx1"/>
                          </a:solidFill>
                          <a:effectLst/>
                          <a:latin typeface="+mn-lt"/>
                          <a:ea typeface="+mn-ea"/>
                          <a:cs typeface="+mn-cs"/>
                        </a:rPr>
                        <a:t>关联账户</a:t>
                      </a:r>
                      <a:r>
                        <a:rPr lang="zh-CN" altLang="zh-CN" sz="1200" b="1" kern="1200" dirty="0" smtClean="0">
                          <a:solidFill>
                            <a:srgbClr val="FF0000"/>
                          </a:solidFill>
                          <a:effectLst/>
                          <a:latin typeface="+mn-lt"/>
                          <a:ea typeface="+mn-ea"/>
                          <a:cs typeface="+mn-cs"/>
                        </a:rPr>
                        <a:t>实际控制关系账户</a:t>
                      </a:r>
                      <a:r>
                        <a:rPr lang="zh-CN" altLang="zh-CN" sz="1200" kern="1200" dirty="0" smtClean="0">
                          <a:solidFill>
                            <a:schemeClr val="tx1"/>
                          </a:solidFill>
                          <a:effectLst/>
                          <a:latin typeface="+mn-lt"/>
                          <a:ea typeface="+mn-ea"/>
                          <a:cs typeface="+mn-cs"/>
                        </a:rPr>
                        <a:t>内</a:t>
                      </a:r>
                      <a:r>
                        <a:rPr lang="zh-CN" altLang="zh-CN" sz="1200" b="1" kern="1200" dirty="0" smtClean="0">
                          <a:solidFill>
                            <a:schemeClr val="tx1"/>
                          </a:solidFill>
                          <a:effectLst/>
                          <a:latin typeface="+mn-lt"/>
                          <a:ea typeface="+mn-ea"/>
                          <a:cs typeface="+mn-cs"/>
                        </a:rPr>
                        <a:t>的</a:t>
                      </a:r>
                      <a:r>
                        <a:rPr lang="zh-CN" altLang="zh-CN" sz="1200" strike="dblStrike" kern="1200" dirty="0" smtClean="0">
                          <a:solidFill>
                            <a:schemeClr val="tx1"/>
                          </a:solidFill>
                          <a:effectLst/>
                          <a:latin typeface="+mn-lt"/>
                          <a:ea typeface="+mn-ea"/>
                          <a:cs typeface="+mn-cs"/>
                        </a:rPr>
                        <a:t>关联</a:t>
                      </a:r>
                      <a:r>
                        <a:rPr lang="zh-CN" altLang="zh-CN" sz="1200" kern="1200" dirty="0" smtClean="0">
                          <a:solidFill>
                            <a:schemeClr val="tx1"/>
                          </a:solidFill>
                          <a:effectLst/>
                          <a:latin typeface="+mn-lt"/>
                          <a:ea typeface="+mn-ea"/>
                          <a:cs typeface="+mn-cs"/>
                        </a:rPr>
                        <a:t>客户之间</a:t>
                      </a:r>
                      <a:r>
                        <a:rPr lang="zh-CN" altLang="zh-CN" sz="1200" strike="dblStrike" kern="1200" dirty="0" smtClean="0">
                          <a:solidFill>
                            <a:schemeClr val="tx1"/>
                          </a:solidFill>
                          <a:effectLst/>
                          <a:latin typeface="+mn-lt"/>
                          <a:ea typeface="+mn-ea"/>
                          <a:cs typeface="+mn-cs"/>
                        </a:rPr>
                        <a:t>大量或</a:t>
                      </a:r>
                      <a:r>
                        <a:rPr lang="zh-CN" altLang="zh-CN" sz="1200" kern="1200" dirty="0" smtClean="0">
                          <a:solidFill>
                            <a:schemeClr val="tx1"/>
                          </a:solidFill>
                          <a:effectLst/>
                          <a:latin typeface="+mn-lt"/>
                          <a:ea typeface="+mn-ea"/>
                          <a:cs typeface="+mn-cs"/>
                        </a:rPr>
                        <a:t>多次进行相互为对手方的交易；</a:t>
                      </a:r>
                    </a:p>
                    <a:p>
                      <a:r>
                        <a:rPr lang="zh-CN" altLang="zh-CN" sz="1200" kern="1200" dirty="0" smtClean="0">
                          <a:solidFill>
                            <a:schemeClr val="tx1"/>
                          </a:solidFill>
                          <a:effectLst/>
                          <a:latin typeface="+mn-lt"/>
                          <a:ea typeface="+mn-ea"/>
                          <a:cs typeface="+mn-cs"/>
                        </a:rPr>
                        <a:t>（三）日内出现频繁申报并撤销申报，可能影响期货交易价格或误导其他客户进行期货交易的行为；</a:t>
                      </a:r>
                    </a:p>
                    <a:p>
                      <a:r>
                        <a:rPr lang="zh-CN" altLang="zh-CN" sz="1200" kern="1200" dirty="0" smtClean="0">
                          <a:solidFill>
                            <a:schemeClr val="tx1"/>
                          </a:solidFill>
                          <a:effectLst/>
                          <a:latin typeface="+mn-lt"/>
                          <a:ea typeface="+mn-ea"/>
                          <a:cs typeface="+mn-cs"/>
                        </a:rPr>
                        <a:t>（四）日内出现</a:t>
                      </a:r>
                      <a:r>
                        <a:rPr lang="zh-CN" altLang="zh-CN" sz="1200" strike="dblStrike" kern="1200" dirty="0" smtClean="0">
                          <a:solidFill>
                            <a:schemeClr val="tx1"/>
                          </a:solidFill>
                          <a:effectLst/>
                          <a:latin typeface="+mn-lt"/>
                          <a:ea typeface="+mn-ea"/>
                          <a:cs typeface="+mn-cs"/>
                        </a:rPr>
                        <a:t>大量或</a:t>
                      </a:r>
                      <a:r>
                        <a:rPr lang="zh-CN" altLang="zh-CN" sz="1200" kern="1200" dirty="0" smtClean="0">
                          <a:solidFill>
                            <a:schemeClr val="tx1"/>
                          </a:solidFill>
                          <a:effectLst/>
                          <a:latin typeface="+mn-lt"/>
                          <a:ea typeface="+mn-ea"/>
                          <a:cs typeface="+mn-cs"/>
                        </a:rPr>
                        <a:t>多次大额申报并撤销申报，可能影响期货交易价格或误导其他客户进行期货交易的行为；</a:t>
                      </a:r>
                    </a:p>
                    <a:p>
                      <a:r>
                        <a:rPr lang="zh-CN" altLang="zh-CN" sz="1200" kern="1200" dirty="0" smtClean="0">
                          <a:solidFill>
                            <a:schemeClr val="tx1"/>
                          </a:solidFill>
                          <a:effectLst/>
                          <a:latin typeface="+mn-lt"/>
                          <a:ea typeface="+mn-ea"/>
                          <a:cs typeface="+mn-cs"/>
                        </a:rPr>
                        <a:t>（五）一组</a:t>
                      </a:r>
                      <a:r>
                        <a:rPr lang="zh-CN" altLang="zh-CN" sz="1200" strike="dblStrike" kern="1200" dirty="0" smtClean="0">
                          <a:solidFill>
                            <a:schemeClr val="tx1"/>
                          </a:solidFill>
                          <a:effectLst/>
                          <a:latin typeface="+mn-lt"/>
                          <a:ea typeface="+mn-ea"/>
                          <a:cs typeface="+mn-cs"/>
                        </a:rPr>
                        <a:t>关联账户</a:t>
                      </a:r>
                      <a:r>
                        <a:rPr lang="zh-CN" altLang="zh-CN" sz="1200" b="1" kern="1200" dirty="0" smtClean="0">
                          <a:solidFill>
                            <a:srgbClr val="FF0000"/>
                          </a:solidFill>
                          <a:effectLst/>
                          <a:latin typeface="+mn-lt"/>
                          <a:ea typeface="+mn-ea"/>
                          <a:cs typeface="+mn-cs"/>
                        </a:rPr>
                        <a:t>实际控制关系账户</a:t>
                      </a:r>
                      <a:r>
                        <a:rPr lang="zh-CN" altLang="zh-CN" sz="1200" kern="1200" dirty="0" smtClean="0">
                          <a:solidFill>
                            <a:schemeClr val="tx1"/>
                          </a:solidFill>
                          <a:effectLst/>
                          <a:latin typeface="+mn-lt"/>
                          <a:ea typeface="+mn-ea"/>
                          <a:cs typeface="+mn-cs"/>
                        </a:rPr>
                        <a:t>内</a:t>
                      </a:r>
                      <a:r>
                        <a:rPr lang="zh-CN" altLang="zh-CN" sz="1200" b="1" kern="1200" dirty="0" smtClean="0">
                          <a:solidFill>
                            <a:schemeClr val="tx1"/>
                          </a:solidFill>
                          <a:effectLst/>
                          <a:latin typeface="+mn-lt"/>
                          <a:ea typeface="+mn-ea"/>
                          <a:cs typeface="+mn-cs"/>
                        </a:rPr>
                        <a:t>的</a:t>
                      </a:r>
                      <a:r>
                        <a:rPr lang="zh-CN" altLang="zh-CN" sz="1200" strike="dblStrike" kern="1200" dirty="0" smtClean="0">
                          <a:solidFill>
                            <a:schemeClr val="tx1"/>
                          </a:solidFill>
                          <a:effectLst/>
                          <a:latin typeface="+mn-lt"/>
                          <a:ea typeface="+mn-ea"/>
                          <a:cs typeface="+mn-cs"/>
                        </a:rPr>
                        <a:t>关联</a:t>
                      </a:r>
                      <a:r>
                        <a:rPr lang="zh-CN" altLang="zh-CN" sz="1200" kern="1200" dirty="0" smtClean="0">
                          <a:solidFill>
                            <a:schemeClr val="tx1"/>
                          </a:solidFill>
                          <a:effectLst/>
                          <a:latin typeface="+mn-lt"/>
                          <a:ea typeface="+mn-ea"/>
                          <a:cs typeface="+mn-cs"/>
                        </a:rPr>
                        <a:t>客户合并持仓超过交易所持仓限额规定；</a:t>
                      </a:r>
                    </a:p>
                    <a:p>
                      <a:r>
                        <a:rPr lang="zh-CN" altLang="zh-CN" sz="1200" kern="1200" dirty="0" smtClean="0">
                          <a:solidFill>
                            <a:schemeClr val="tx1"/>
                          </a:solidFill>
                          <a:effectLst/>
                          <a:latin typeface="+mn-lt"/>
                          <a:ea typeface="+mn-ea"/>
                          <a:cs typeface="+mn-cs"/>
                        </a:rPr>
                        <a:t>（六）中国证监会或交易所认定的其他交易情形。</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en-US" altLang="zh-CN" sz="1200" kern="1200" dirty="0" smtClean="0">
                          <a:solidFill>
                            <a:schemeClr val="tx1"/>
                          </a:solidFill>
                          <a:effectLst/>
                          <a:latin typeface="+mn-lt"/>
                          <a:ea typeface="+mn-ea"/>
                          <a:cs typeface="+mn-cs"/>
                        </a:rPr>
                        <a:t>1</a:t>
                      </a:r>
                      <a:r>
                        <a:rPr lang="zh-CN" altLang="en-US"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“关联账户”的相关表述统一修改为“实际控制关系账户”</a:t>
                      </a:r>
                      <a:r>
                        <a:rPr lang="zh-CN" altLang="en-US" sz="1200" kern="1200" dirty="0" smtClean="0">
                          <a:solidFill>
                            <a:schemeClr val="tx1"/>
                          </a:solidFill>
                          <a:effectLst/>
                          <a:latin typeface="+mn-lt"/>
                          <a:ea typeface="+mn-ea"/>
                          <a:cs typeface="+mn-cs"/>
                        </a:rPr>
                        <a:t>。</a:t>
                      </a:r>
                      <a:endParaRPr kumimoji="0" lang="zh-CN" altLang="en-US" sz="1200" b="0" i="0" u="none" strike="noStrike" cap="none" normalizeH="0" baseline="0" dirty="0" smtClean="0">
                        <a:ln>
                          <a:noFill/>
                        </a:ln>
                        <a:solidFill>
                          <a:srgbClr val="FF0066"/>
                        </a:solidFill>
                        <a:effectLst/>
                        <a:latin typeface="+mn-lt"/>
                        <a:ea typeface="+mn-ea"/>
                        <a:cs typeface="Times New Roman" pitchFamily="18" charset="0"/>
                      </a:endParaRPr>
                    </a:p>
                    <a:p>
                      <a:endParaRPr lang="en-US" altLang="zh-CN" sz="1200"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、修改原</a:t>
                      </a:r>
                      <a:r>
                        <a:rPr lang="zh-CN" altLang="en-US" sz="1200" kern="1200" dirty="0" smtClean="0">
                          <a:solidFill>
                            <a:schemeClr val="tx1"/>
                          </a:solidFill>
                          <a:effectLst/>
                          <a:latin typeface="+mn-lt"/>
                          <a:ea typeface="+mn-ea"/>
                          <a:cs typeface="+mn-cs"/>
                        </a:rPr>
                        <a:t>先有关</a:t>
                      </a:r>
                      <a:r>
                        <a:rPr lang="zh-CN" altLang="zh-CN" sz="1200" kern="1200" dirty="0" smtClean="0">
                          <a:solidFill>
                            <a:schemeClr val="tx1"/>
                          </a:solidFill>
                          <a:effectLst/>
                          <a:latin typeface="+mn-lt"/>
                          <a:ea typeface="+mn-ea"/>
                          <a:cs typeface="+mn-cs"/>
                        </a:rPr>
                        <a:t>自成交</a:t>
                      </a:r>
                      <a:r>
                        <a:rPr lang="zh-CN" altLang="en-US" sz="1200" kern="1200" dirty="0" smtClean="0">
                          <a:solidFill>
                            <a:schemeClr val="tx1"/>
                          </a:solidFill>
                          <a:effectLst/>
                          <a:latin typeface="+mn-lt"/>
                          <a:ea typeface="+mn-ea"/>
                          <a:cs typeface="+mn-cs"/>
                        </a:rPr>
                        <a:t>与大额报撤单的模糊</a:t>
                      </a:r>
                      <a:r>
                        <a:rPr lang="zh-CN" altLang="zh-CN" sz="1200" kern="1200" dirty="0" smtClean="0">
                          <a:solidFill>
                            <a:schemeClr val="tx1"/>
                          </a:solidFill>
                          <a:effectLst/>
                          <a:latin typeface="+mn-lt"/>
                          <a:ea typeface="+mn-ea"/>
                          <a:cs typeface="+mn-cs"/>
                        </a:rPr>
                        <a:t>表述</a:t>
                      </a:r>
                      <a:r>
                        <a:rPr lang="zh-CN" altLang="en-US" sz="1200" kern="1200" dirty="0" smtClean="0">
                          <a:solidFill>
                            <a:schemeClr val="tx1"/>
                          </a:solidFill>
                          <a:effectLst/>
                          <a:latin typeface="+mn-lt"/>
                          <a:ea typeface="+mn-ea"/>
                          <a:cs typeface="+mn-cs"/>
                        </a:rPr>
                        <a:t>，即删除大量，统一只用</a:t>
                      </a:r>
                      <a:r>
                        <a:rPr lang="zh-CN" altLang="zh-CN" sz="1200" kern="1200" dirty="0" smtClean="0">
                          <a:solidFill>
                            <a:schemeClr val="tx1"/>
                          </a:solidFill>
                          <a:effectLst/>
                          <a:latin typeface="+mn-lt"/>
                          <a:ea typeface="+mn-ea"/>
                          <a:cs typeface="+mn-cs"/>
                        </a:rPr>
                        <a:t>行为发生的次数</a:t>
                      </a:r>
                      <a:r>
                        <a:rPr lang="zh-CN" altLang="en-US" sz="1200" kern="1200" dirty="0" smtClean="0">
                          <a:solidFill>
                            <a:schemeClr val="tx1"/>
                          </a:solidFill>
                          <a:effectLst/>
                          <a:latin typeface="+mn-lt"/>
                          <a:ea typeface="+mn-ea"/>
                          <a:cs typeface="+mn-cs"/>
                        </a:rPr>
                        <a:t>来进行说明</a:t>
                      </a:r>
                      <a:r>
                        <a:rPr lang="zh-CN" altLang="zh-CN" sz="1200" kern="1200" dirty="0" smtClean="0">
                          <a:solidFill>
                            <a:schemeClr val="tx1"/>
                          </a:solidFill>
                          <a:effectLst/>
                          <a:latin typeface="+mn-lt"/>
                          <a:ea typeface="+mn-ea"/>
                          <a:cs typeface="+mn-cs"/>
                        </a:rPr>
                        <a:t>。</a:t>
                      </a:r>
                    </a:p>
                    <a:p>
                      <a:endParaRPr lang="zh-CN" altLang="zh-CN" sz="1200" kern="1200" dirty="0" smtClean="0">
                        <a:solidFill>
                          <a:schemeClr val="tx1"/>
                        </a:solidFill>
                        <a:effectLst/>
                        <a:latin typeface="+mn-lt"/>
                        <a:ea typeface="+mn-ea"/>
                        <a:cs typeface="+mn-cs"/>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41" name="Text Box 5"/>
          <p:cNvSpPr txBox="1">
            <a:spLocks noChangeArrowheads="1"/>
          </p:cNvSpPr>
          <p:nvPr/>
        </p:nvSpPr>
        <p:spPr bwMode="auto">
          <a:xfrm>
            <a:off x="2033588" y="333375"/>
            <a:ext cx="5562600" cy="54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p>
            <a:pPr eaLnBrk="0" hangingPunct="0">
              <a:spcBef>
                <a:spcPct val="50000"/>
              </a:spcBef>
            </a:pP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暂行规定</a:t>
            </a: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的修订说明</a:t>
            </a:r>
            <a:endParaRPr lang="zh-CN" altLang="en-US" sz="3600" b="1" dirty="0">
              <a:solidFill>
                <a:srgbClr val="000099"/>
              </a:solidFill>
              <a:latin typeface="华文新魏" pitchFamily="2" charset="-122"/>
              <a:ea typeface="华文新魏" pitchFamily="2" charset="-122"/>
            </a:endParaRPr>
          </a:p>
        </p:txBody>
      </p:sp>
      <p:sp>
        <p:nvSpPr>
          <p:cNvPr id="5" name="Rectangle 3"/>
          <p:cNvSpPr txBox="1">
            <a:spLocks noChangeArrowheads="1"/>
          </p:cNvSpPr>
          <p:nvPr/>
        </p:nvSpPr>
        <p:spPr>
          <a:xfrm>
            <a:off x="1115616" y="2205261"/>
            <a:ext cx="7488238" cy="3455987"/>
          </a:xfrm>
          <a:prstGeom prst="rect">
            <a:avLst/>
          </a:prstGeom>
        </p:spPr>
        <p:txBody>
          <a:bodyPr/>
          <a:lstStyle>
            <a:lvl1pPr marL="342900" indent="-342900" algn="l" rtl="0" fontAlgn="base">
              <a:spcBef>
                <a:spcPct val="20000"/>
              </a:spcBef>
              <a:spcAft>
                <a:spcPct val="0"/>
              </a:spcAft>
              <a:buChar char="•"/>
              <a:defRPr kumimoji="1" sz="3200">
                <a:solidFill>
                  <a:schemeClr val="tx1"/>
                </a:solidFill>
                <a:latin typeface="+mn-lt"/>
                <a:ea typeface="+mn-ea"/>
                <a:cs typeface="+mn-cs"/>
              </a:defRPr>
            </a:lvl1pPr>
            <a:lvl2pPr marL="742950" indent="-285750" algn="l" rtl="0" fontAlgn="base">
              <a:spcBef>
                <a:spcPct val="20000"/>
              </a:spcBef>
              <a:spcAft>
                <a:spcPct val="0"/>
              </a:spcAft>
              <a:buChar char="–"/>
              <a:defRPr kumimoji="1" sz="2800">
                <a:solidFill>
                  <a:schemeClr val="tx1"/>
                </a:solidFill>
                <a:latin typeface="+mn-lt"/>
                <a:ea typeface="+mn-ea"/>
              </a:defRPr>
            </a:lvl2pPr>
            <a:lvl3pPr marL="1143000" indent="-228600" algn="l" rtl="0" fontAlgn="base">
              <a:spcBef>
                <a:spcPct val="20000"/>
              </a:spcBef>
              <a:spcAft>
                <a:spcPct val="0"/>
              </a:spcAft>
              <a:buChar char="•"/>
              <a:defRPr kumimoji="1" sz="2400">
                <a:solidFill>
                  <a:schemeClr val="tx1"/>
                </a:solidFill>
                <a:latin typeface="+mn-lt"/>
                <a:ea typeface="+mn-ea"/>
              </a:defRPr>
            </a:lvl3pPr>
            <a:lvl4pPr marL="1600200" indent="-228600" algn="l" rtl="0" fontAlgn="base">
              <a:spcBef>
                <a:spcPct val="20000"/>
              </a:spcBef>
              <a:spcAft>
                <a:spcPct val="0"/>
              </a:spcAft>
              <a:buChar char="–"/>
              <a:defRPr kumimoji="1" sz="2000">
                <a:solidFill>
                  <a:schemeClr val="tx1"/>
                </a:solidFill>
                <a:latin typeface="+mn-lt"/>
                <a:ea typeface="+mn-ea"/>
              </a:defRPr>
            </a:lvl4pPr>
            <a:lvl5pPr marL="2057400" indent="-228600" algn="l" rtl="0" fontAlgn="base">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812800" indent="-812800">
              <a:lnSpc>
                <a:spcPct val="120000"/>
              </a:lnSpc>
              <a:spcBef>
                <a:spcPct val="50000"/>
              </a:spcBef>
              <a:buClr>
                <a:srgbClr val="FF0066"/>
              </a:buClr>
              <a:buFont typeface="Wingdings" pitchFamily="2" charset="2"/>
              <a:buNone/>
            </a:pPr>
            <a:endParaRPr lang="en-US" altLang="zh-CN" b="1" smtClean="0">
              <a:solidFill>
                <a:srgbClr val="0033CC"/>
              </a:solidFill>
            </a:endParaRPr>
          </a:p>
          <a:p>
            <a:pPr marL="812800" indent="-812800">
              <a:spcBef>
                <a:spcPct val="50000"/>
              </a:spcBef>
              <a:buFont typeface="Wingdings" pitchFamily="2" charset="2"/>
              <a:buNone/>
            </a:pPr>
            <a:endParaRPr lang="en-US" altLang="zh-CN" b="1" smtClean="0">
              <a:solidFill>
                <a:srgbClr val="0033CC"/>
              </a:solidFill>
            </a:endParaRPr>
          </a:p>
          <a:p>
            <a:pPr marL="812800" indent="-812800">
              <a:spcBef>
                <a:spcPct val="50000"/>
              </a:spcBef>
              <a:buFont typeface="Wingdings" pitchFamily="2" charset="2"/>
              <a:buNone/>
            </a:pPr>
            <a:endParaRPr lang="en-US" altLang="zh-CN" b="1" smtClean="0">
              <a:solidFill>
                <a:srgbClr val="0033CC"/>
              </a:solidFill>
            </a:endParaRPr>
          </a:p>
          <a:p>
            <a:pPr marL="812800" indent="-812800">
              <a:buFont typeface="Wingdings" pitchFamily="2" charset="2"/>
              <a:buNone/>
            </a:pPr>
            <a:endParaRPr lang="en-US" altLang="zh-CN" sz="6000">
              <a:latin typeface="楷体_GB2312" pitchFamily="49" charset="-122"/>
              <a:ea typeface="楷体_GB2312" pitchFamily="49" charset="-122"/>
            </a:endParaRPr>
          </a:p>
        </p:txBody>
      </p:sp>
      <p:graphicFrame>
        <p:nvGraphicFramePr>
          <p:cNvPr id="6" name="Group 7"/>
          <p:cNvGraphicFramePr>
            <a:graphicFrameLocks noGrp="1"/>
          </p:cNvGraphicFramePr>
          <p:nvPr>
            <p:extLst>
              <p:ext uri="{D42A27DB-BD31-4B8C-83A1-F6EECF244321}">
                <p14:modId xmlns:p14="http://schemas.microsoft.com/office/powerpoint/2010/main" val="291851191"/>
              </p:ext>
            </p:extLst>
          </p:nvPr>
        </p:nvGraphicFramePr>
        <p:xfrm>
          <a:off x="323528" y="2152240"/>
          <a:ext cx="8496944" cy="2181538"/>
        </p:xfrm>
        <a:graphic>
          <a:graphicData uri="http://schemas.openxmlformats.org/drawingml/2006/table">
            <a:tbl>
              <a:tblPr/>
              <a:tblGrid>
                <a:gridCol w="648072"/>
                <a:gridCol w="2664296"/>
                <a:gridCol w="2952328"/>
                <a:gridCol w="2232248"/>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序号</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原条款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修订后条款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修订说明</a:t>
                      </a:r>
                      <a:endPar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0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2</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lang="zh-CN" altLang="zh-CN" sz="1200" b="1" kern="1200" dirty="0" smtClean="0">
                          <a:solidFill>
                            <a:schemeClr val="tx1"/>
                          </a:solidFill>
                          <a:effectLst/>
                          <a:latin typeface="+mn-lt"/>
                          <a:ea typeface="+mn-ea"/>
                          <a:cs typeface="+mn-cs"/>
                        </a:rPr>
                        <a:t>第八条 </a:t>
                      </a:r>
                      <a:r>
                        <a:rPr lang="zh-CN" altLang="zh-CN" sz="1200" kern="1200" dirty="0" smtClean="0">
                          <a:solidFill>
                            <a:schemeClr val="tx1"/>
                          </a:solidFill>
                          <a:effectLst/>
                          <a:latin typeface="+mn-lt"/>
                          <a:ea typeface="+mn-ea"/>
                          <a:cs typeface="+mn-cs"/>
                        </a:rPr>
                        <a:t>客户出现本暂行规定第五条所列异常交易行为之一的，交易所可以采取要求报告情况、列入交易所重点监管名单、约见谈话、限期平仓、限制开仓、强行平仓等措施。被采取限制开仓监管措施的客户，交易所将向市场公告。</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zh-CN" altLang="zh-CN" sz="1200" b="1" kern="1200" dirty="0" smtClean="0">
                          <a:solidFill>
                            <a:schemeClr val="tx1"/>
                          </a:solidFill>
                          <a:effectLst/>
                          <a:latin typeface="+mn-lt"/>
                          <a:ea typeface="+mn-ea"/>
                          <a:cs typeface="+mn-cs"/>
                        </a:rPr>
                        <a:t>第八条 </a:t>
                      </a:r>
                      <a:r>
                        <a:rPr lang="zh-CN" altLang="zh-CN" sz="1200" kern="1200" dirty="0" smtClean="0">
                          <a:solidFill>
                            <a:schemeClr val="tx1"/>
                          </a:solidFill>
                          <a:effectLst/>
                          <a:latin typeface="+mn-lt"/>
                          <a:ea typeface="+mn-ea"/>
                          <a:cs typeface="+mn-cs"/>
                        </a:rPr>
                        <a:t>客户出现本暂行规定第五条所列异常交易行为之一的，交易所可以采取要求报告情况、列入交易所重点监管名单、</a:t>
                      </a:r>
                      <a:r>
                        <a:rPr lang="zh-CN" altLang="zh-CN" sz="1200" b="1" kern="1200" dirty="0" smtClean="0">
                          <a:solidFill>
                            <a:srgbClr val="FF0000"/>
                          </a:solidFill>
                          <a:effectLst/>
                          <a:latin typeface="+mn-lt"/>
                          <a:ea typeface="+mn-ea"/>
                          <a:cs typeface="+mn-cs"/>
                        </a:rPr>
                        <a:t>向会员通报、</a:t>
                      </a:r>
                      <a:r>
                        <a:rPr lang="zh-CN" altLang="zh-CN" sz="1200" kern="1200" dirty="0" smtClean="0">
                          <a:solidFill>
                            <a:schemeClr val="tx1"/>
                          </a:solidFill>
                          <a:effectLst/>
                          <a:latin typeface="+mn-lt"/>
                          <a:ea typeface="+mn-ea"/>
                          <a:cs typeface="+mn-cs"/>
                        </a:rPr>
                        <a:t>约见谈话、限期平仓、限制开仓、强行平仓等措施。被采取限制开仓监管措施的客户，交易所将向市场公告。</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zh-CN" altLang="en-US" sz="1200" kern="1200" dirty="0" smtClean="0">
                          <a:solidFill>
                            <a:schemeClr val="tx1"/>
                          </a:solidFill>
                          <a:effectLst/>
                          <a:latin typeface="+mn-lt"/>
                          <a:ea typeface="+mn-ea"/>
                          <a:cs typeface="+mn-cs"/>
                        </a:rPr>
                        <a:t>目前，对于异常交易客户，我所在实际工作中即是采用</a:t>
                      </a:r>
                      <a:r>
                        <a:rPr lang="zh-CN" altLang="zh-CN" sz="1200" kern="1200" dirty="0" smtClean="0">
                          <a:solidFill>
                            <a:schemeClr val="tx1"/>
                          </a:solidFill>
                          <a:effectLst/>
                          <a:latin typeface="+mn-lt"/>
                          <a:ea typeface="+mn-ea"/>
                          <a:cs typeface="+mn-cs"/>
                        </a:rPr>
                        <a:t>通过会员服务系统向会员通报的模式，</a:t>
                      </a:r>
                      <a:r>
                        <a:rPr lang="zh-CN" altLang="en-US" sz="1200" kern="1200" dirty="0" smtClean="0">
                          <a:solidFill>
                            <a:schemeClr val="tx1"/>
                          </a:solidFill>
                          <a:effectLst/>
                          <a:latin typeface="+mn-lt"/>
                          <a:ea typeface="+mn-ea"/>
                          <a:cs typeface="+mn-cs"/>
                        </a:rPr>
                        <a:t>从而</a:t>
                      </a:r>
                      <a:r>
                        <a:rPr lang="zh-CN" altLang="zh-CN" sz="1200" kern="1200" dirty="0" smtClean="0">
                          <a:solidFill>
                            <a:schemeClr val="tx1"/>
                          </a:solidFill>
                          <a:effectLst/>
                          <a:latin typeface="+mn-lt"/>
                          <a:ea typeface="+mn-ea"/>
                          <a:cs typeface="+mn-cs"/>
                        </a:rPr>
                        <a:t>使会员能够了解到客户异常交易行为的发生情况。</a:t>
                      </a:r>
                      <a:r>
                        <a:rPr lang="zh-CN" altLang="en-US" sz="1200" kern="1200" dirty="0" smtClean="0">
                          <a:solidFill>
                            <a:schemeClr val="tx1"/>
                          </a:solidFill>
                          <a:effectLst/>
                          <a:latin typeface="+mn-lt"/>
                          <a:ea typeface="+mn-ea"/>
                          <a:cs typeface="+mn-cs"/>
                        </a:rPr>
                        <a:t>在此次修订过程中，我所在条款中进行了明确。</a:t>
                      </a:r>
                      <a:endParaRPr kumimoji="0" lang="zh-CN" altLang="en-US" sz="1200" b="0" i="0" u="none" strike="noStrike" cap="none" normalizeH="0" baseline="0" dirty="0" smtClean="0">
                        <a:ln>
                          <a:noFill/>
                        </a:ln>
                        <a:solidFill>
                          <a:srgbClr val="FF0066"/>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66688547"/>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9" name="Text Box 9"/>
          <p:cNvSpPr txBox="1">
            <a:spLocks noChangeArrowheads="1"/>
          </p:cNvSpPr>
          <p:nvPr/>
        </p:nvSpPr>
        <p:spPr bwMode="auto">
          <a:xfrm>
            <a:off x="2033588" y="303213"/>
            <a:ext cx="55626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0" tIns="0" rIns="0" bIns="0" anchor="ctr">
            <a:spAutoFit/>
          </a:bodyPr>
          <a:lstStyle/>
          <a:p>
            <a:pPr eaLnBrk="0" hangingPunct="0">
              <a:spcBef>
                <a:spcPct val="50000"/>
              </a:spcBef>
            </a:pPr>
            <a:r>
              <a:rPr lang="zh-CN" altLang="en-US" sz="4000" b="1">
                <a:solidFill>
                  <a:srgbClr val="000099"/>
                </a:solidFill>
                <a:latin typeface="华文新魏" pitchFamily="2" charset="-122"/>
                <a:ea typeface="华文新魏" pitchFamily="2" charset="-122"/>
              </a:rPr>
              <a:t>目 录</a:t>
            </a:r>
          </a:p>
        </p:txBody>
      </p:sp>
      <p:sp>
        <p:nvSpPr>
          <p:cNvPr id="138258" name="Line 18"/>
          <p:cNvSpPr>
            <a:spLocks noChangeShapeType="1"/>
          </p:cNvSpPr>
          <p:nvPr/>
        </p:nvSpPr>
        <p:spPr bwMode="auto">
          <a:xfrm>
            <a:off x="2508249" y="2773363"/>
            <a:ext cx="5228625"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8260" name="Line 20"/>
          <p:cNvSpPr>
            <a:spLocks noChangeShapeType="1"/>
          </p:cNvSpPr>
          <p:nvPr/>
        </p:nvSpPr>
        <p:spPr bwMode="auto">
          <a:xfrm>
            <a:off x="2508249" y="3687763"/>
            <a:ext cx="5228625" cy="485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138268" name="Text Box 28"/>
          <p:cNvSpPr txBox="1">
            <a:spLocks noChangeArrowheads="1"/>
          </p:cNvSpPr>
          <p:nvPr/>
        </p:nvSpPr>
        <p:spPr bwMode="auto">
          <a:xfrm>
            <a:off x="2627784" y="2204864"/>
            <a:ext cx="357020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kumimoji="0" lang="en-US" altLang="zh-CN" sz="2400" b="1" dirty="0" smtClean="0">
                <a:solidFill>
                  <a:schemeClr val="tx1"/>
                </a:solidFill>
                <a:latin typeface="Arial" charset="0"/>
                <a:ea typeface="华文细黑" pitchFamily="2" charset="-122"/>
              </a:rPr>
              <a:t>《</a:t>
            </a:r>
            <a:r>
              <a:rPr kumimoji="0" lang="zh-CN" altLang="en-US" sz="2400" b="1" dirty="0" smtClean="0">
                <a:solidFill>
                  <a:schemeClr val="tx1"/>
                </a:solidFill>
                <a:latin typeface="Arial" charset="0"/>
                <a:ea typeface="华文细黑" pitchFamily="2" charset="-122"/>
              </a:rPr>
              <a:t>暂行规定</a:t>
            </a:r>
            <a:r>
              <a:rPr kumimoji="0" lang="en-US" altLang="zh-CN" sz="2400" b="1" dirty="0" smtClean="0">
                <a:solidFill>
                  <a:schemeClr val="tx1"/>
                </a:solidFill>
                <a:latin typeface="Arial" charset="0"/>
                <a:ea typeface="华文细黑" pitchFamily="2" charset="-122"/>
              </a:rPr>
              <a:t>》</a:t>
            </a:r>
            <a:r>
              <a:rPr kumimoji="0" lang="zh-CN" altLang="en-US" sz="2400" b="1" dirty="0" smtClean="0">
                <a:solidFill>
                  <a:schemeClr val="tx1"/>
                </a:solidFill>
                <a:latin typeface="Arial" charset="0"/>
                <a:ea typeface="华文细黑" pitchFamily="2" charset="-122"/>
              </a:rPr>
              <a:t>的修订说明</a:t>
            </a:r>
            <a:endParaRPr kumimoji="0" lang="zh-CN" altLang="en-US" sz="2400" b="1" dirty="0">
              <a:solidFill>
                <a:schemeClr val="tx1"/>
              </a:solidFill>
              <a:latin typeface="Arial" charset="0"/>
              <a:ea typeface="华文细黑" pitchFamily="2" charset="-122"/>
            </a:endParaRPr>
          </a:p>
        </p:txBody>
      </p:sp>
      <p:sp>
        <p:nvSpPr>
          <p:cNvPr id="24" name="Text Box 28"/>
          <p:cNvSpPr txBox="1">
            <a:spLocks noChangeArrowheads="1"/>
          </p:cNvSpPr>
          <p:nvPr/>
        </p:nvSpPr>
        <p:spPr bwMode="auto">
          <a:xfrm>
            <a:off x="2627784" y="3140968"/>
            <a:ext cx="510909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kumimoji="0" lang="en-US" altLang="zh-CN" sz="2400" b="1" dirty="0" smtClean="0">
                <a:solidFill>
                  <a:schemeClr val="tx1"/>
                </a:solidFill>
                <a:latin typeface="Arial" charset="0"/>
                <a:ea typeface="华文细黑" pitchFamily="2" charset="-122"/>
              </a:rPr>
              <a:t>《</a:t>
            </a:r>
            <a:r>
              <a:rPr kumimoji="0" lang="zh-CN" altLang="en-US" sz="2400" b="1" dirty="0" smtClean="0">
                <a:solidFill>
                  <a:schemeClr val="tx1"/>
                </a:solidFill>
                <a:latin typeface="Arial" charset="0"/>
                <a:ea typeface="华文细黑" pitchFamily="2" charset="-122"/>
              </a:rPr>
              <a:t>处理标准和处理程序</a:t>
            </a:r>
            <a:r>
              <a:rPr kumimoji="0" lang="en-US" altLang="zh-CN" sz="2400" b="1" dirty="0" smtClean="0">
                <a:solidFill>
                  <a:schemeClr val="tx1"/>
                </a:solidFill>
                <a:latin typeface="Arial" charset="0"/>
                <a:ea typeface="华文细黑" pitchFamily="2" charset="-122"/>
              </a:rPr>
              <a:t>》</a:t>
            </a:r>
            <a:r>
              <a:rPr kumimoji="0" lang="zh-CN" altLang="en-US" sz="2400" b="1" dirty="0" smtClean="0">
                <a:solidFill>
                  <a:schemeClr val="tx1"/>
                </a:solidFill>
                <a:latin typeface="Arial" charset="0"/>
                <a:ea typeface="华文细黑" pitchFamily="2" charset="-122"/>
              </a:rPr>
              <a:t>的修订说明</a:t>
            </a:r>
            <a:endParaRPr kumimoji="0" lang="zh-CN" altLang="en-US" sz="2400" b="1" dirty="0">
              <a:solidFill>
                <a:schemeClr val="tx1"/>
              </a:solidFill>
              <a:latin typeface="Arial" charset="0"/>
              <a:ea typeface="华文细黑" pitchFamily="2" charset="-122"/>
            </a:endParaRPr>
          </a:p>
        </p:txBody>
      </p:sp>
      <p:sp>
        <p:nvSpPr>
          <p:cNvPr id="19" name="Rectangle 7"/>
          <p:cNvSpPr>
            <a:spLocks noChangeArrowheads="1"/>
          </p:cNvSpPr>
          <p:nvPr/>
        </p:nvSpPr>
        <p:spPr bwMode="auto">
          <a:xfrm>
            <a:off x="1547663" y="3140968"/>
            <a:ext cx="6984777" cy="457200"/>
          </a:xfrm>
          <a:prstGeom prst="rect">
            <a:avLst/>
          </a:prstGeom>
          <a:gradFill rotWithShape="1">
            <a:gsLst>
              <a:gs pos="0">
                <a:schemeClr val="bg1">
                  <a:alpha val="0"/>
                </a:schemeClr>
              </a:gs>
              <a:gs pos="100000">
                <a:srgbClr val="66CCFF"/>
              </a:gs>
            </a:gsLst>
            <a:lin ang="0" scaled="1"/>
          </a:gradFill>
          <a:ln>
            <a:noFill/>
          </a:ln>
          <a:effectLst/>
        </p:spPr>
        <p:txBody>
          <a:bodyPr wrap="none" anchor="ctr"/>
          <a:lstStyle/>
          <a:p>
            <a:endParaRPr lang="zh-CN" altLang="en-US"/>
          </a:p>
        </p:txBody>
      </p:sp>
      <p:grpSp>
        <p:nvGrpSpPr>
          <p:cNvPr id="20" name="Group 10"/>
          <p:cNvGrpSpPr>
            <a:grpSpLocks/>
          </p:cNvGrpSpPr>
          <p:nvPr/>
        </p:nvGrpSpPr>
        <p:grpSpPr bwMode="auto">
          <a:xfrm>
            <a:off x="1898650" y="2163763"/>
            <a:ext cx="762000" cy="665162"/>
            <a:chOff x="1110" y="2656"/>
            <a:chExt cx="1549" cy="1351"/>
          </a:xfrm>
          <a:noFill/>
        </p:grpSpPr>
        <p:sp>
          <p:nvSpPr>
            <p:cNvPr id="21" name="AutoShape 11"/>
            <p:cNvSpPr>
              <a:spLocks noChangeArrowheads="1"/>
            </p:cNvSpPr>
            <p:nvPr/>
          </p:nvSpPr>
          <p:spPr bwMode="gray">
            <a:xfrm>
              <a:off x="1123" y="2679"/>
              <a:ext cx="1536" cy="1328"/>
            </a:xfrm>
            <a:prstGeom prst="hexagon">
              <a:avLst>
                <a:gd name="adj" fmla="val 28916"/>
                <a:gd name="vf" fmla="val 115470"/>
              </a:avLst>
            </a:prstGeom>
            <a:grp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2" name="AutoShape 12"/>
            <p:cNvSpPr>
              <a:spLocks noChangeArrowheads="1"/>
            </p:cNvSpPr>
            <p:nvPr/>
          </p:nvSpPr>
          <p:spPr bwMode="gray">
            <a:xfrm>
              <a:off x="1110" y="2656"/>
              <a:ext cx="1536" cy="1328"/>
            </a:xfrm>
            <a:prstGeom prst="hexagon">
              <a:avLst>
                <a:gd name="adj" fmla="val 28916"/>
                <a:gd name="vf" fmla="val 115470"/>
              </a:avLst>
            </a:prstGeom>
            <a:grpFill/>
            <a:ln w="9525">
              <a:solidFill>
                <a:srgbClr val="00206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3" name="AutoShape 13"/>
            <p:cNvSpPr>
              <a:spLocks noChangeArrowheads="1"/>
            </p:cNvSpPr>
            <p:nvPr/>
          </p:nvSpPr>
          <p:spPr bwMode="gray">
            <a:xfrm>
              <a:off x="1200" y="2736"/>
              <a:ext cx="1350" cy="1168"/>
            </a:xfrm>
            <a:prstGeom prst="hexagon">
              <a:avLst>
                <a:gd name="adj" fmla="val 28896"/>
                <a:gd name="vf" fmla="val 115470"/>
              </a:avLst>
            </a:prstGeom>
            <a:grpFill/>
            <a:ln w="9525">
              <a:solidFill>
                <a:srgbClr val="00206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26" name="Text Box 19"/>
          <p:cNvSpPr txBox="1">
            <a:spLocks noChangeArrowheads="1"/>
          </p:cNvSpPr>
          <p:nvPr/>
        </p:nvSpPr>
        <p:spPr bwMode="gray">
          <a:xfrm>
            <a:off x="2095500" y="2262188"/>
            <a:ext cx="354013"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zh-CN" sz="2400" b="1" dirty="0">
                <a:solidFill>
                  <a:schemeClr val="tx1"/>
                </a:solidFill>
                <a:latin typeface="Arial" charset="0"/>
              </a:rPr>
              <a:t>1</a:t>
            </a:r>
          </a:p>
        </p:txBody>
      </p:sp>
      <p:grpSp>
        <p:nvGrpSpPr>
          <p:cNvPr id="27" name="Group 10"/>
          <p:cNvGrpSpPr>
            <a:grpSpLocks/>
          </p:cNvGrpSpPr>
          <p:nvPr/>
        </p:nvGrpSpPr>
        <p:grpSpPr bwMode="auto">
          <a:xfrm>
            <a:off x="1865784" y="3068960"/>
            <a:ext cx="762000" cy="665162"/>
            <a:chOff x="1110" y="2656"/>
            <a:chExt cx="1549" cy="1351"/>
          </a:xfrm>
          <a:noFill/>
        </p:grpSpPr>
        <p:sp>
          <p:nvSpPr>
            <p:cNvPr id="28" name="AutoShape 11"/>
            <p:cNvSpPr>
              <a:spLocks noChangeArrowheads="1"/>
            </p:cNvSpPr>
            <p:nvPr/>
          </p:nvSpPr>
          <p:spPr bwMode="gray">
            <a:xfrm>
              <a:off x="1123" y="2679"/>
              <a:ext cx="1536" cy="1328"/>
            </a:xfrm>
            <a:prstGeom prst="hexagon">
              <a:avLst>
                <a:gd name="adj" fmla="val 28916"/>
                <a:gd name="vf" fmla="val 115470"/>
              </a:avLst>
            </a:prstGeom>
            <a:grp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29" name="AutoShape 12"/>
            <p:cNvSpPr>
              <a:spLocks noChangeArrowheads="1"/>
            </p:cNvSpPr>
            <p:nvPr/>
          </p:nvSpPr>
          <p:spPr bwMode="gray">
            <a:xfrm>
              <a:off x="1110" y="2656"/>
              <a:ext cx="1536" cy="1328"/>
            </a:xfrm>
            <a:prstGeom prst="hexagon">
              <a:avLst>
                <a:gd name="adj" fmla="val 28916"/>
                <a:gd name="vf" fmla="val 115470"/>
              </a:avLst>
            </a:prstGeom>
            <a:grpFill/>
            <a:ln w="9525">
              <a:solidFill>
                <a:srgbClr val="00206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0" name="AutoShape 13"/>
            <p:cNvSpPr>
              <a:spLocks noChangeArrowheads="1"/>
            </p:cNvSpPr>
            <p:nvPr/>
          </p:nvSpPr>
          <p:spPr bwMode="gray">
            <a:xfrm>
              <a:off x="1200" y="2736"/>
              <a:ext cx="1350" cy="1168"/>
            </a:xfrm>
            <a:prstGeom prst="hexagon">
              <a:avLst>
                <a:gd name="adj" fmla="val 28896"/>
                <a:gd name="vf" fmla="val 115470"/>
              </a:avLst>
            </a:prstGeom>
            <a:grpFill/>
            <a:ln w="9525">
              <a:solidFill>
                <a:srgbClr val="00206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31" name="Text Box 19"/>
          <p:cNvSpPr txBox="1">
            <a:spLocks noChangeArrowheads="1"/>
          </p:cNvSpPr>
          <p:nvPr/>
        </p:nvSpPr>
        <p:spPr bwMode="gray">
          <a:xfrm>
            <a:off x="2064017" y="3183359"/>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zh-CN" sz="2400" b="1" dirty="0" smtClean="0">
                <a:solidFill>
                  <a:schemeClr val="tx1"/>
                </a:solidFill>
                <a:latin typeface="Arial" charset="0"/>
              </a:rPr>
              <a:t>2</a:t>
            </a:r>
            <a:endParaRPr kumimoji="0" lang="en-US" altLang="zh-CN" sz="2400" b="1" dirty="0">
              <a:solidFill>
                <a:schemeClr val="tx1"/>
              </a:solidFill>
              <a:latin typeface="Arial" charset="0"/>
            </a:endParaRPr>
          </a:p>
        </p:txBody>
      </p:sp>
      <p:sp>
        <p:nvSpPr>
          <p:cNvPr id="32" name="Line 20"/>
          <p:cNvSpPr>
            <a:spLocks noChangeShapeType="1"/>
          </p:cNvSpPr>
          <p:nvPr/>
        </p:nvSpPr>
        <p:spPr bwMode="auto">
          <a:xfrm>
            <a:off x="2511726" y="4623867"/>
            <a:ext cx="5228625" cy="485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3" name="Text Box 28"/>
          <p:cNvSpPr txBox="1">
            <a:spLocks noChangeArrowheads="1"/>
          </p:cNvSpPr>
          <p:nvPr/>
        </p:nvSpPr>
        <p:spPr bwMode="auto">
          <a:xfrm>
            <a:off x="2750717" y="4047455"/>
            <a:ext cx="88517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0" hangingPunct="0"/>
            <a:r>
              <a:rPr kumimoji="0" lang="zh-CN" altLang="en-US" sz="2400" b="1" dirty="0" smtClean="0">
                <a:solidFill>
                  <a:schemeClr val="tx1"/>
                </a:solidFill>
                <a:latin typeface="Arial" charset="0"/>
                <a:ea typeface="华文细黑" pitchFamily="2" charset="-122"/>
              </a:rPr>
              <a:t> 总结</a:t>
            </a:r>
            <a:endParaRPr kumimoji="0" lang="zh-CN" altLang="en-US" sz="2400" b="1" dirty="0">
              <a:solidFill>
                <a:schemeClr val="tx1"/>
              </a:solidFill>
              <a:latin typeface="Arial" charset="0"/>
              <a:ea typeface="华文细黑" pitchFamily="2" charset="-122"/>
            </a:endParaRPr>
          </a:p>
        </p:txBody>
      </p:sp>
      <p:grpSp>
        <p:nvGrpSpPr>
          <p:cNvPr id="34" name="Group 10"/>
          <p:cNvGrpSpPr>
            <a:grpSpLocks/>
          </p:cNvGrpSpPr>
          <p:nvPr/>
        </p:nvGrpSpPr>
        <p:grpSpPr bwMode="auto">
          <a:xfrm>
            <a:off x="1869261" y="4005064"/>
            <a:ext cx="762000" cy="665162"/>
            <a:chOff x="1110" y="2656"/>
            <a:chExt cx="1549" cy="1351"/>
          </a:xfrm>
          <a:noFill/>
        </p:grpSpPr>
        <p:sp>
          <p:nvSpPr>
            <p:cNvPr id="35" name="AutoShape 11"/>
            <p:cNvSpPr>
              <a:spLocks noChangeArrowheads="1"/>
            </p:cNvSpPr>
            <p:nvPr/>
          </p:nvSpPr>
          <p:spPr bwMode="gray">
            <a:xfrm>
              <a:off x="1123" y="2679"/>
              <a:ext cx="1536" cy="1328"/>
            </a:xfrm>
            <a:prstGeom prst="hexagon">
              <a:avLst>
                <a:gd name="adj" fmla="val 28916"/>
                <a:gd name="vf" fmla="val 115470"/>
              </a:avLst>
            </a:prstGeom>
            <a:grp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6" name="AutoShape 12"/>
            <p:cNvSpPr>
              <a:spLocks noChangeArrowheads="1"/>
            </p:cNvSpPr>
            <p:nvPr/>
          </p:nvSpPr>
          <p:spPr bwMode="gray">
            <a:xfrm>
              <a:off x="1110" y="2656"/>
              <a:ext cx="1536" cy="1328"/>
            </a:xfrm>
            <a:prstGeom prst="hexagon">
              <a:avLst>
                <a:gd name="adj" fmla="val 28916"/>
                <a:gd name="vf" fmla="val 115470"/>
              </a:avLst>
            </a:prstGeom>
            <a:grpFill/>
            <a:ln w="9525">
              <a:solidFill>
                <a:srgbClr val="00206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37" name="AutoShape 13"/>
            <p:cNvSpPr>
              <a:spLocks noChangeArrowheads="1"/>
            </p:cNvSpPr>
            <p:nvPr/>
          </p:nvSpPr>
          <p:spPr bwMode="gray">
            <a:xfrm>
              <a:off x="1200" y="2736"/>
              <a:ext cx="1350" cy="1168"/>
            </a:xfrm>
            <a:prstGeom prst="hexagon">
              <a:avLst>
                <a:gd name="adj" fmla="val 28896"/>
                <a:gd name="vf" fmla="val 115470"/>
              </a:avLst>
            </a:prstGeom>
            <a:grpFill/>
            <a:ln w="9525">
              <a:solidFill>
                <a:srgbClr val="00206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grpSp>
      <p:sp>
        <p:nvSpPr>
          <p:cNvPr id="38" name="Text Box 19"/>
          <p:cNvSpPr txBox="1">
            <a:spLocks noChangeArrowheads="1"/>
          </p:cNvSpPr>
          <p:nvPr/>
        </p:nvSpPr>
        <p:spPr bwMode="gray">
          <a:xfrm>
            <a:off x="2075364" y="4101150"/>
            <a:ext cx="35618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kumimoji="0" lang="en-US" altLang="zh-CN" sz="2400" b="1" dirty="0" smtClean="0">
                <a:solidFill>
                  <a:schemeClr val="tx1"/>
                </a:solidFill>
                <a:latin typeface="Arial" charset="0"/>
              </a:rPr>
              <a:t>3</a:t>
            </a:r>
            <a:endParaRPr kumimoji="0" lang="en-US" altLang="zh-CN" sz="2400" b="1" dirty="0">
              <a:solidFill>
                <a:schemeClr val="tx1"/>
              </a:solidFill>
              <a:latin typeface="Arial" charset="0"/>
            </a:endParaRPr>
          </a:p>
        </p:txBody>
      </p:sp>
    </p:spTree>
    <p:extLst>
      <p:ext uri="{BB962C8B-B14F-4D97-AF65-F5344CB8AC3E}">
        <p14:creationId xmlns:p14="http://schemas.microsoft.com/office/powerpoint/2010/main" val="929903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0-#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41" name="Text Box 5"/>
          <p:cNvSpPr txBox="1">
            <a:spLocks noChangeArrowheads="1"/>
          </p:cNvSpPr>
          <p:nvPr/>
        </p:nvSpPr>
        <p:spPr bwMode="auto">
          <a:xfrm>
            <a:off x="467544" y="331014"/>
            <a:ext cx="806489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eaLnBrk="0" hangingPunct="0">
              <a:spcBef>
                <a:spcPct val="50000"/>
              </a:spcBef>
            </a:pP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处理标准和处理程序</a:t>
            </a: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的修订说明</a:t>
            </a:r>
            <a:endParaRPr lang="zh-CN" altLang="en-US" sz="3600" b="1" dirty="0">
              <a:solidFill>
                <a:srgbClr val="000099"/>
              </a:solidFill>
              <a:latin typeface="华文新魏" pitchFamily="2" charset="-122"/>
              <a:ea typeface="华文新魏" pitchFamily="2" charset="-122"/>
            </a:endParaRPr>
          </a:p>
        </p:txBody>
      </p:sp>
      <p:graphicFrame>
        <p:nvGraphicFramePr>
          <p:cNvPr id="5" name="Group 7"/>
          <p:cNvGraphicFramePr>
            <a:graphicFrameLocks noGrp="1"/>
          </p:cNvGraphicFramePr>
          <p:nvPr>
            <p:extLst>
              <p:ext uri="{D42A27DB-BD31-4B8C-83A1-F6EECF244321}">
                <p14:modId xmlns:p14="http://schemas.microsoft.com/office/powerpoint/2010/main" val="3125018490"/>
              </p:ext>
            </p:extLst>
          </p:nvPr>
        </p:nvGraphicFramePr>
        <p:xfrm>
          <a:off x="323528" y="1484784"/>
          <a:ext cx="8496944" cy="4495800"/>
        </p:xfrm>
        <a:graphic>
          <a:graphicData uri="http://schemas.openxmlformats.org/drawingml/2006/table">
            <a:tbl>
              <a:tblPr/>
              <a:tblGrid>
                <a:gridCol w="648072"/>
                <a:gridCol w="2664296"/>
                <a:gridCol w="2952328"/>
                <a:gridCol w="2232248"/>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序号</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原条款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修订后条款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修订说明</a:t>
                      </a:r>
                      <a:endPar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0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3</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mn-lt"/>
                          <a:ea typeface="+mn-ea"/>
                          <a:cs typeface="Times New Roman" pitchFamily="18" charset="0"/>
                        </a:rPr>
                        <a:t>一、</a:t>
                      </a: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自成交、频繁报撤单、大额报撤单异常交易行为的处理标准及处理程序 </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mn-lt"/>
                          <a:ea typeface="+mn-ea"/>
                          <a:cs typeface="Times New Roman" pitchFamily="18" charset="0"/>
                        </a:rPr>
                        <a:t>（一）处理标准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1</a:t>
                      </a: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、客户异常交易行为达到以下情形之一的，视作达到交易所自成交、频繁报撤单、大额报撤单异常交易行为处理标准，交易所启动异常交易行为处理程序： </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a:t>
                      </a: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1</a:t>
                      </a: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）客户单日自成交次数超过</a:t>
                      </a: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5</a:t>
                      </a: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次（含</a:t>
                      </a: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5</a:t>
                      </a: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次），构成“以自己为交易对象，大量或者多次进行自买自卖”的。</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a:t>
                      </a: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2</a:t>
                      </a: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）客户单日在某一合约上的撤单次数超过</a:t>
                      </a: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500</a:t>
                      </a: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次（含</a:t>
                      </a: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500</a:t>
                      </a: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次），构成“日内出现频繁申报并撤销申报，可能影响期货交易价格或误导其他客户进行期货交易的行为”的。 </a:t>
                      </a: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a:t>
                      </a: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3</a:t>
                      </a: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）客户单日在某一合约上的大额撤单次数超过</a:t>
                      </a: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50</a:t>
                      </a: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次（含</a:t>
                      </a: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50</a:t>
                      </a: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次），构成“日内出现大量或多次大额申报并撤销申报，可能影响期货交易价格或误导其他客户进行期货交易的行为”的。</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zh-CN" altLang="zh-CN" sz="1200" b="1" kern="1200" dirty="0" smtClean="0">
                          <a:solidFill>
                            <a:schemeClr val="tx1"/>
                          </a:solidFill>
                          <a:effectLst/>
                          <a:latin typeface="+mn-lt"/>
                          <a:ea typeface="+mn-ea"/>
                          <a:cs typeface="+mn-cs"/>
                        </a:rPr>
                        <a:t>一、</a:t>
                      </a:r>
                      <a:r>
                        <a:rPr lang="zh-CN" altLang="zh-CN" sz="1200" kern="1200" dirty="0" smtClean="0">
                          <a:solidFill>
                            <a:schemeClr val="tx1"/>
                          </a:solidFill>
                          <a:effectLst/>
                          <a:latin typeface="+mn-lt"/>
                          <a:ea typeface="+mn-ea"/>
                          <a:cs typeface="+mn-cs"/>
                        </a:rPr>
                        <a:t>自成交、频繁报撤单、大额报撤单异常交易行为的处理标准及处理程序</a:t>
                      </a:r>
                    </a:p>
                    <a:p>
                      <a:r>
                        <a:rPr lang="zh-CN" altLang="zh-CN" sz="1200" b="1" kern="1200" dirty="0" smtClean="0">
                          <a:solidFill>
                            <a:schemeClr val="tx1"/>
                          </a:solidFill>
                          <a:effectLst/>
                          <a:latin typeface="+mn-lt"/>
                          <a:ea typeface="+mn-ea"/>
                          <a:cs typeface="+mn-cs"/>
                        </a:rPr>
                        <a:t>（一）处理标准</a:t>
                      </a:r>
                      <a:r>
                        <a:rPr lang="en-US" altLang="zh-CN" sz="1200" b="1" kern="1200" dirty="0" smtClean="0">
                          <a:solidFill>
                            <a:schemeClr val="tx1"/>
                          </a:solidFill>
                          <a:effectLst/>
                          <a:latin typeface="+mn-lt"/>
                          <a:ea typeface="+mn-ea"/>
                          <a:cs typeface="+mn-cs"/>
                        </a:rPr>
                        <a:t> </a:t>
                      </a:r>
                      <a:endParaRPr lang="zh-CN" altLang="zh-CN" sz="1200" b="1" kern="1200" dirty="0" smtClean="0">
                        <a:solidFill>
                          <a:schemeClr val="tx1"/>
                        </a:solidFill>
                        <a:effectLst/>
                        <a:latin typeface="+mn-lt"/>
                        <a:ea typeface="+mn-ea"/>
                        <a:cs typeface="+mn-cs"/>
                      </a:endParaRPr>
                    </a:p>
                    <a:p>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、客户异常交易行为达到以下情形之一的，视作达到交易所自成交、频繁报撤单、大额报撤单异常交易行为处理标准，交易所启动异常交易行为处理程序：</a:t>
                      </a:r>
                    </a:p>
                    <a:p>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1</a:t>
                      </a:r>
                      <a:r>
                        <a:rPr lang="zh-CN" altLang="zh-CN" sz="1200" kern="1200" dirty="0" smtClean="0">
                          <a:solidFill>
                            <a:schemeClr val="tx1"/>
                          </a:solidFill>
                          <a:effectLst/>
                          <a:latin typeface="+mn-lt"/>
                          <a:ea typeface="+mn-ea"/>
                          <a:cs typeface="+mn-cs"/>
                        </a:rPr>
                        <a:t>）客户单日</a:t>
                      </a:r>
                      <a:r>
                        <a:rPr lang="zh-CN" altLang="zh-CN" sz="1200" b="1" kern="1200" dirty="0" smtClean="0">
                          <a:solidFill>
                            <a:srgbClr val="FF0000"/>
                          </a:solidFill>
                          <a:effectLst/>
                          <a:latin typeface="+mn-lt"/>
                          <a:ea typeface="+mn-ea"/>
                          <a:cs typeface="+mn-cs"/>
                        </a:rPr>
                        <a:t>在某一合约上的</a:t>
                      </a:r>
                      <a:r>
                        <a:rPr lang="zh-CN" altLang="zh-CN" sz="1200" kern="1200" dirty="0" smtClean="0">
                          <a:solidFill>
                            <a:schemeClr val="tx1"/>
                          </a:solidFill>
                          <a:effectLst/>
                          <a:latin typeface="+mn-lt"/>
                          <a:ea typeface="+mn-ea"/>
                          <a:cs typeface="+mn-cs"/>
                        </a:rPr>
                        <a:t>自成交次数超过</a:t>
                      </a:r>
                      <a:r>
                        <a:rPr lang="en-US" altLang="zh-CN" sz="1200" kern="1200" dirty="0" smtClean="0">
                          <a:solidFill>
                            <a:schemeClr val="tx1"/>
                          </a:solidFill>
                          <a:effectLst/>
                          <a:latin typeface="+mn-lt"/>
                          <a:ea typeface="+mn-ea"/>
                          <a:cs typeface="+mn-cs"/>
                        </a:rPr>
                        <a:t>5</a:t>
                      </a:r>
                      <a:r>
                        <a:rPr lang="zh-CN" altLang="zh-CN" sz="1200" kern="1200" dirty="0" smtClean="0">
                          <a:solidFill>
                            <a:schemeClr val="tx1"/>
                          </a:solidFill>
                          <a:effectLst/>
                          <a:latin typeface="+mn-lt"/>
                          <a:ea typeface="+mn-ea"/>
                          <a:cs typeface="+mn-cs"/>
                        </a:rPr>
                        <a:t>次（含</a:t>
                      </a:r>
                      <a:r>
                        <a:rPr lang="en-US" altLang="zh-CN" sz="1200" kern="1200" dirty="0" smtClean="0">
                          <a:solidFill>
                            <a:schemeClr val="tx1"/>
                          </a:solidFill>
                          <a:effectLst/>
                          <a:latin typeface="+mn-lt"/>
                          <a:ea typeface="+mn-ea"/>
                          <a:cs typeface="+mn-cs"/>
                        </a:rPr>
                        <a:t>5</a:t>
                      </a:r>
                      <a:r>
                        <a:rPr lang="zh-CN" altLang="zh-CN" sz="1200" kern="1200" dirty="0" smtClean="0">
                          <a:solidFill>
                            <a:schemeClr val="tx1"/>
                          </a:solidFill>
                          <a:effectLst/>
                          <a:latin typeface="+mn-lt"/>
                          <a:ea typeface="+mn-ea"/>
                          <a:cs typeface="+mn-cs"/>
                        </a:rPr>
                        <a:t>次），构成</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以自己为交易对象，</a:t>
                      </a:r>
                      <a:r>
                        <a:rPr lang="zh-CN" altLang="zh-CN" sz="1200" strike="dblStrike" kern="1200" dirty="0" smtClean="0">
                          <a:solidFill>
                            <a:schemeClr val="tx1"/>
                          </a:solidFill>
                          <a:effectLst/>
                          <a:latin typeface="+mn-lt"/>
                          <a:ea typeface="+mn-ea"/>
                          <a:cs typeface="+mn-cs"/>
                        </a:rPr>
                        <a:t>大量或者</a:t>
                      </a:r>
                      <a:r>
                        <a:rPr lang="zh-CN" altLang="zh-CN" sz="1200" kern="1200" dirty="0" smtClean="0">
                          <a:solidFill>
                            <a:schemeClr val="tx1"/>
                          </a:solidFill>
                          <a:effectLst/>
                          <a:latin typeface="+mn-lt"/>
                          <a:ea typeface="+mn-ea"/>
                          <a:cs typeface="+mn-cs"/>
                        </a:rPr>
                        <a:t>多次进行自买自卖</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的。</a:t>
                      </a:r>
                    </a:p>
                    <a:p>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）客户单日在某一合约上的撤单次数超过</a:t>
                      </a:r>
                      <a:r>
                        <a:rPr lang="en-US" altLang="zh-CN" sz="1200" kern="1200" dirty="0" smtClean="0">
                          <a:solidFill>
                            <a:schemeClr val="tx1"/>
                          </a:solidFill>
                          <a:effectLst/>
                          <a:latin typeface="+mn-lt"/>
                          <a:ea typeface="+mn-ea"/>
                          <a:cs typeface="+mn-cs"/>
                        </a:rPr>
                        <a:t>500</a:t>
                      </a:r>
                      <a:r>
                        <a:rPr lang="zh-CN" altLang="zh-CN" sz="1200" kern="1200" dirty="0" smtClean="0">
                          <a:solidFill>
                            <a:schemeClr val="tx1"/>
                          </a:solidFill>
                          <a:effectLst/>
                          <a:latin typeface="+mn-lt"/>
                          <a:ea typeface="+mn-ea"/>
                          <a:cs typeface="+mn-cs"/>
                        </a:rPr>
                        <a:t>次（含</a:t>
                      </a:r>
                      <a:r>
                        <a:rPr lang="en-US" altLang="zh-CN" sz="1200" kern="1200" dirty="0" smtClean="0">
                          <a:solidFill>
                            <a:schemeClr val="tx1"/>
                          </a:solidFill>
                          <a:effectLst/>
                          <a:latin typeface="+mn-lt"/>
                          <a:ea typeface="+mn-ea"/>
                          <a:cs typeface="+mn-cs"/>
                        </a:rPr>
                        <a:t>500</a:t>
                      </a:r>
                      <a:r>
                        <a:rPr lang="zh-CN" altLang="zh-CN" sz="1200" kern="1200" dirty="0" smtClean="0">
                          <a:solidFill>
                            <a:schemeClr val="tx1"/>
                          </a:solidFill>
                          <a:effectLst/>
                          <a:latin typeface="+mn-lt"/>
                          <a:ea typeface="+mn-ea"/>
                          <a:cs typeface="+mn-cs"/>
                        </a:rPr>
                        <a:t>次），构成</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日内出现频繁申报并撤销申报，可能影响期货交易价格或误导其他客户进行期货交易的行为</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的。</a:t>
                      </a:r>
                    </a:p>
                    <a:p>
                      <a:r>
                        <a:rPr lang="zh-CN" altLang="zh-CN" sz="1200" kern="1200" dirty="0" smtClean="0">
                          <a:solidFill>
                            <a:schemeClr val="tx1"/>
                          </a:solidFill>
                          <a:effectLst/>
                          <a:latin typeface="+mn-lt"/>
                          <a:ea typeface="+mn-ea"/>
                          <a:cs typeface="+mn-cs"/>
                        </a:rPr>
                        <a:t>（</a:t>
                      </a:r>
                      <a:r>
                        <a:rPr lang="en-US" altLang="zh-CN" sz="1200" kern="1200" dirty="0" smtClean="0">
                          <a:solidFill>
                            <a:schemeClr val="tx1"/>
                          </a:solidFill>
                          <a:effectLst/>
                          <a:latin typeface="+mn-lt"/>
                          <a:ea typeface="+mn-ea"/>
                          <a:cs typeface="+mn-cs"/>
                        </a:rPr>
                        <a:t>3</a:t>
                      </a:r>
                      <a:r>
                        <a:rPr lang="zh-CN" altLang="zh-CN" sz="1200" kern="1200" dirty="0" smtClean="0">
                          <a:solidFill>
                            <a:schemeClr val="tx1"/>
                          </a:solidFill>
                          <a:effectLst/>
                          <a:latin typeface="+mn-lt"/>
                          <a:ea typeface="+mn-ea"/>
                          <a:cs typeface="+mn-cs"/>
                        </a:rPr>
                        <a:t>）客户单日在某一合约上的大额撤单次数超过</a:t>
                      </a:r>
                      <a:r>
                        <a:rPr lang="en-US" altLang="zh-CN" sz="1200" kern="1200" dirty="0" smtClean="0">
                          <a:solidFill>
                            <a:schemeClr val="tx1"/>
                          </a:solidFill>
                          <a:effectLst/>
                          <a:latin typeface="+mn-lt"/>
                          <a:ea typeface="+mn-ea"/>
                          <a:cs typeface="+mn-cs"/>
                        </a:rPr>
                        <a:t>50</a:t>
                      </a:r>
                      <a:r>
                        <a:rPr lang="zh-CN" altLang="zh-CN" sz="1200" kern="1200" dirty="0" smtClean="0">
                          <a:solidFill>
                            <a:schemeClr val="tx1"/>
                          </a:solidFill>
                          <a:effectLst/>
                          <a:latin typeface="+mn-lt"/>
                          <a:ea typeface="+mn-ea"/>
                          <a:cs typeface="+mn-cs"/>
                        </a:rPr>
                        <a:t>次（含</a:t>
                      </a:r>
                      <a:r>
                        <a:rPr lang="en-US" altLang="zh-CN" sz="1200" kern="1200" dirty="0" smtClean="0">
                          <a:solidFill>
                            <a:schemeClr val="tx1"/>
                          </a:solidFill>
                          <a:effectLst/>
                          <a:latin typeface="+mn-lt"/>
                          <a:ea typeface="+mn-ea"/>
                          <a:cs typeface="+mn-cs"/>
                        </a:rPr>
                        <a:t>50</a:t>
                      </a:r>
                      <a:r>
                        <a:rPr lang="zh-CN" altLang="zh-CN" sz="1200" kern="1200" dirty="0" smtClean="0">
                          <a:solidFill>
                            <a:schemeClr val="tx1"/>
                          </a:solidFill>
                          <a:effectLst/>
                          <a:latin typeface="+mn-lt"/>
                          <a:ea typeface="+mn-ea"/>
                          <a:cs typeface="+mn-cs"/>
                        </a:rPr>
                        <a:t>次），构成</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日内出现</a:t>
                      </a:r>
                      <a:r>
                        <a:rPr lang="zh-CN" altLang="zh-CN" sz="1200" strike="dblStrike" kern="1200" dirty="0" smtClean="0">
                          <a:solidFill>
                            <a:schemeClr val="tx1"/>
                          </a:solidFill>
                          <a:effectLst/>
                          <a:latin typeface="+mn-lt"/>
                          <a:ea typeface="+mn-ea"/>
                          <a:cs typeface="+mn-cs"/>
                        </a:rPr>
                        <a:t>大量或</a:t>
                      </a:r>
                      <a:r>
                        <a:rPr lang="zh-CN" altLang="zh-CN" sz="1200" kern="1200" dirty="0" smtClean="0">
                          <a:solidFill>
                            <a:schemeClr val="tx1"/>
                          </a:solidFill>
                          <a:effectLst/>
                          <a:latin typeface="+mn-lt"/>
                          <a:ea typeface="+mn-ea"/>
                          <a:cs typeface="+mn-cs"/>
                        </a:rPr>
                        <a:t>多次大额申报并撤销申报，可能影响期货交易价格或误导其他客户进行期货交易的行为</a:t>
                      </a:r>
                      <a:r>
                        <a:rPr lang="en-US" altLang="zh-CN" sz="1200" kern="1200" dirty="0" smtClean="0">
                          <a:solidFill>
                            <a:schemeClr val="tx1"/>
                          </a:solidFill>
                          <a:effectLst/>
                          <a:latin typeface="+mn-lt"/>
                          <a:ea typeface="+mn-ea"/>
                          <a:cs typeface="+mn-cs"/>
                        </a:rPr>
                        <a:t>”</a:t>
                      </a:r>
                      <a:r>
                        <a:rPr lang="zh-CN" altLang="zh-CN" sz="1200" kern="1200" dirty="0" smtClean="0">
                          <a:solidFill>
                            <a:schemeClr val="tx1"/>
                          </a:solidFill>
                          <a:effectLst/>
                          <a:latin typeface="+mn-lt"/>
                          <a:ea typeface="+mn-ea"/>
                          <a:cs typeface="+mn-cs"/>
                        </a:rPr>
                        <a:t>的。</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1</a:t>
                      </a: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、统计自成交是否达标由此前的按天统计，改为现在的按合约统计。</a:t>
                      </a:r>
                      <a:endParaRPr kumimoji="0" lang="en-US" altLang="zh-CN" sz="1200" b="0" i="0" u="none" strike="noStrike" cap="none" normalizeH="0" baseline="0" dirty="0" smtClean="0">
                        <a:ln>
                          <a:noFill/>
                        </a:ln>
                        <a:solidFill>
                          <a:schemeClr val="tx1"/>
                        </a:solidFill>
                        <a:effectLst/>
                        <a:latin typeface="+mn-lt"/>
                        <a:ea typeface="+mn-ea"/>
                        <a:cs typeface="Times New Roman" pitchFamily="18" charset="0"/>
                      </a:endParaRPr>
                    </a:p>
                    <a:p>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p>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、修改原</a:t>
                      </a:r>
                      <a:r>
                        <a:rPr lang="zh-CN" altLang="en-US" sz="1200" kern="1200" dirty="0" smtClean="0">
                          <a:solidFill>
                            <a:schemeClr val="tx1"/>
                          </a:solidFill>
                          <a:effectLst/>
                          <a:latin typeface="+mn-lt"/>
                          <a:ea typeface="+mn-ea"/>
                          <a:cs typeface="+mn-cs"/>
                        </a:rPr>
                        <a:t>先有关</a:t>
                      </a:r>
                      <a:r>
                        <a:rPr lang="zh-CN" altLang="zh-CN" sz="1200" kern="1200" dirty="0" smtClean="0">
                          <a:solidFill>
                            <a:schemeClr val="tx1"/>
                          </a:solidFill>
                          <a:effectLst/>
                          <a:latin typeface="+mn-lt"/>
                          <a:ea typeface="+mn-ea"/>
                          <a:cs typeface="+mn-cs"/>
                        </a:rPr>
                        <a:t>自成交</a:t>
                      </a:r>
                      <a:r>
                        <a:rPr lang="zh-CN" altLang="en-US" sz="1200" kern="1200" dirty="0" smtClean="0">
                          <a:solidFill>
                            <a:schemeClr val="tx1"/>
                          </a:solidFill>
                          <a:effectLst/>
                          <a:latin typeface="+mn-lt"/>
                          <a:ea typeface="+mn-ea"/>
                          <a:cs typeface="+mn-cs"/>
                        </a:rPr>
                        <a:t>与大额报撤单的模糊</a:t>
                      </a:r>
                      <a:r>
                        <a:rPr lang="zh-CN" altLang="zh-CN" sz="1200" kern="1200" dirty="0" smtClean="0">
                          <a:solidFill>
                            <a:schemeClr val="tx1"/>
                          </a:solidFill>
                          <a:effectLst/>
                          <a:latin typeface="+mn-lt"/>
                          <a:ea typeface="+mn-ea"/>
                          <a:cs typeface="+mn-cs"/>
                        </a:rPr>
                        <a:t>表述</a:t>
                      </a:r>
                      <a:r>
                        <a:rPr lang="zh-CN" altLang="en-US" sz="1200" kern="1200" dirty="0" smtClean="0">
                          <a:solidFill>
                            <a:schemeClr val="tx1"/>
                          </a:solidFill>
                          <a:effectLst/>
                          <a:latin typeface="+mn-lt"/>
                          <a:ea typeface="+mn-ea"/>
                          <a:cs typeface="+mn-cs"/>
                        </a:rPr>
                        <a:t>，即删除大量，统一只用</a:t>
                      </a:r>
                      <a:r>
                        <a:rPr lang="zh-CN" altLang="zh-CN" sz="1200" kern="1200" dirty="0" smtClean="0">
                          <a:solidFill>
                            <a:schemeClr val="tx1"/>
                          </a:solidFill>
                          <a:effectLst/>
                          <a:latin typeface="+mn-lt"/>
                          <a:ea typeface="+mn-ea"/>
                          <a:cs typeface="+mn-cs"/>
                        </a:rPr>
                        <a:t>行为发生的次数</a:t>
                      </a:r>
                      <a:r>
                        <a:rPr lang="zh-CN" altLang="en-US" sz="1200" kern="1200" dirty="0" smtClean="0">
                          <a:solidFill>
                            <a:schemeClr val="tx1"/>
                          </a:solidFill>
                          <a:effectLst/>
                          <a:latin typeface="+mn-lt"/>
                          <a:ea typeface="+mn-ea"/>
                          <a:cs typeface="+mn-cs"/>
                        </a:rPr>
                        <a:t>来进行说明</a:t>
                      </a:r>
                      <a:r>
                        <a:rPr lang="zh-CN" altLang="zh-CN" sz="1200" kern="1200" dirty="0" smtClean="0">
                          <a:solidFill>
                            <a:schemeClr val="tx1"/>
                          </a:solidFill>
                          <a:effectLst/>
                          <a:latin typeface="+mn-lt"/>
                          <a:ea typeface="+mn-ea"/>
                          <a:cs typeface="+mn-cs"/>
                        </a:rPr>
                        <a:t>。</a:t>
                      </a: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286668854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41" name="Text Box 5"/>
          <p:cNvSpPr txBox="1">
            <a:spLocks noChangeArrowheads="1"/>
          </p:cNvSpPr>
          <p:nvPr/>
        </p:nvSpPr>
        <p:spPr bwMode="auto">
          <a:xfrm>
            <a:off x="467544" y="331014"/>
            <a:ext cx="806489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eaLnBrk="0" hangingPunct="0">
              <a:spcBef>
                <a:spcPct val="50000"/>
              </a:spcBef>
            </a:pP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处理标准和处理程序</a:t>
            </a: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的修订说明</a:t>
            </a:r>
            <a:endParaRPr lang="zh-CN" altLang="en-US" sz="3600" b="1" dirty="0">
              <a:solidFill>
                <a:srgbClr val="000099"/>
              </a:solidFill>
              <a:latin typeface="华文新魏" pitchFamily="2" charset="-122"/>
              <a:ea typeface="华文新魏" pitchFamily="2" charset="-122"/>
            </a:endParaRPr>
          </a:p>
        </p:txBody>
      </p:sp>
      <p:graphicFrame>
        <p:nvGraphicFramePr>
          <p:cNvPr id="5" name="Group 7"/>
          <p:cNvGraphicFramePr>
            <a:graphicFrameLocks noGrp="1"/>
          </p:cNvGraphicFramePr>
          <p:nvPr>
            <p:extLst>
              <p:ext uri="{D42A27DB-BD31-4B8C-83A1-F6EECF244321}">
                <p14:modId xmlns:p14="http://schemas.microsoft.com/office/powerpoint/2010/main" val="2313325259"/>
              </p:ext>
            </p:extLst>
          </p:nvPr>
        </p:nvGraphicFramePr>
        <p:xfrm>
          <a:off x="323528" y="1916832"/>
          <a:ext cx="8496944" cy="1975088"/>
        </p:xfrm>
        <a:graphic>
          <a:graphicData uri="http://schemas.openxmlformats.org/drawingml/2006/table">
            <a:tbl>
              <a:tblPr/>
              <a:tblGrid>
                <a:gridCol w="648072"/>
                <a:gridCol w="2664296"/>
                <a:gridCol w="2952328"/>
                <a:gridCol w="2232248"/>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序号</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原条款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修订后条款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修订说明</a:t>
                      </a:r>
                      <a:endPar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7112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4</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2</a:t>
                      </a: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、客户单日在多个合约上因频繁报撤单、大额报撤单达到交易所处理标准的，按照一次认定。</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lang="en-US" altLang="zh-CN" sz="1200"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、客户单日在多个合约上因</a:t>
                      </a:r>
                      <a:r>
                        <a:rPr lang="zh-CN" altLang="zh-CN" sz="1200" b="1" kern="1200" dirty="0" smtClean="0">
                          <a:solidFill>
                            <a:srgbClr val="FF0000"/>
                          </a:solidFill>
                          <a:effectLst/>
                          <a:latin typeface="+mn-lt"/>
                          <a:ea typeface="+mn-ea"/>
                          <a:cs typeface="+mn-cs"/>
                        </a:rPr>
                        <a:t>自成交、</a:t>
                      </a:r>
                      <a:r>
                        <a:rPr lang="zh-CN" altLang="zh-CN" sz="1200" kern="1200" dirty="0" smtClean="0">
                          <a:solidFill>
                            <a:schemeClr val="tx1"/>
                          </a:solidFill>
                          <a:effectLst/>
                          <a:latin typeface="+mn-lt"/>
                          <a:ea typeface="+mn-ea"/>
                          <a:cs typeface="+mn-cs"/>
                        </a:rPr>
                        <a:t>频繁报撤单、大额报撤单达到交易所处理标准的，</a:t>
                      </a:r>
                      <a:r>
                        <a:rPr lang="zh-CN" altLang="zh-CN" sz="1200" b="1" kern="1200" dirty="0" smtClean="0">
                          <a:solidFill>
                            <a:srgbClr val="FF0000"/>
                          </a:solidFill>
                          <a:effectLst/>
                          <a:latin typeface="+mn-lt"/>
                          <a:ea typeface="+mn-ea"/>
                          <a:cs typeface="+mn-cs"/>
                        </a:rPr>
                        <a:t>同一种异常交易行为</a:t>
                      </a:r>
                      <a:r>
                        <a:rPr lang="zh-CN" altLang="zh-CN" sz="1200" kern="1200" dirty="0" smtClean="0">
                          <a:solidFill>
                            <a:schemeClr val="tx1"/>
                          </a:solidFill>
                          <a:effectLst/>
                          <a:latin typeface="+mn-lt"/>
                          <a:ea typeface="+mn-ea"/>
                          <a:cs typeface="+mn-cs"/>
                        </a:rPr>
                        <a:t>按照一次认定。 </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修改此前的模糊表述，明确不同类型的异常交易行为分别统计达标次数。</a:t>
                      </a: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47670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5</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altLang="zh-CN" sz="1200" b="1" kern="1200" dirty="0" smtClean="0">
                          <a:solidFill>
                            <a:srgbClr val="FF0000"/>
                          </a:solidFill>
                          <a:effectLst/>
                          <a:latin typeface="+mn-lt"/>
                          <a:ea typeface="+mn-ea"/>
                          <a:cs typeface="+mn-cs"/>
                        </a:rPr>
                        <a:t>3</a:t>
                      </a:r>
                      <a:r>
                        <a:rPr lang="zh-CN" altLang="zh-CN" sz="1200" b="1" kern="1200" dirty="0" smtClean="0">
                          <a:solidFill>
                            <a:srgbClr val="FF0000"/>
                          </a:solidFill>
                          <a:effectLst/>
                          <a:latin typeface="+mn-lt"/>
                          <a:ea typeface="+mn-ea"/>
                          <a:cs typeface="+mn-cs"/>
                        </a:rPr>
                        <a:t>、因套期保值交易产生的自成交、频繁报撤单、大额报撤单不作为异常交易行为。</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为了促进期货市场的功能发挥，修订稿豁免了由套保交易产生自成交、频繁报撤单以及大额报撤单行为</a:t>
                      </a: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998710507"/>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2341" name="Text Box 5"/>
          <p:cNvSpPr txBox="1">
            <a:spLocks noChangeArrowheads="1"/>
          </p:cNvSpPr>
          <p:nvPr/>
        </p:nvSpPr>
        <p:spPr bwMode="auto">
          <a:xfrm>
            <a:off x="467544" y="331014"/>
            <a:ext cx="8064896"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6350">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0" tIns="0" rIns="0" bIns="0" anchor="ctr">
            <a:spAutoFit/>
          </a:bodyPr>
          <a:lstStyle/>
          <a:p>
            <a:pPr eaLnBrk="0" hangingPunct="0">
              <a:spcBef>
                <a:spcPct val="50000"/>
              </a:spcBef>
            </a:pP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处理标准和处理程序</a:t>
            </a:r>
            <a:r>
              <a:rPr lang="en-US" altLang="zh-CN" sz="3600" b="1" dirty="0" smtClean="0">
                <a:solidFill>
                  <a:srgbClr val="000099"/>
                </a:solidFill>
                <a:latin typeface="华文新魏" pitchFamily="2" charset="-122"/>
                <a:ea typeface="华文新魏" pitchFamily="2" charset="-122"/>
              </a:rPr>
              <a:t>》</a:t>
            </a:r>
            <a:r>
              <a:rPr lang="zh-CN" altLang="en-US" sz="3600" b="1" dirty="0" smtClean="0">
                <a:solidFill>
                  <a:srgbClr val="000099"/>
                </a:solidFill>
                <a:latin typeface="华文新魏" pitchFamily="2" charset="-122"/>
                <a:ea typeface="华文新魏" pitchFamily="2" charset="-122"/>
              </a:rPr>
              <a:t>的修订说明</a:t>
            </a:r>
            <a:endParaRPr lang="zh-CN" altLang="en-US" sz="3600" b="1" dirty="0">
              <a:solidFill>
                <a:srgbClr val="000099"/>
              </a:solidFill>
              <a:latin typeface="华文新魏" pitchFamily="2" charset="-122"/>
              <a:ea typeface="华文新魏" pitchFamily="2" charset="-122"/>
            </a:endParaRPr>
          </a:p>
        </p:txBody>
      </p:sp>
      <p:graphicFrame>
        <p:nvGraphicFramePr>
          <p:cNvPr id="5" name="Group 7"/>
          <p:cNvGraphicFramePr>
            <a:graphicFrameLocks noGrp="1"/>
          </p:cNvGraphicFramePr>
          <p:nvPr>
            <p:extLst>
              <p:ext uri="{D42A27DB-BD31-4B8C-83A1-F6EECF244321}">
                <p14:modId xmlns:p14="http://schemas.microsoft.com/office/powerpoint/2010/main" val="2597050223"/>
              </p:ext>
            </p:extLst>
          </p:nvPr>
        </p:nvGraphicFramePr>
        <p:xfrm>
          <a:off x="323528" y="1340768"/>
          <a:ext cx="8496944" cy="3947160"/>
        </p:xfrm>
        <a:graphic>
          <a:graphicData uri="http://schemas.openxmlformats.org/drawingml/2006/table">
            <a:tbl>
              <a:tblPr/>
              <a:tblGrid>
                <a:gridCol w="648072"/>
                <a:gridCol w="2664296"/>
                <a:gridCol w="2952328"/>
                <a:gridCol w="2232248"/>
              </a:tblGrid>
              <a:tr h="381000">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序号</a:t>
                      </a: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原条款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rPr>
                        <a:t>修订后条款</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宋体" pitchFamily="2" charset="-122"/>
                          <a:ea typeface="宋体" pitchFamily="2" charset="-122"/>
                          <a:cs typeface="Times New Roman" pitchFamily="18" charset="0"/>
                        </a:rPr>
                        <a:t>修订说明</a:t>
                      </a:r>
                      <a:endParaRPr kumimoji="0" lang="zh-CN" altLang="en-US" sz="1600" b="1" i="0" u="none" strike="noStrike" cap="none" normalizeH="0" baseline="0" dirty="0" smtClean="0">
                        <a:ln>
                          <a:noFill/>
                        </a:ln>
                        <a:solidFill>
                          <a:schemeClr val="tx1"/>
                        </a:solidFill>
                        <a:effectLst>
                          <a:outerShdw blurRad="38100" dist="38100" dir="2700000" algn="tl">
                            <a:srgbClr val="000000">
                              <a:alpha val="43137"/>
                            </a:srgbClr>
                          </a:outerShdw>
                        </a:effectLst>
                        <a:latin typeface="Arial" charset="0"/>
                        <a:ea typeface="宋体" pitchFamily="2" charset="-122"/>
                      </a:endParaRPr>
                    </a:p>
                  </a:txBody>
                  <a:tcPr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1800538">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6</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1" i="0" u="none" strike="noStrike" cap="none" normalizeH="0" baseline="0" dirty="0" smtClean="0">
                          <a:ln>
                            <a:noFill/>
                          </a:ln>
                          <a:solidFill>
                            <a:schemeClr val="tx1"/>
                          </a:solidFill>
                          <a:effectLst/>
                          <a:latin typeface="+mn-lt"/>
                          <a:ea typeface="+mn-ea"/>
                          <a:cs typeface="Times New Roman" pitchFamily="18" charset="0"/>
                        </a:rPr>
                        <a:t>（二）处理程序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CN" sz="1200" b="0" i="0" u="none" strike="noStrike" cap="none" normalizeH="0" baseline="0" dirty="0" smtClean="0">
                          <a:ln>
                            <a:noFill/>
                          </a:ln>
                          <a:solidFill>
                            <a:schemeClr val="tx1"/>
                          </a:solidFill>
                          <a:effectLst/>
                          <a:latin typeface="+mn-lt"/>
                          <a:ea typeface="+mn-ea"/>
                          <a:cs typeface="Times New Roman" pitchFamily="18" charset="0"/>
                        </a:rPr>
                        <a:t>1</a:t>
                      </a: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、客户自成交、频繁报撤单、大额报撤单行为达到交易所处理标准的，交易所按照以下处理程序进行处理：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CN" sz="1200" b="0" i="0" u="none" strike="noStrike" cap="none" normalizeH="0" baseline="0" dirty="0" smtClean="0">
                        <a:ln>
                          <a:noFill/>
                        </a:ln>
                        <a:solidFill>
                          <a:schemeClr val="tx1"/>
                        </a:solidFill>
                        <a:effectLst/>
                        <a:latin typeface="+mn-lt"/>
                        <a:ea typeface="+mn-ea"/>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客户第一次达到交易所处理标准的，交易所于当日对客户所在会员的首席风险官进行电话提示，要求会员及时将交易所提示转达客户，责令其对客户进行教育、引导、劝阻及制止。 </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lang="zh-CN" altLang="zh-CN" sz="1200" b="1" kern="1200" dirty="0" smtClean="0">
                          <a:solidFill>
                            <a:schemeClr val="tx1"/>
                          </a:solidFill>
                          <a:effectLst/>
                          <a:latin typeface="+mn-lt"/>
                          <a:ea typeface="+mn-ea"/>
                          <a:cs typeface="+mn-cs"/>
                        </a:rPr>
                        <a:t>（二）处理程序</a:t>
                      </a:r>
                      <a:r>
                        <a:rPr lang="en-US" altLang="zh-CN" sz="1200" b="1" kern="1200" dirty="0" smtClean="0">
                          <a:solidFill>
                            <a:schemeClr val="tx1"/>
                          </a:solidFill>
                          <a:effectLst/>
                          <a:latin typeface="+mn-lt"/>
                          <a:ea typeface="+mn-ea"/>
                          <a:cs typeface="+mn-cs"/>
                        </a:rPr>
                        <a:t> </a:t>
                      </a:r>
                      <a:endParaRPr lang="zh-CN" altLang="zh-CN" sz="1200" b="1" kern="1200" dirty="0" smtClean="0">
                        <a:solidFill>
                          <a:schemeClr val="tx1"/>
                        </a:solidFill>
                        <a:effectLst/>
                        <a:latin typeface="+mn-lt"/>
                        <a:ea typeface="+mn-ea"/>
                        <a:cs typeface="+mn-cs"/>
                      </a:endParaRPr>
                    </a:p>
                    <a:p>
                      <a:r>
                        <a:rPr lang="en-US" altLang="zh-CN" sz="1200" b="1" kern="1200" dirty="0" smtClean="0">
                          <a:solidFill>
                            <a:srgbClr val="FF0000"/>
                          </a:solidFill>
                          <a:effectLst/>
                          <a:latin typeface="+mn-lt"/>
                          <a:ea typeface="+mn-ea"/>
                          <a:cs typeface="+mn-cs"/>
                        </a:rPr>
                        <a:t>1</a:t>
                      </a:r>
                      <a:r>
                        <a:rPr lang="zh-CN" altLang="zh-CN" sz="1200" b="1" kern="1200" dirty="0" smtClean="0">
                          <a:solidFill>
                            <a:srgbClr val="FF0000"/>
                          </a:solidFill>
                          <a:effectLst/>
                          <a:latin typeface="+mn-lt"/>
                          <a:ea typeface="+mn-ea"/>
                          <a:cs typeface="+mn-cs"/>
                        </a:rPr>
                        <a:t>、客户自成交、频繁报撤单、大额报撤单行为达到交易所处理标准的，交易所对客户所在会员进行电话提示，会员应及时将交易所提示转达客户，并对客户进行教育、引导、劝阻及制止。异常交易行为发生在多个会员的，交易所对自成交、频繁报撤单、大额报撤单行为发生次数最多的会员进行电话提示。</a:t>
                      </a:r>
                      <a:endParaRPr lang="en-US" altLang="zh-CN" sz="1200" b="1" kern="1200" dirty="0" smtClean="0">
                        <a:solidFill>
                          <a:srgbClr val="FF0000"/>
                        </a:solidFill>
                        <a:effectLst/>
                        <a:latin typeface="+mn-lt"/>
                        <a:ea typeface="+mn-ea"/>
                        <a:cs typeface="+mn-cs"/>
                      </a:endParaRPr>
                    </a:p>
                    <a:p>
                      <a:endParaRPr lang="zh-CN" altLang="zh-CN" sz="1200" kern="1200" dirty="0" smtClean="0">
                        <a:solidFill>
                          <a:srgbClr val="FF0000"/>
                        </a:solidFill>
                        <a:effectLst/>
                        <a:latin typeface="+mn-lt"/>
                        <a:ea typeface="+mn-ea"/>
                        <a:cs typeface="+mn-cs"/>
                      </a:endParaRPr>
                    </a:p>
                    <a:p>
                      <a:r>
                        <a:rPr lang="en-US" altLang="zh-CN" sz="1200" strike="dblStrike" kern="1200" dirty="0" smtClean="0">
                          <a:solidFill>
                            <a:schemeClr val="tx1"/>
                          </a:solidFill>
                          <a:effectLst/>
                          <a:latin typeface="+mn-lt"/>
                          <a:ea typeface="+mn-ea"/>
                          <a:cs typeface="+mn-cs"/>
                        </a:rPr>
                        <a:t>1</a:t>
                      </a:r>
                      <a:r>
                        <a:rPr lang="en-US" altLang="zh-CN" sz="1200" b="1" kern="1200" dirty="0" smtClean="0">
                          <a:solidFill>
                            <a:schemeClr val="tx1"/>
                          </a:solidFill>
                          <a:effectLst/>
                          <a:latin typeface="+mn-lt"/>
                          <a:ea typeface="+mn-ea"/>
                          <a:cs typeface="+mn-cs"/>
                        </a:rPr>
                        <a:t>2</a:t>
                      </a:r>
                      <a:r>
                        <a:rPr lang="zh-CN" altLang="zh-CN" sz="1200" kern="1200" dirty="0" smtClean="0">
                          <a:solidFill>
                            <a:schemeClr val="tx1"/>
                          </a:solidFill>
                          <a:effectLst/>
                          <a:latin typeface="+mn-lt"/>
                          <a:ea typeface="+mn-ea"/>
                          <a:cs typeface="+mn-cs"/>
                        </a:rPr>
                        <a:t>、客户自成交、频繁报撤单、大额报撤单行为达到交易所处理标准的，交易所按照以下处理程序进行处理：</a:t>
                      </a:r>
                      <a:r>
                        <a:rPr lang="en-US" altLang="zh-CN" sz="1200" kern="1200" dirty="0" smtClean="0">
                          <a:solidFill>
                            <a:schemeClr val="tx1"/>
                          </a:solidFill>
                          <a:effectLst/>
                          <a:latin typeface="+mn-lt"/>
                          <a:ea typeface="+mn-ea"/>
                          <a:cs typeface="+mn-cs"/>
                        </a:rPr>
                        <a:t> </a:t>
                      </a:r>
                    </a:p>
                    <a:p>
                      <a:endParaRPr lang="zh-CN" altLang="zh-CN" sz="1200" kern="1200" dirty="0" smtClean="0">
                        <a:solidFill>
                          <a:schemeClr val="tx1"/>
                        </a:solidFill>
                        <a:effectLst/>
                        <a:latin typeface="+mn-lt"/>
                        <a:ea typeface="+mn-ea"/>
                        <a:cs typeface="+mn-cs"/>
                      </a:endParaRPr>
                    </a:p>
                    <a:p>
                      <a:r>
                        <a:rPr lang="zh-CN" altLang="zh-CN" sz="1200" kern="1200" dirty="0" smtClean="0">
                          <a:solidFill>
                            <a:schemeClr val="tx1"/>
                          </a:solidFill>
                          <a:effectLst/>
                          <a:latin typeface="+mn-lt"/>
                          <a:ea typeface="+mn-ea"/>
                          <a:cs typeface="+mn-cs"/>
                        </a:rPr>
                        <a:t>客户第一次达到交易所处理标准的，交易所于当日对客户所在会员的首席风险官进行电话提示，要求会员及时将交易所提示转达客户，责令其对客户进行教育、引导、劝阻及制止。</a:t>
                      </a:r>
                      <a:r>
                        <a:rPr lang="en-US" altLang="zh-CN" sz="1200" kern="1200" dirty="0" smtClean="0">
                          <a:solidFill>
                            <a:schemeClr val="tx1"/>
                          </a:solidFill>
                          <a:effectLst/>
                          <a:latin typeface="+mn-lt"/>
                          <a:ea typeface="+mn-ea"/>
                          <a:cs typeface="+mn-cs"/>
                        </a:rPr>
                        <a:t> </a:t>
                      </a:r>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r>
                        <a:rPr kumimoji="0" lang="zh-CN" altLang="en-US" sz="1200" b="0" i="0" u="none" strike="noStrike" cap="none" normalizeH="0" baseline="0" dirty="0" smtClean="0">
                          <a:ln>
                            <a:noFill/>
                          </a:ln>
                          <a:solidFill>
                            <a:schemeClr val="tx1"/>
                          </a:solidFill>
                          <a:effectLst/>
                          <a:latin typeface="+mn-lt"/>
                          <a:ea typeface="+mn-ea"/>
                          <a:cs typeface="Times New Roman" pitchFamily="18" charset="0"/>
                        </a:rPr>
                        <a:t>删除了原先对于异常交易客户所在期货公司采取强制性监管措施的相关条款，而改由交易所以电话提示的手段通知会员，进而适度放宽期货公司的监管责任，理顺会员与客户的处理程序。</a:t>
                      </a:r>
                      <a:endParaRPr kumimoji="0" lang="en-US" altLang="zh-CN" sz="1200" b="0" i="0" u="none" strike="noStrike" cap="none" normalizeH="0" baseline="0" dirty="0" smtClean="0">
                        <a:ln>
                          <a:noFill/>
                        </a:ln>
                        <a:solidFill>
                          <a:schemeClr val="tx1"/>
                        </a:solidFill>
                        <a:effectLst/>
                        <a:latin typeface="+mn-lt"/>
                        <a:ea typeface="+mn-ea"/>
                        <a:cs typeface="Times New Roman" pitchFamily="18" charset="0"/>
                      </a:endParaRPr>
                    </a:p>
                    <a:p>
                      <a:endParaRPr kumimoji="0" lang="zh-CN" altLang="en-US" sz="1200" b="0" i="0" u="none" strike="noStrike" cap="none" normalizeH="0" baseline="0" dirty="0" smtClean="0">
                        <a:ln>
                          <a:noFill/>
                        </a:ln>
                        <a:solidFill>
                          <a:schemeClr val="tx1"/>
                        </a:solidFill>
                        <a:effectLst/>
                        <a:latin typeface="+mn-lt"/>
                        <a:ea typeface="+mn-ea"/>
                        <a:cs typeface="Times New Roman" pitchFamily="18" charset="0"/>
                      </a:endParaRPr>
                    </a:p>
                  </a:txBody>
                  <a:tcP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extLst>
      <p:ext uri="{BB962C8B-B14F-4D97-AF65-F5344CB8AC3E}">
        <p14:creationId xmlns:p14="http://schemas.microsoft.com/office/powerpoint/2010/main" val="3159286391"/>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默认设计模板">
  <a:themeElements>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默认设计模板">
      <a:majorFont>
        <a:latin typeface="Times New Roman"/>
        <a:ea typeface="宋体"/>
        <a:cs typeface=""/>
      </a:majorFont>
      <a:minorFont>
        <a:latin typeface="Times New Roman"/>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4400" b="0" i="0" u="none" strike="noStrike" cap="none" normalizeH="0" baseline="0" smtClean="0">
            <a:ln>
              <a:noFill/>
            </a:ln>
            <a:solidFill>
              <a:schemeClr val="tx2"/>
            </a:solidFill>
            <a:effectLst/>
            <a:latin typeface="Times New Roman" pitchFamily="18" charset="0"/>
            <a:ea typeface="宋体" pitchFamily="2" charset="-122"/>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a:spPr>
      <a:bodyPr vert="horz" wrap="none" lIns="90000" tIns="46800" rIns="90000" bIns="46800" numCol="1" anchor="t" anchorCtr="0" compatLnSpc="1">
        <a:prstTxWarp prst="textNoShape">
          <a:avLst/>
        </a:prstTxWarp>
        <a:spAutoFit/>
      </a:bodyPr>
      <a:lstStyle>
        <a:defPPr marL="0" marR="0" indent="0" algn="ctr" defTabSz="914400" rtl="0" eaLnBrk="1" fontAlgn="base" latinLnBrk="0" hangingPunct="1">
          <a:lnSpc>
            <a:spcPct val="100000"/>
          </a:lnSpc>
          <a:spcBef>
            <a:spcPct val="0"/>
          </a:spcBef>
          <a:spcAft>
            <a:spcPct val="0"/>
          </a:spcAft>
          <a:buClrTx/>
          <a:buSzTx/>
          <a:buFontTx/>
          <a:buNone/>
          <a:tabLst/>
          <a:defRPr kumimoji="1" lang="zh-CN" altLang="en-US" sz="4400" b="0" i="0" u="none" strike="noStrike" cap="none" normalizeH="0" baseline="0" smtClean="0">
            <a:ln>
              <a:noFill/>
            </a:ln>
            <a:solidFill>
              <a:schemeClr val="tx2"/>
            </a:solidFill>
            <a:effectLst/>
            <a:latin typeface="Times New Roman" pitchFamily="18" charset="0"/>
            <a:ea typeface="宋体" pitchFamily="2" charset="-122"/>
          </a:defRPr>
        </a:defPPr>
      </a:lstStyle>
    </a:lnDef>
  </a:objectDefaults>
  <a:extraClrSchemeLst>
    <a:extraClrScheme>
      <a:clrScheme name="默认设计模板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默认设计模板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默认设计模板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20302</TotalTime>
  <Words>5861</Words>
  <Application>Microsoft Office PowerPoint</Application>
  <PresentationFormat>全屏显示(4:3)</PresentationFormat>
  <Paragraphs>336</Paragraphs>
  <Slides>24</Slides>
  <Notes>24</Notes>
  <HiddenSlides>0</HiddenSlides>
  <MMClips>0</MMClips>
  <ScaleCrop>false</ScaleCrop>
  <HeadingPairs>
    <vt:vector size="4" baseType="variant">
      <vt:variant>
        <vt:lpstr>主题</vt:lpstr>
      </vt:variant>
      <vt:variant>
        <vt:i4>1</vt:i4>
      </vt:variant>
      <vt:variant>
        <vt:lpstr>幻灯片标题</vt:lpstr>
      </vt:variant>
      <vt:variant>
        <vt:i4>24</vt:i4>
      </vt:variant>
    </vt:vector>
  </HeadingPairs>
  <TitlesOfParts>
    <vt:vector size="25" baseType="lpstr">
      <vt:lpstr>默认设计模板</vt:lpstr>
      <vt:lpstr>《上海期货交易所异常交易监控暂行规定》及有关处理标准和处理程序的修订情况说明</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Golden London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搭街坊坷拉圣诞节发卡</dc:title>
  <dc:creator>YangXia</dc:creator>
  <cp:lastModifiedBy>许涛</cp:lastModifiedBy>
  <cp:revision>1856</cp:revision>
  <dcterms:created xsi:type="dcterms:W3CDTF">2002-09-02T06:57:52Z</dcterms:created>
  <dcterms:modified xsi:type="dcterms:W3CDTF">2012-07-20T06:16:16Z</dcterms:modified>
</cp:coreProperties>
</file>