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7" r:id="rId3"/>
    <p:sldId id="276" r:id="rId4"/>
    <p:sldId id="275" r:id="rId5"/>
    <p:sldId id="274" r:id="rId6"/>
    <p:sldId id="273" r:id="rId7"/>
    <p:sldId id="272" r:id="rId8"/>
    <p:sldId id="271" r:id="rId9"/>
    <p:sldId id="270" r:id="rId10"/>
    <p:sldId id="269" r:id="rId11"/>
    <p:sldId id="268" r:id="rId12"/>
    <p:sldId id="267" r:id="rId13"/>
    <p:sldId id="266" r:id="rId14"/>
    <p:sldId id="265" r:id="rId15"/>
    <p:sldId id="264" r:id="rId16"/>
    <p:sldId id="263" r:id="rId17"/>
    <p:sldId id="258" r:id="rId18"/>
    <p:sldId id="262" r:id="rId19"/>
    <p:sldId id="261" r:id="rId20"/>
    <p:sldId id="260" r:id="rId21"/>
    <p:sldId id="259"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25" d="100"/>
          <a:sy n="125" d="100"/>
        </p:scale>
        <p:origin x="-384" y="-84"/>
      </p:cViewPr>
      <p:guideLst>
        <p:guide orient="horz" pos="2160"/>
        <p:guide pos="2880"/>
      </p:guideLst>
    </p:cSldViewPr>
  </p:slideViewPr>
  <p:notesTextViewPr>
    <p:cViewPr>
      <p:scale>
        <a:sx n="100" d="100"/>
        <a:sy n="100" d="100"/>
      </p:scale>
      <p:origin x="0" y="0"/>
    </p:cViewPr>
  </p:notesTextViewPr>
  <p:notesViewPr>
    <p:cSldViewPr>
      <p:cViewPr varScale="1">
        <p:scale>
          <a:sx n="99" d="100"/>
          <a:sy n="99" d="100"/>
        </p:scale>
        <p:origin x="-266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201A92-9309-4E7A-AD09-4075268323DA}" type="datetimeFigureOut">
              <a:rPr lang="zh-CN" altLang="en-US" smtClean="0"/>
              <a:pPr/>
              <a:t>2013-4-25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4CBB6-5B02-4143-BD53-CE208D894EE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prstGeom prst="rect">
            <a:avLst/>
          </a:prstGeo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3228536"/>
            <a:ext cx="7854696" cy="1752600"/>
          </a:xfrm>
          <a:prstGeom prst="rect">
            <a:avLst/>
          </a:prstGeo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19" name="页脚占位符 18"/>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27" name="灯片编号占位符 26"/>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a:prstGeom prst="rect">
            <a:avLst/>
          </a:prstGeom>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935480"/>
            <a:ext cx="8229600" cy="4389120"/>
          </a:xfrm>
          <a:prstGeom prst="rect">
            <a:avLst/>
          </a:prstGeo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5" name="页脚占位符 4"/>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a:prstGeom prst="rect">
            <a:avLst/>
          </a:prstGeo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914401"/>
            <a:ext cx="6019800" cy="5211763"/>
          </a:xfrm>
          <a:prstGeom prst="rect">
            <a:avLst/>
          </a:prstGeo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5" name="页脚占位符 4"/>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a:prstGeom prst="rect">
            <a:avLst/>
          </a:prstGeom>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457200" y="1935480"/>
            <a:ext cx="8229600" cy="4389120"/>
          </a:xfrm>
          <a:prstGeom prst="rect">
            <a:avLst/>
          </a:prstGeo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5" name="页脚占位符 4"/>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prstGeom prst="rect">
            <a:avLst/>
          </a:prstGeo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704664"/>
            <a:ext cx="7772400" cy="1509712"/>
          </a:xfrm>
          <a:prstGeom prst="rect">
            <a:avLst/>
          </a:prstGeo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5" name="页脚占位符 4"/>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a:prstGeom prst="rect">
            <a:avLst/>
          </a:prstGeo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6" name="页脚占位符 5"/>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a:prstGeom prst="rect">
            <a:avLst/>
          </a:prstGeo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855248"/>
            <a:ext cx="4040188" cy="659352"/>
          </a:xfrm>
          <a:prstGeom prst="rect">
            <a:avLst/>
          </a:prstGeo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a:prstGeom prst="rect">
            <a:avLst/>
          </a:prstGeo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514600"/>
            <a:ext cx="4040188"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514600"/>
            <a:ext cx="4041775"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8" name="页脚占位符 7"/>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a:prstGeom prst="rect">
            <a:avLst/>
          </a:prstGeo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4" name="页脚占位符 3"/>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3" name="页脚占位符 2"/>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a:prstGeom prst="rect">
            <a:avLst/>
          </a:prstGeo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676400"/>
            <a:ext cx="2743200" cy="4572000"/>
          </a:xfrm>
          <a:prstGeom prst="rect">
            <a:avLst/>
          </a:prstGeo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676400"/>
            <a:ext cx="5111750" cy="4572000"/>
          </a:xfrm>
          <a:prstGeom prst="rect">
            <a:avLst/>
          </a:prstGeo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6" name="页脚占位符 5"/>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1176996"/>
            <a:ext cx="2212848" cy="1582621"/>
          </a:xfrm>
          <a:prstGeom prst="rect">
            <a:avLst/>
          </a:prstGeo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828785"/>
            <a:ext cx="2209800" cy="2179320"/>
          </a:xfrm>
          <a:prstGeom prst="rect">
            <a:avLst/>
          </a:prstGeo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6" name="页脚占位符 5"/>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077200" y="6356350"/>
            <a:ext cx="609600" cy="365125"/>
          </a:xfrm>
          <a:prstGeom prst="rect">
            <a:avLst/>
          </a:prstGeom>
        </p:spPr>
        <p:txBody>
          <a:bodyPr/>
          <a:lstStyle/>
          <a:p>
            <a:fld id="{708B71D8-F2E0-461C-8C56-47C3E8E0A4A8}" type="slidenum">
              <a:rPr lang="zh-CN" altLang="en-US" smtClean="0"/>
              <a:pPr/>
              <a:t>‹#›</a:t>
            </a:fld>
            <a:endParaRPr lang="zh-CN" altLang="en-US"/>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B964D78-C75C-4424-B066-8817B21D4DB6}" type="datetimeFigureOut">
              <a:rPr lang="zh-CN" altLang="en-US" smtClean="0"/>
              <a:pPr/>
              <a:t>2013-4-25</a:t>
            </a:fld>
            <a:endParaRPr lang="zh-CN" altLang="en-US"/>
          </a:p>
        </p:txBody>
      </p:sp>
      <p:grpSp>
        <p:nvGrpSpPr>
          <p:cNvPr id="2" name="组合 1"/>
          <p:cNvGrpSpPr/>
          <p:nvPr/>
        </p:nvGrpSpPr>
        <p:grpSpPr>
          <a:xfrm>
            <a:off x="-19017" y="202408"/>
            <a:ext cx="9180548"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pic>
        <p:nvPicPr>
          <p:cNvPr id="14" name="Picture 6" descr="交易所LOGO 副本"/>
          <p:cNvPicPr>
            <a:picLocks noChangeAspect="1" noChangeArrowheads="1"/>
          </p:cNvPicPr>
          <p:nvPr userDrawn="1"/>
        </p:nvPicPr>
        <p:blipFill>
          <a:blip r:embed="rId13" cstate="print"/>
          <a:srcRect/>
          <a:stretch>
            <a:fillRect/>
          </a:stretch>
        </p:blipFill>
        <p:spPr bwMode="auto">
          <a:xfrm>
            <a:off x="6429388" y="6215082"/>
            <a:ext cx="2238375" cy="428624"/>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hyperlink" Target="http://www.shfe.com.cn/members/alllist.jsp" TargetMode="Externa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slide" Target="slide17.xml"/></Relationships>
</file>

<file path=ppt/slides/_rels/slide19.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5.xml"/><Relationship Id="rId3" Type="http://schemas.openxmlformats.org/officeDocument/2006/relationships/slide" Target="slide2.xml"/><Relationship Id="rId7" Type="http://schemas.openxmlformats.org/officeDocument/2006/relationships/slide" Target="slide14.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10.xml"/><Relationship Id="rId4" Type="http://schemas.openxmlformats.org/officeDocument/2006/relationships/slide" Target="slide9.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16.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19.xml"/><Relationship Id="rId7" Type="http://schemas.openxmlformats.org/officeDocument/2006/relationships/slide" Target="slide8.xml"/><Relationship Id="rId2" Type="http://schemas.openxmlformats.org/officeDocument/2006/relationships/slide" Target="slide17.xml"/><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21.xml"/><Relationship Id="rId4" Type="http://schemas.openxmlformats.org/officeDocument/2006/relationships/slide" Target="slide20.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endParaRPr lang="zh-CN" altLang="en-US"/>
          </a:p>
        </p:txBody>
      </p:sp>
      <p:sp>
        <p:nvSpPr>
          <p:cNvPr id="3" name="副标题 2"/>
          <p:cNvSpPr>
            <a:spLocks noGrp="1"/>
          </p:cNvSpPr>
          <p:nvPr>
            <p:ph type="subTitle" idx="1"/>
          </p:nvPr>
        </p:nvSpPr>
        <p:spPr/>
        <p:txBody>
          <a:bodyPr/>
          <a:lstStyle/>
          <a:p>
            <a:endParaRPr lang="zh-CN" altLang="en-US" dirty="0"/>
          </a:p>
        </p:txBody>
      </p:sp>
      <p:pic>
        <p:nvPicPr>
          <p:cNvPr id="4" name="Picture 11" descr="ccc"/>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 name="Rectangle 3"/>
          <p:cNvSpPr txBox="1">
            <a:spLocks noChangeArrowheads="1"/>
          </p:cNvSpPr>
          <p:nvPr/>
        </p:nvSpPr>
        <p:spPr bwMode="auto">
          <a:xfrm>
            <a:off x="323850" y="2060575"/>
            <a:ext cx="8820150" cy="2209800"/>
          </a:xfrm>
          <a:prstGeom prst="rect">
            <a:avLst/>
          </a:prstGeom>
          <a:ln>
            <a:noFill/>
            <a:miter lim="800000"/>
            <a:headEnd/>
            <a:tailEnd/>
          </a:ln>
        </p:spPr>
        <p:txBody>
          <a:bodyPr vert="horz" wrap="square" lIns="91440" tIns="45720" rIns="91440" bIns="45720" numCol="1" anchor="t" anchorCtr="0" compatLnSpc="1">
            <a:prstTxWarp prst="textNoShape">
              <a:avLst/>
            </a:prstTxWarp>
            <a:normAutofit fontScale="32500" lnSpcReduction="20000"/>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t>上海期货交易所</a:t>
            </a:r>
            <a:endParaRPr kumimoji="0" lang="en-US" altLang="zh-CN"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t/>
            </a:r>
            <a:br>
              <a:rPr kumimoji="0" lang="en-US" altLang="zh-CN"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br>
            <a:r>
              <a:rPr kumimoji="0" lang="zh-CN" altLang="en-US"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t>一般客户开户实务问与答</a:t>
            </a:r>
            <a:r>
              <a:rPr kumimoji="0" lang="en-US" altLang="zh-CN"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t/>
            </a:r>
            <a:br>
              <a:rPr kumimoji="0" lang="en-US" altLang="zh-CN"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br>
            <a:r>
              <a:rPr kumimoji="0" lang="en-US" altLang="zh-CN" sz="56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t/>
            </a:r>
            <a:br>
              <a:rPr kumimoji="0" lang="en-US" altLang="zh-CN" sz="56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br>
            <a:endParaRPr kumimoji="0" lang="zh-CN" altLang="en-US" sz="5600" b="1" i="0" u="none" strike="noStrike" kern="1200" cap="none" spc="0" normalizeH="0" baseline="0" noProof="0" dirty="0" smtClean="0">
              <a:ln>
                <a:noFill/>
              </a:ln>
              <a:solidFill>
                <a:schemeClr val="accent3">
                  <a:tint val="90000"/>
                  <a:satMod val="120000"/>
                </a:schemeClr>
              </a:solidFill>
              <a:effectLst>
                <a:outerShdw blurRad="38100" dist="38100" dir="2700000" algn="tl">
                  <a:srgbClr val="C0C0C0"/>
                </a:outerShdw>
              </a:effectLst>
              <a:uLnTx/>
              <a:uFillTx/>
              <a:latin typeface="黑体" pitchFamily="2" charset="-122"/>
              <a:ea typeface="黑体" pitchFamily="2" charset="-122"/>
              <a:cs typeface="+mj-cs"/>
            </a:endParaRPr>
          </a:p>
        </p:txBody>
      </p:sp>
      <p:sp>
        <p:nvSpPr>
          <p:cNvPr id="7" name="矩形 6"/>
          <p:cNvSpPr/>
          <p:nvPr/>
        </p:nvSpPr>
        <p:spPr>
          <a:xfrm>
            <a:off x="6215074" y="4143380"/>
            <a:ext cx="2786050" cy="1815882"/>
          </a:xfrm>
          <a:prstGeom prst="rect">
            <a:avLst/>
          </a:prstGeom>
        </p:spPr>
        <p:txBody>
          <a:bodyPr wrap="square">
            <a:spAutoFit/>
          </a:bodyPr>
          <a:lstStyle/>
          <a:p>
            <a:pPr algn="ctr"/>
            <a:r>
              <a:rPr lang="zh-CN" altLang="en-US" sz="2800" dirty="0" smtClean="0">
                <a:solidFill>
                  <a:srgbClr val="FFFF1A"/>
                </a:solidFill>
                <a:effectLst>
                  <a:outerShdw blurRad="38100" dist="38100" dir="2700000" algn="tl">
                    <a:srgbClr val="000000"/>
                  </a:outerShdw>
                </a:effectLst>
                <a:latin typeface="黑体" pitchFamily="2" charset="-122"/>
                <a:ea typeface="黑体" pitchFamily="2" charset="-122"/>
                <a:cs typeface="宋体" charset="-122"/>
              </a:rPr>
              <a:t>                                     交易部</a:t>
            </a:r>
            <a:r>
              <a:rPr lang="en-US" altLang="zh-CN" sz="2800" dirty="0" smtClean="0">
                <a:solidFill>
                  <a:srgbClr val="FFFF1A"/>
                </a:solidFill>
                <a:effectLst>
                  <a:outerShdw blurRad="38100" dist="38100" dir="2700000" algn="tl">
                    <a:srgbClr val="000000"/>
                  </a:outerShdw>
                </a:effectLst>
                <a:latin typeface="黑体" pitchFamily="2" charset="-122"/>
                <a:ea typeface="黑体" pitchFamily="2" charset="-122"/>
                <a:cs typeface="宋体" charset="-122"/>
              </a:rPr>
              <a:t/>
            </a:r>
            <a:br>
              <a:rPr lang="en-US" altLang="zh-CN" sz="2800" dirty="0" smtClean="0">
                <a:solidFill>
                  <a:srgbClr val="FFFF1A"/>
                </a:solidFill>
                <a:effectLst>
                  <a:outerShdw blurRad="38100" dist="38100" dir="2700000" algn="tl">
                    <a:srgbClr val="000000"/>
                  </a:outerShdw>
                </a:effectLst>
                <a:latin typeface="黑体" pitchFamily="2" charset="-122"/>
                <a:ea typeface="黑体" pitchFamily="2" charset="-122"/>
                <a:cs typeface="宋体" charset="-122"/>
              </a:rPr>
            </a:br>
            <a:r>
              <a:rPr lang="en-US" altLang="zh-CN" sz="2800" dirty="0" smtClean="0">
                <a:solidFill>
                  <a:srgbClr val="FFFF1A"/>
                </a:solidFill>
                <a:effectLst>
                  <a:outerShdw blurRad="38100" dist="38100" dir="2700000" algn="tl">
                    <a:srgbClr val="000000"/>
                  </a:outerShdw>
                </a:effectLst>
                <a:latin typeface="黑体" pitchFamily="2" charset="-122"/>
                <a:ea typeface="黑体" pitchFamily="2" charset="-122"/>
                <a:cs typeface="宋体" charset="-122"/>
              </a:rPr>
              <a:t>                           </a:t>
            </a:r>
            <a:r>
              <a:rPr lang="zh-CN" altLang="en-US" sz="2800" dirty="0" smtClean="0">
                <a:solidFill>
                  <a:srgbClr val="FFFF1A"/>
                </a:solidFill>
                <a:effectLst>
                  <a:outerShdw blurRad="38100" dist="38100" dir="2700000" algn="tl">
                    <a:srgbClr val="000000"/>
                  </a:outerShdw>
                </a:effectLst>
                <a:latin typeface="黑体" pitchFamily="2" charset="-122"/>
                <a:ea typeface="黑体" pitchFamily="2" charset="-122"/>
                <a:cs typeface="宋体" charset="-122"/>
              </a:rPr>
              <a:t>二〇一三年四月</a:t>
            </a:r>
            <a:endParaRPr lang="en-US" altLang="zh-CN" sz="2800" dirty="0" smtClean="0">
              <a:solidFill>
                <a:srgbClr val="FFFF1A"/>
              </a:solidFill>
              <a:effectLst>
                <a:outerShdw blurRad="38100" dist="38100" dir="2700000" algn="tl">
                  <a:srgbClr val="000000"/>
                </a:outerShdw>
              </a:effectLst>
              <a:latin typeface="黑体" pitchFamily="2" charset="-122"/>
              <a:ea typeface="黑体" pitchFamily="2" charset="-122"/>
              <a:cs typeface="宋体"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1143000"/>
          </a:xfrm>
        </p:spPr>
        <p:txBody>
          <a:bodyPr/>
          <a:lstStyle/>
          <a:p>
            <a:pPr algn="ctr"/>
            <a:r>
              <a:rPr lang="en-US" altLang="zh-CN" sz="3600" b="1" dirty="0" smtClean="0">
                <a:solidFill>
                  <a:srgbClr val="000099"/>
                </a:solidFill>
                <a:latin typeface="华文新魏" pitchFamily="2" charset="-122"/>
                <a:ea typeface="华文新魏" pitchFamily="2" charset="-122"/>
                <a:cs typeface="宋体" pitchFamily="2" charset="-122"/>
              </a:rPr>
              <a:t>1</a:t>
            </a:r>
            <a:r>
              <a:rPr lang="zh-CN" altLang="en-US" sz="3600" b="1" dirty="0" smtClean="0">
                <a:solidFill>
                  <a:srgbClr val="000099"/>
                </a:solidFill>
                <a:latin typeface="华文新魏" pitchFamily="2" charset="-122"/>
                <a:ea typeface="华文新魏" pitchFamily="2" charset="-122"/>
                <a:cs typeface="宋体" pitchFamily="2" charset="-122"/>
              </a:rPr>
              <a:t>、关于开户</a:t>
            </a:r>
            <a:endParaRPr lang="zh-CN" altLang="en-US" sz="3600" dirty="0"/>
          </a:p>
        </p:txBody>
      </p:sp>
      <p:sp>
        <p:nvSpPr>
          <p:cNvPr id="5" name="内容占位符 2"/>
          <p:cNvSpPr txBox="1">
            <a:spLocks/>
          </p:cNvSpPr>
          <p:nvPr/>
        </p:nvSpPr>
        <p:spPr bwMode="auto">
          <a:xfrm>
            <a:off x="457200" y="1143001"/>
            <a:ext cx="8043863" cy="642926"/>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50000"/>
              </a:lnSpc>
              <a:spcBef>
                <a:spcPct val="20000"/>
              </a:spcBef>
              <a:spcAft>
                <a:spcPct val="0"/>
              </a:spcAft>
              <a:buClrTx/>
              <a:buSzTx/>
              <a:buFontTx/>
              <a:buNone/>
              <a:tabLst/>
              <a:defRPr/>
            </a:pPr>
            <a:r>
              <a:rPr kumimoji="1" lang="en-US" altLang="zh-CN" sz="200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Q2</a:t>
            </a:r>
            <a:r>
              <a:rPr kumimoji="1" lang="zh-CN" altLang="en-US" sz="200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：一般客户想从事期货交易该找谁？</a:t>
            </a:r>
            <a:endParaRPr kumimoji="1" lang="en-US" altLang="zh-CN" sz="200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p:txBody>
      </p:sp>
      <p:sp>
        <p:nvSpPr>
          <p:cNvPr id="6" name="Text Box 8"/>
          <p:cNvSpPr txBox="1">
            <a:spLocks noChangeArrowheads="1"/>
          </p:cNvSpPr>
          <p:nvPr/>
        </p:nvSpPr>
        <p:spPr bwMode="auto">
          <a:xfrm>
            <a:off x="285750" y="1714500"/>
            <a:ext cx="8534400" cy="923330"/>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ts val="0"/>
              </a:spcBef>
              <a:defRPr/>
            </a:pPr>
            <a:r>
              <a:rPr lang="zh-CN" altLang="en-US" sz="1800" dirty="0" smtClean="0">
                <a:solidFill>
                  <a:srgbClr val="FFFFFF"/>
                </a:solidFill>
                <a:latin typeface="华文新魏" pitchFamily="2" charset="-122"/>
                <a:ea typeface="华文新魏" pitchFamily="2" charset="-122"/>
              </a:rPr>
              <a:t>        </a:t>
            </a:r>
            <a:r>
              <a:rPr lang="zh-CN" altLang="en-US" sz="1800" b="0" dirty="0" smtClean="0">
                <a:solidFill>
                  <a:srgbClr val="FFFFFF"/>
                </a:solidFill>
                <a:latin typeface="华文新魏" pitchFamily="2" charset="-122"/>
                <a:ea typeface="华文新魏" pitchFamily="2" charset="-122"/>
              </a:rPr>
              <a:t>客户想从事期货交易可以找期货公司，由期货公司按照相关流程为客户开立期货账户 。开户方式与证券交易基本类似。</a:t>
            </a:r>
            <a:endParaRPr lang="zh-CN" altLang="en-US" sz="1800" b="0" dirty="0">
              <a:solidFill>
                <a:srgbClr val="FFFFFF"/>
              </a:solidFill>
              <a:latin typeface="华文新魏" pitchFamily="2" charset="-122"/>
              <a:ea typeface="华文新魏" pitchFamily="2" charset="-122"/>
            </a:endParaRPr>
          </a:p>
        </p:txBody>
      </p:sp>
      <p:sp>
        <p:nvSpPr>
          <p:cNvPr id="7" name="TextBox 9"/>
          <p:cNvSpPr txBox="1">
            <a:spLocks noChangeArrowheads="1"/>
          </p:cNvSpPr>
          <p:nvPr/>
        </p:nvSpPr>
        <p:spPr bwMode="auto">
          <a:xfrm>
            <a:off x="500034" y="2643182"/>
            <a:ext cx="8429625" cy="1015663"/>
          </a:xfrm>
          <a:prstGeom prst="rect">
            <a:avLst/>
          </a:prstGeom>
          <a:noFill/>
          <a:ln w="9525">
            <a:noFill/>
            <a:miter lim="800000"/>
            <a:headEnd/>
            <a:tailEnd/>
          </a:ln>
        </p:spPr>
        <p:txBody>
          <a:bodyPr wrap="square">
            <a:spAutoFit/>
          </a:bodyPr>
          <a:lstStyle/>
          <a:p>
            <a:r>
              <a:rPr lang="zh-CN" altLang="en-US" sz="2000" dirty="0" smtClean="0">
                <a:solidFill>
                  <a:schemeClr val="tx1"/>
                </a:solidFill>
                <a:latin typeface="华文新魏" pitchFamily="2" charset="-122"/>
                <a:ea typeface="华文新魏" pitchFamily="2" charset="-122"/>
                <a:cs typeface="宋体" pitchFamily="2" charset="-122"/>
              </a:rPr>
              <a:t>附：</a:t>
            </a:r>
            <a:r>
              <a:rPr lang="zh-CN" altLang="en-US" sz="2000" b="0" dirty="0" smtClean="0">
                <a:solidFill>
                  <a:srgbClr val="FFFFFF"/>
                </a:solidFill>
                <a:latin typeface="华文新魏" pitchFamily="2" charset="-122"/>
                <a:ea typeface="华文新魏" pitchFamily="2" charset="-122"/>
                <a:hlinkClick r:id="rId2"/>
              </a:rPr>
              <a:t>期货公司联系方式</a:t>
            </a:r>
            <a:endParaRPr lang="en-US" altLang="zh-CN" sz="2000" dirty="0" smtClean="0">
              <a:solidFill>
                <a:schemeClr val="tx1"/>
              </a:solidFill>
              <a:latin typeface="华文新魏" pitchFamily="2" charset="-122"/>
              <a:ea typeface="华文新魏" pitchFamily="2" charset="-122"/>
              <a:cs typeface="宋体" pitchFamily="2" charset="-122"/>
            </a:endParaRPr>
          </a:p>
          <a:p>
            <a:pPr algn="l"/>
            <a:endParaRPr lang="en-US" altLang="zh-CN" sz="2000" dirty="0" smtClean="0">
              <a:solidFill>
                <a:schemeClr val="tx1"/>
              </a:solidFill>
              <a:latin typeface="华文新魏" pitchFamily="2" charset="-122"/>
              <a:ea typeface="华文新魏" pitchFamily="2" charset="-122"/>
              <a:cs typeface="宋体" pitchFamily="2" charset="-122"/>
            </a:endParaRPr>
          </a:p>
          <a:p>
            <a:pPr algn="l"/>
            <a:r>
              <a:rPr lang="en-US" altLang="zh-CN" sz="2000" dirty="0" smtClean="0">
                <a:solidFill>
                  <a:schemeClr val="tx1"/>
                </a:solidFill>
                <a:latin typeface="华文新魏" pitchFamily="2" charset="-122"/>
                <a:ea typeface="华文新魏" pitchFamily="2" charset="-122"/>
                <a:cs typeface="宋体" pitchFamily="2" charset="-122"/>
              </a:rPr>
              <a:t>Q3</a:t>
            </a:r>
            <a:r>
              <a:rPr lang="zh-CN" altLang="en-US" sz="2000" dirty="0" smtClean="0">
                <a:solidFill>
                  <a:schemeClr val="tx1"/>
                </a:solidFill>
                <a:latin typeface="华文新魏" pitchFamily="2" charset="-122"/>
                <a:ea typeface="华文新魏" pitchFamily="2" charset="-122"/>
                <a:cs typeface="宋体" pitchFamily="2" charset="-122"/>
              </a:rPr>
              <a:t>：</a:t>
            </a:r>
            <a:r>
              <a:rPr lang="zh-CN" altLang="en-US" sz="2000" dirty="0">
                <a:solidFill>
                  <a:schemeClr val="tx1"/>
                </a:solidFill>
                <a:latin typeface="华文新魏" pitchFamily="2" charset="-122"/>
                <a:ea typeface="华文新魏" pitchFamily="2" charset="-122"/>
                <a:cs typeface="宋体" pitchFamily="2" charset="-122"/>
              </a:rPr>
              <a:t>一般</a:t>
            </a:r>
            <a:r>
              <a:rPr lang="zh-CN" altLang="en-US" sz="2000" dirty="0" smtClean="0">
                <a:solidFill>
                  <a:schemeClr val="tx1"/>
                </a:solidFill>
                <a:latin typeface="华文新魏" pitchFamily="2" charset="-122"/>
                <a:ea typeface="华文新魏" pitchFamily="2" charset="-122"/>
                <a:cs typeface="宋体" pitchFamily="2" charset="-122"/>
              </a:rPr>
              <a:t>客户</a:t>
            </a:r>
            <a:r>
              <a:rPr lang="zh-CN" altLang="en-US" sz="2000" dirty="0">
                <a:solidFill>
                  <a:schemeClr val="tx1"/>
                </a:solidFill>
                <a:latin typeface="华文新魏" pitchFamily="2" charset="-122"/>
                <a:ea typeface="华文新魏" pitchFamily="2" charset="-122"/>
                <a:cs typeface="宋体" pitchFamily="2" charset="-122"/>
              </a:rPr>
              <a:t>开户</a:t>
            </a:r>
            <a:r>
              <a:rPr lang="zh-CN" altLang="en-US" sz="2000" dirty="0" smtClean="0">
                <a:solidFill>
                  <a:schemeClr val="tx1"/>
                </a:solidFill>
                <a:latin typeface="华文新魏" pitchFamily="2" charset="-122"/>
                <a:ea typeface="华文新魏" pitchFamily="2" charset="-122"/>
                <a:cs typeface="宋体" pitchFamily="2" charset="-122"/>
              </a:rPr>
              <a:t>时需要向期货公司提供哪些证明文件？</a:t>
            </a:r>
            <a:endParaRPr lang="en-US" altLang="zh-CN" sz="2000" dirty="0">
              <a:solidFill>
                <a:schemeClr val="tx1"/>
              </a:solidFill>
              <a:latin typeface="华文新魏" pitchFamily="2" charset="-122"/>
              <a:ea typeface="华文新魏" pitchFamily="2" charset="-122"/>
              <a:cs typeface="宋体" pitchFamily="2" charset="-122"/>
            </a:endParaRPr>
          </a:p>
        </p:txBody>
      </p:sp>
      <p:sp>
        <p:nvSpPr>
          <p:cNvPr id="8" name="Text Box 8"/>
          <p:cNvSpPr txBox="1">
            <a:spLocks noChangeArrowheads="1"/>
          </p:cNvSpPr>
          <p:nvPr/>
        </p:nvSpPr>
        <p:spPr bwMode="auto">
          <a:xfrm>
            <a:off x="285720" y="3786190"/>
            <a:ext cx="8534400" cy="923330"/>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wrap="square">
            <a:spAutoFit/>
          </a:bodyPr>
          <a:lstStyle/>
          <a:p>
            <a:pPr algn="l">
              <a:lnSpc>
                <a:spcPct val="150000"/>
              </a:lnSpc>
              <a:spcBef>
                <a:spcPts val="0"/>
              </a:spcBef>
              <a:defRPr/>
            </a:pPr>
            <a:r>
              <a:rPr lang="zh-CN" altLang="en-US" sz="1800" b="0" dirty="0" smtClean="0">
                <a:solidFill>
                  <a:srgbClr val="FFFFFF"/>
                </a:solidFill>
                <a:latin typeface="华文新魏" pitchFamily="2" charset="-122"/>
                <a:ea typeface="华文新魏" pitchFamily="2" charset="-122"/>
              </a:rPr>
              <a:t>        个人</a:t>
            </a:r>
            <a:r>
              <a:rPr lang="zh-CN" altLang="en-US" sz="1800" b="0" dirty="0">
                <a:solidFill>
                  <a:srgbClr val="FFFFFF"/>
                </a:solidFill>
                <a:latin typeface="华文新魏" pitchFamily="2" charset="-122"/>
                <a:ea typeface="华文新魏" pitchFamily="2" charset="-122"/>
              </a:rPr>
              <a:t>客户需提供个人的中华人民共和国居民身份证。一般单位客户需提供单位的组织机构代码证和</a:t>
            </a:r>
            <a:r>
              <a:rPr lang="zh-CN" altLang="en-US" sz="1800" b="0" dirty="0" smtClean="0">
                <a:solidFill>
                  <a:srgbClr val="FFFFFF"/>
                </a:solidFill>
                <a:latin typeface="华文新魏" pitchFamily="2" charset="-122"/>
                <a:ea typeface="华文新魏" pitchFamily="2" charset="-122"/>
              </a:rPr>
              <a:t>营业执照、开户代理人需提供单位的授权委托书及个人身份证。</a:t>
            </a:r>
            <a:endParaRPr lang="zh-CN" altLang="en-US" sz="1800" b="0" dirty="0">
              <a:solidFill>
                <a:srgbClr val="FFFFFF"/>
              </a:solidFill>
              <a:latin typeface="华文新魏" pitchFamily="2" charset="-122"/>
              <a:ea typeface="华文新魏" pitchFamily="2" charset="-122"/>
            </a:endParaRPr>
          </a:p>
        </p:txBody>
      </p:sp>
      <p:pic>
        <p:nvPicPr>
          <p:cNvPr id="9" name="Picture 8" descr="C:\Program Files (x86)\Microsoft Office\MEDIA\CAGCAT10\j0234657.wmf"/>
          <p:cNvPicPr>
            <a:picLocks noChangeAspect="1" noChangeArrowheads="1"/>
          </p:cNvPicPr>
          <p:nvPr/>
        </p:nvPicPr>
        <p:blipFill>
          <a:blip r:embed="rId3"/>
          <a:srcRect/>
          <a:stretch>
            <a:fillRect/>
          </a:stretch>
        </p:blipFill>
        <p:spPr bwMode="auto">
          <a:xfrm>
            <a:off x="428596" y="5000636"/>
            <a:ext cx="1285855" cy="1311265"/>
          </a:xfrm>
          <a:prstGeom prst="rect">
            <a:avLst/>
          </a:prstGeom>
          <a:noFill/>
          <a:ln w="9525">
            <a:noFill/>
            <a:miter lim="800000"/>
            <a:headEnd/>
            <a:tailEnd/>
          </a:ln>
        </p:spPr>
      </p:pic>
      <p:sp>
        <p:nvSpPr>
          <p:cNvPr id="10" name="AutoShape 12">
            <a:hlinkClick r:id="rId4"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3200" b="1" i="0" u="none" strike="noStrike" kern="1200" cap="none" spc="0" normalizeH="0" baseline="0" noProof="0" dirty="0" smtClean="0">
                <a:ln>
                  <a:noFill/>
                </a:ln>
                <a:solidFill>
                  <a:srgbClr val="000099"/>
                </a:solidFill>
                <a:effectLst/>
                <a:uLnTx/>
                <a:uFillTx/>
                <a:latin typeface="华文新魏" pitchFamily="2" charset="-122"/>
                <a:ea typeface="华文新魏" pitchFamily="2" charset="-122"/>
                <a:cs typeface="宋体" pitchFamily="2" charset="-122"/>
              </a:rPr>
              <a:t>1</a:t>
            </a:r>
            <a:r>
              <a:rPr kumimoji="0" lang="zh-CN" altLang="en-US" sz="3200" b="1" i="0" u="none" strike="noStrike" kern="1200" cap="none" spc="0" normalizeH="0" baseline="0" noProof="0" dirty="0" smtClean="0">
                <a:ln>
                  <a:noFill/>
                </a:ln>
                <a:solidFill>
                  <a:srgbClr val="000099"/>
                </a:solidFill>
                <a:effectLst/>
                <a:uLnTx/>
                <a:uFillTx/>
                <a:latin typeface="华文新魏" pitchFamily="2" charset="-122"/>
                <a:ea typeface="华文新魏" pitchFamily="2" charset="-122"/>
                <a:cs typeface="宋体" pitchFamily="2" charset="-122"/>
              </a:rPr>
              <a:t>、关于开户</a:t>
            </a:r>
            <a:endParaRPr kumimoji="0" lang="zh-CN" alt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6" name="内容占位符 2"/>
          <p:cNvSpPr txBox="1">
            <a:spLocks/>
          </p:cNvSpPr>
          <p:nvPr/>
        </p:nvSpPr>
        <p:spPr bwMode="auto">
          <a:xfrm>
            <a:off x="457200" y="1285875"/>
            <a:ext cx="8329613" cy="48577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en-US" altLang="zh-CN" sz="18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Q4</a:t>
            </a:r>
            <a:r>
              <a:rPr kumimoji="1" lang="zh-CN" altLang="en-US" sz="18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：具体的开户流程是怎样的？</a:t>
            </a:r>
            <a:endParaRPr kumimoji="1" lang="en-US" altLang="zh-CN" sz="18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2" action="ppaction://hlinksldjump"/>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1800" b="0" i="0" u="none" strike="noStrike" kern="0" cap="none" spc="0" normalizeH="0" baseline="0" noProof="0" dirty="0" smtClean="0">
              <a:ln>
                <a:noFill/>
              </a:ln>
              <a:solidFill>
                <a:schemeClr val="tx1"/>
              </a:solidFill>
              <a:effectLst/>
              <a:uLnTx/>
              <a:uFillTx/>
              <a:latin typeface="华文楷体" pitchFamily="2" charset="-122"/>
              <a:ea typeface="华文楷体" pitchFamily="2" charset="-122"/>
              <a:cs typeface="宋体" pitchFamily="2" charset="-122"/>
            </a:endParaRPr>
          </a:p>
        </p:txBody>
      </p:sp>
      <p:sp>
        <p:nvSpPr>
          <p:cNvPr id="7" name="Text Box 8"/>
          <p:cNvSpPr txBox="1">
            <a:spLocks noChangeArrowheads="1"/>
          </p:cNvSpPr>
          <p:nvPr/>
        </p:nvSpPr>
        <p:spPr bwMode="auto">
          <a:xfrm>
            <a:off x="285750" y="1785938"/>
            <a:ext cx="8534400" cy="1754326"/>
          </a:xfrm>
          <a:prstGeom prst="rect">
            <a:avLst/>
          </a:prstGeom>
          <a:gradFill rotWithShape="0">
            <a:gsLst>
              <a:gs pos="5000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ct val="50000"/>
              </a:spcBef>
              <a:defRPr/>
            </a:pPr>
            <a:r>
              <a:rPr lang="zh-CN" altLang="en-US" sz="1800" b="0" dirty="0" smtClean="0">
                <a:solidFill>
                  <a:schemeClr val="bg1"/>
                </a:solidFill>
                <a:latin typeface="华文新魏" pitchFamily="2" charset="-122"/>
                <a:ea typeface="华文新魏" pitchFamily="2" charset="-122"/>
              </a:rPr>
              <a:t>        目前，所有客户</a:t>
            </a:r>
            <a:r>
              <a:rPr lang="zh-CN" altLang="en-US" sz="1800" b="0" dirty="0">
                <a:solidFill>
                  <a:schemeClr val="bg1"/>
                </a:solidFill>
                <a:latin typeface="华文新魏" pitchFamily="2" charset="-122"/>
                <a:ea typeface="华文新魏" pitchFamily="2" charset="-122"/>
              </a:rPr>
              <a:t>开户均按照统一开户流程</a:t>
            </a:r>
            <a:r>
              <a:rPr lang="zh-CN" altLang="en-US" sz="1800" b="0" dirty="0" smtClean="0">
                <a:solidFill>
                  <a:schemeClr val="bg1"/>
                </a:solidFill>
                <a:latin typeface="华文新魏" pitchFamily="2" charset="-122"/>
                <a:ea typeface="华文新魏" pitchFamily="2" charset="-122"/>
              </a:rPr>
              <a:t>办理开户手续</a:t>
            </a:r>
            <a:r>
              <a:rPr lang="zh-CN" altLang="en-US" sz="1800" b="0" dirty="0">
                <a:solidFill>
                  <a:schemeClr val="bg1"/>
                </a:solidFill>
                <a:latin typeface="华文新魏" pitchFamily="2" charset="-122"/>
                <a:ea typeface="华文新魏" pitchFamily="2" charset="-122"/>
              </a:rPr>
              <a:t>。统一开户，即期货公司为客户开户时，统一通过保证金监控中心向各期货交易所申请交易编码</a:t>
            </a:r>
            <a:r>
              <a:rPr lang="zh-CN" altLang="en-US" sz="1800" b="0" dirty="0" smtClean="0">
                <a:solidFill>
                  <a:schemeClr val="bg1"/>
                </a:solidFill>
                <a:latin typeface="华文新魏" pitchFamily="2" charset="-122"/>
                <a:ea typeface="华文新魏" pitchFamily="2" charset="-122"/>
              </a:rPr>
              <a:t>。通常情况下，客户从向期货公司提出开户申请到获取交易</a:t>
            </a:r>
            <a:r>
              <a:rPr lang="zh-CN" altLang="en-US" sz="1800" b="0" dirty="0" smtClean="0">
                <a:solidFill>
                  <a:schemeClr val="bg1"/>
                </a:solidFill>
                <a:latin typeface="华文新魏" pitchFamily="2" charset="-122"/>
                <a:ea typeface="华文新魏" pitchFamily="2" charset="-122"/>
              </a:rPr>
              <a:t>编码需要</a:t>
            </a:r>
            <a:r>
              <a:rPr lang="en-US" altLang="zh-CN" sz="1800" b="0" dirty="0" smtClean="0">
                <a:solidFill>
                  <a:schemeClr val="bg1"/>
                </a:solidFill>
                <a:latin typeface="华文新魏" pitchFamily="2" charset="-122"/>
                <a:ea typeface="华文新魏" pitchFamily="2" charset="-122"/>
              </a:rPr>
              <a:t>2-4</a:t>
            </a:r>
            <a:r>
              <a:rPr lang="zh-CN" altLang="en-US" sz="1800" b="0" dirty="0" smtClean="0">
                <a:solidFill>
                  <a:schemeClr val="bg1"/>
                </a:solidFill>
                <a:latin typeface="华文新魏" pitchFamily="2" charset="-122"/>
                <a:ea typeface="华文新魏" pitchFamily="2" charset="-122"/>
              </a:rPr>
              <a:t>个工作日。开户简要</a:t>
            </a:r>
            <a:r>
              <a:rPr lang="zh-CN" altLang="en-US" sz="1800" b="0" dirty="0">
                <a:solidFill>
                  <a:schemeClr val="bg1"/>
                </a:solidFill>
                <a:latin typeface="华文新魏" pitchFamily="2" charset="-122"/>
                <a:ea typeface="华文新魏" pitchFamily="2" charset="-122"/>
              </a:rPr>
              <a:t>流程如下图所示：</a:t>
            </a:r>
          </a:p>
        </p:txBody>
      </p:sp>
      <p:grpSp>
        <p:nvGrpSpPr>
          <p:cNvPr id="8" name="组合 8"/>
          <p:cNvGrpSpPr/>
          <p:nvPr/>
        </p:nvGrpSpPr>
        <p:grpSpPr>
          <a:xfrm>
            <a:off x="357158" y="3714752"/>
            <a:ext cx="8286809" cy="1473430"/>
            <a:chOff x="-351518" y="677201"/>
            <a:chExt cx="9290731" cy="1548455"/>
          </a:xfrm>
          <a:solidFill>
            <a:schemeClr val="bg1"/>
          </a:solidFill>
        </p:grpSpPr>
        <p:sp>
          <p:nvSpPr>
            <p:cNvPr id="9" name="AutoShape 12"/>
            <p:cNvSpPr>
              <a:spLocks noChangeArrowheads="1"/>
            </p:cNvSpPr>
            <p:nvPr/>
          </p:nvSpPr>
          <p:spPr bwMode="auto">
            <a:xfrm>
              <a:off x="-351518" y="712788"/>
              <a:ext cx="1629456" cy="1511300"/>
            </a:xfrm>
            <a:prstGeom prst="roundRect">
              <a:avLst>
                <a:gd name="adj" fmla="val 16667"/>
              </a:avLst>
            </a:prstGeom>
            <a:solidFill>
              <a:schemeClr val="accent1">
                <a:lumMod val="40000"/>
                <a:lumOff val="60000"/>
              </a:schemeClr>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a:defRPr/>
              </a:pPr>
              <a:endParaRPr kumimoji="0" lang="en-US" altLang="zh-CN" sz="2200" dirty="0">
                <a:solidFill>
                  <a:schemeClr val="tx1"/>
                </a:solidFill>
                <a:latin typeface="Calibri" pitchFamily="34" charset="0"/>
                <a:ea typeface="华文行楷" pitchFamily="2" charset="-122"/>
                <a:cs typeface="Times New Roman" pitchFamily="18" charset="0"/>
              </a:endParaRPr>
            </a:p>
            <a:p>
              <a:pPr algn="ctr" eaLnBrk="0" hangingPunct="0">
                <a:defRPr/>
              </a:pPr>
              <a:r>
                <a:rPr kumimoji="0" lang="zh-CN" sz="2200" dirty="0" smtClean="0">
                  <a:solidFill>
                    <a:schemeClr val="tx1"/>
                  </a:solidFill>
                  <a:latin typeface="Calibri" pitchFamily="34" charset="0"/>
                  <a:ea typeface="华文行楷" pitchFamily="2" charset="-122"/>
                  <a:cs typeface="Times New Roman" pitchFamily="18" charset="0"/>
                </a:rPr>
                <a:t>客户</a:t>
              </a:r>
              <a:endParaRPr kumimoji="0" lang="zh-CN" sz="1800" dirty="0">
                <a:solidFill>
                  <a:schemeClr val="tx1"/>
                </a:solidFill>
                <a:latin typeface="Arial" pitchFamily="34" charset="0"/>
              </a:endParaRPr>
            </a:p>
          </p:txBody>
        </p:sp>
        <p:sp>
          <p:nvSpPr>
            <p:cNvPr id="10" name="AutoShape 11"/>
            <p:cNvSpPr>
              <a:spLocks noChangeArrowheads="1"/>
            </p:cNvSpPr>
            <p:nvPr/>
          </p:nvSpPr>
          <p:spPr bwMode="auto">
            <a:xfrm>
              <a:off x="2500298" y="714356"/>
              <a:ext cx="1325563" cy="1511300"/>
            </a:xfrm>
            <a:prstGeom prst="roundRect">
              <a:avLst>
                <a:gd name="adj" fmla="val 16667"/>
              </a:avLst>
            </a:prstGeom>
            <a:solidFill>
              <a:schemeClr val="accent2">
                <a:lumMod val="60000"/>
                <a:lumOff val="40000"/>
              </a:schemeClr>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a:defRPr/>
              </a:pPr>
              <a:endParaRPr kumimoji="0" lang="en-US" altLang="zh-CN" sz="2200" dirty="0">
                <a:solidFill>
                  <a:schemeClr val="tx1"/>
                </a:solidFill>
                <a:latin typeface="Calibri" pitchFamily="34" charset="0"/>
                <a:ea typeface="华文行楷" pitchFamily="2" charset="-122"/>
                <a:cs typeface="Times New Roman" pitchFamily="18" charset="0"/>
              </a:endParaRPr>
            </a:p>
            <a:p>
              <a:pPr algn="ctr">
                <a:defRPr/>
              </a:pPr>
              <a:r>
                <a:rPr kumimoji="0" lang="zh-CN" sz="2200" dirty="0">
                  <a:solidFill>
                    <a:schemeClr val="tx1"/>
                  </a:solidFill>
                  <a:latin typeface="Calibri" pitchFamily="34" charset="0"/>
                  <a:ea typeface="华文行楷" pitchFamily="2" charset="-122"/>
                  <a:cs typeface="Times New Roman" pitchFamily="18" charset="0"/>
                </a:rPr>
                <a:t>期货</a:t>
              </a:r>
              <a:endParaRPr kumimoji="0" lang="zh-CN" sz="700" dirty="0">
                <a:solidFill>
                  <a:schemeClr val="tx1"/>
                </a:solidFill>
                <a:latin typeface="Arial" pitchFamily="34" charset="0"/>
              </a:endParaRPr>
            </a:p>
            <a:p>
              <a:pPr algn="ctr" eaLnBrk="0" hangingPunct="0">
                <a:defRPr/>
              </a:pPr>
              <a:r>
                <a:rPr kumimoji="0" lang="zh-CN" sz="2200" dirty="0">
                  <a:solidFill>
                    <a:schemeClr val="tx1"/>
                  </a:solidFill>
                  <a:latin typeface="Calibri" pitchFamily="34" charset="0"/>
                  <a:ea typeface="华文行楷" pitchFamily="2" charset="-122"/>
                  <a:cs typeface="Times New Roman" pitchFamily="18" charset="0"/>
                </a:rPr>
                <a:t>公司</a:t>
              </a:r>
              <a:endParaRPr kumimoji="0" lang="zh-CN" sz="1800" dirty="0">
                <a:solidFill>
                  <a:schemeClr val="tx1"/>
                </a:solidFill>
                <a:latin typeface="Arial" pitchFamily="34" charset="0"/>
              </a:endParaRPr>
            </a:p>
          </p:txBody>
        </p:sp>
        <p:sp>
          <p:nvSpPr>
            <p:cNvPr id="11" name="AutoShape 10"/>
            <p:cNvSpPr>
              <a:spLocks noChangeArrowheads="1"/>
            </p:cNvSpPr>
            <p:nvPr/>
          </p:nvSpPr>
          <p:spPr bwMode="auto">
            <a:xfrm>
              <a:off x="5124450" y="712788"/>
              <a:ext cx="1281113" cy="1511300"/>
            </a:xfrm>
            <a:prstGeom prst="roundRect">
              <a:avLst>
                <a:gd name="adj" fmla="val 16667"/>
              </a:avLst>
            </a:prstGeom>
            <a:solidFill>
              <a:srgbClr val="FF6600"/>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a:defRPr/>
              </a:pPr>
              <a:endParaRPr kumimoji="0" lang="en-US" altLang="zh-CN" sz="2200" dirty="0">
                <a:solidFill>
                  <a:schemeClr val="tx1"/>
                </a:solidFill>
                <a:latin typeface="Calibri" pitchFamily="34" charset="0"/>
                <a:ea typeface="华文行楷" pitchFamily="2" charset="-122"/>
                <a:cs typeface="Times New Roman" pitchFamily="18" charset="0"/>
              </a:endParaRPr>
            </a:p>
            <a:p>
              <a:pPr algn="ctr">
                <a:defRPr/>
              </a:pPr>
              <a:r>
                <a:rPr kumimoji="0" lang="zh-CN" sz="2200" dirty="0">
                  <a:solidFill>
                    <a:schemeClr val="tx1"/>
                  </a:solidFill>
                  <a:latin typeface="Calibri" pitchFamily="34" charset="0"/>
                  <a:ea typeface="华文行楷" pitchFamily="2" charset="-122"/>
                  <a:cs typeface="Times New Roman" pitchFamily="18" charset="0"/>
                </a:rPr>
                <a:t>监控</a:t>
              </a:r>
              <a:endParaRPr kumimoji="0" lang="zh-CN" sz="700" dirty="0">
                <a:solidFill>
                  <a:schemeClr val="tx1"/>
                </a:solidFill>
                <a:latin typeface="Arial" pitchFamily="34" charset="0"/>
              </a:endParaRPr>
            </a:p>
            <a:p>
              <a:pPr algn="ctr" eaLnBrk="0" hangingPunct="0">
                <a:defRPr/>
              </a:pPr>
              <a:r>
                <a:rPr kumimoji="0" lang="zh-CN" sz="2200" dirty="0">
                  <a:solidFill>
                    <a:schemeClr val="tx1"/>
                  </a:solidFill>
                  <a:latin typeface="Calibri" pitchFamily="34" charset="0"/>
                  <a:ea typeface="华文行楷" pitchFamily="2" charset="-122"/>
                  <a:cs typeface="Times New Roman" pitchFamily="18" charset="0"/>
                </a:rPr>
                <a:t>中心</a:t>
              </a:r>
              <a:endParaRPr kumimoji="0" lang="zh-CN" sz="700" dirty="0">
                <a:solidFill>
                  <a:schemeClr val="tx1"/>
                </a:solidFill>
                <a:latin typeface="Arial" pitchFamily="34" charset="0"/>
              </a:endParaRPr>
            </a:p>
            <a:p>
              <a:pPr eaLnBrk="0" hangingPunct="0">
                <a:defRPr/>
              </a:pPr>
              <a:endParaRPr kumimoji="0" lang="zh-CN" sz="1800" dirty="0">
                <a:solidFill>
                  <a:schemeClr val="tx1"/>
                </a:solidFill>
                <a:latin typeface="Arial" pitchFamily="34" charset="0"/>
              </a:endParaRPr>
            </a:p>
          </p:txBody>
        </p:sp>
        <p:sp>
          <p:nvSpPr>
            <p:cNvPr id="12" name="AutoShape 9"/>
            <p:cNvSpPr>
              <a:spLocks noChangeArrowheads="1"/>
            </p:cNvSpPr>
            <p:nvPr/>
          </p:nvSpPr>
          <p:spPr bwMode="auto">
            <a:xfrm>
              <a:off x="7658100" y="712788"/>
              <a:ext cx="1281113" cy="1511300"/>
            </a:xfrm>
            <a:prstGeom prst="roundRect">
              <a:avLst>
                <a:gd name="adj" fmla="val 16667"/>
              </a:avLst>
            </a:prstGeom>
            <a:solidFill>
              <a:srgbClr val="800080"/>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a:defRPr/>
              </a:pPr>
              <a:endParaRPr kumimoji="0" lang="en-US" altLang="zh-CN" sz="2200" dirty="0">
                <a:solidFill>
                  <a:schemeClr val="tx1"/>
                </a:solidFill>
                <a:latin typeface="Calibri" pitchFamily="34" charset="0"/>
                <a:ea typeface="华文行楷" pitchFamily="2" charset="-122"/>
                <a:cs typeface="Times New Roman" pitchFamily="18" charset="0"/>
              </a:endParaRPr>
            </a:p>
            <a:p>
              <a:pPr algn="ctr">
                <a:defRPr/>
              </a:pPr>
              <a:r>
                <a:rPr kumimoji="0" lang="zh-CN" sz="2200" dirty="0">
                  <a:solidFill>
                    <a:schemeClr val="tx1"/>
                  </a:solidFill>
                  <a:latin typeface="Calibri" pitchFamily="34" charset="0"/>
                  <a:ea typeface="华文行楷" pitchFamily="2" charset="-122"/>
                  <a:cs typeface="Times New Roman" pitchFamily="18" charset="0"/>
                </a:rPr>
                <a:t>期货</a:t>
              </a:r>
              <a:endParaRPr kumimoji="0" lang="zh-CN" sz="700" dirty="0">
                <a:solidFill>
                  <a:schemeClr val="tx1"/>
                </a:solidFill>
                <a:latin typeface="Arial" pitchFamily="34" charset="0"/>
              </a:endParaRPr>
            </a:p>
            <a:p>
              <a:pPr algn="ctr" eaLnBrk="0" hangingPunct="0">
                <a:defRPr/>
              </a:pPr>
              <a:r>
                <a:rPr kumimoji="0" lang="zh-CN" sz="2200" dirty="0">
                  <a:solidFill>
                    <a:schemeClr val="tx1"/>
                  </a:solidFill>
                  <a:latin typeface="Calibri" pitchFamily="34" charset="0"/>
                  <a:ea typeface="华文行楷" pitchFamily="2" charset="-122"/>
                  <a:cs typeface="Times New Roman" pitchFamily="18" charset="0"/>
                </a:rPr>
                <a:t>交易所</a:t>
              </a:r>
              <a:endParaRPr kumimoji="0" lang="zh-CN" sz="1800" dirty="0">
                <a:solidFill>
                  <a:schemeClr val="tx1"/>
                </a:solidFill>
                <a:latin typeface="Arial" pitchFamily="34" charset="0"/>
              </a:endParaRPr>
            </a:p>
          </p:txBody>
        </p:sp>
        <p:sp>
          <p:nvSpPr>
            <p:cNvPr id="13" name="AutoShape 8"/>
            <p:cNvSpPr>
              <a:spLocks noChangeArrowheads="1"/>
            </p:cNvSpPr>
            <p:nvPr/>
          </p:nvSpPr>
          <p:spPr bwMode="auto">
            <a:xfrm>
              <a:off x="1330425" y="677201"/>
              <a:ext cx="1208086" cy="225227"/>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申请开户</a:t>
              </a:r>
              <a:endParaRPr kumimoji="0" lang="zh-CN" altLang="en-US" sz="1800" dirty="0">
                <a:solidFill>
                  <a:schemeClr val="tx1"/>
                </a:solidFill>
                <a:latin typeface="Arial" pitchFamily="34" charset="0"/>
              </a:endParaRPr>
            </a:p>
          </p:txBody>
        </p:sp>
        <p:sp>
          <p:nvSpPr>
            <p:cNvPr id="14" name="AutoShape 7"/>
            <p:cNvSpPr>
              <a:spLocks noChangeArrowheads="1"/>
            </p:cNvSpPr>
            <p:nvPr/>
          </p:nvSpPr>
          <p:spPr bwMode="auto">
            <a:xfrm>
              <a:off x="3893385" y="677201"/>
              <a:ext cx="1208086" cy="225227"/>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提交材料</a:t>
              </a:r>
              <a:endParaRPr kumimoji="0" lang="zh-CN" altLang="en-US" sz="1800" dirty="0">
                <a:solidFill>
                  <a:schemeClr val="tx1"/>
                </a:solidFill>
                <a:latin typeface="Arial" pitchFamily="34" charset="0"/>
              </a:endParaRPr>
            </a:p>
          </p:txBody>
        </p:sp>
        <p:sp>
          <p:nvSpPr>
            <p:cNvPr id="15" name="AutoShape 6"/>
            <p:cNvSpPr>
              <a:spLocks noChangeArrowheads="1"/>
            </p:cNvSpPr>
            <p:nvPr/>
          </p:nvSpPr>
          <p:spPr bwMode="auto">
            <a:xfrm>
              <a:off x="6456345" y="677201"/>
              <a:ext cx="1208088" cy="225227"/>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审核材料</a:t>
              </a:r>
              <a:endParaRPr kumimoji="0" lang="zh-CN" altLang="en-US" sz="1800" dirty="0">
                <a:solidFill>
                  <a:schemeClr val="tx1"/>
                </a:solidFill>
                <a:latin typeface="Arial" pitchFamily="34" charset="0"/>
              </a:endParaRPr>
            </a:p>
          </p:txBody>
        </p:sp>
        <p:sp>
          <p:nvSpPr>
            <p:cNvPr id="16" name="AutoShape 5"/>
            <p:cNvSpPr>
              <a:spLocks noChangeArrowheads="1"/>
            </p:cNvSpPr>
            <p:nvPr/>
          </p:nvSpPr>
          <p:spPr bwMode="auto">
            <a:xfrm>
              <a:off x="6456345" y="1803334"/>
              <a:ext cx="1119188" cy="409773"/>
            </a:xfrm>
            <a:prstGeom prst="leftArrowCallout">
              <a:avLst>
                <a:gd name="adj1" fmla="val 25000"/>
                <a:gd name="adj2" fmla="val 25000"/>
                <a:gd name="adj3" fmla="val 29375"/>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分配交易编码</a:t>
              </a:r>
              <a:endParaRPr kumimoji="0" lang="zh-CN" altLang="en-US" sz="700" dirty="0">
                <a:solidFill>
                  <a:schemeClr val="tx1"/>
                </a:solidFill>
                <a:latin typeface="Arial" pitchFamily="34" charset="0"/>
              </a:endParaRPr>
            </a:p>
            <a:p>
              <a:pPr eaLnBrk="0" hangingPunct="0">
                <a:defRPr/>
              </a:pPr>
              <a:endParaRPr kumimoji="0" lang="zh-CN" altLang="en-US" sz="1800" dirty="0">
                <a:solidFill>
                  <a:schemeClr val="tx1"/>
                </a:solidFill>
                <a:latin typeface="Arial" pitchFamily="34" charset="0"/>
              </a:endParaRPr>
            </a:p>
          </p:txBody>
        </p:sp>
        <p:sp>
          <p:nvSpPr>
            <p:cNvPr id="17" name="AutoShape 4"/>
            <p:cNvSpPr>
              <a:spLocks noChangeArrowheads="1"/>
            </p:cNvSpPr>
            <p:nvPr/>
          </p:nvSpPr>
          <p:spPr bwMode="auto">
            <a:xfrm>
              <a:off x="3916363" y="1866900"/>
              <a:ext cx="1119187" cy="279400"/>
            </a:xfrm>
            <a:prstGeom prst="leftArrowCallout">
              <a:avLst>
                <a:gd name="adj1" fmla="val 25000"/>
                <a:gd name="adj2" fmla="val 25000"/>
                <a:gd name="adj3" fmla="val 66761"/>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defRPr/>
              </a:pPr>
              <a:r>
                <a:rPr kumimoji="0" lang="zh-CN" sz="1000">
                  <a:solidFill>
                    <a:schemeClr val="tx1"/>
                  </a:solidFill>
                  <a:latin typeface="Calibri" pitchFamily="34" charset="0"/>
                  <a:ea typeface="华文行楷" pitchFamily="2" charset="-122"/>
                  <a:cs typeface="Times New Roman" pitchFamily="18" charset="0"/>
                </a:rPr>
                <a:t>反馈</a:t>
              </a:r>
              <a:endParaRPr kumimoji="0" lang="zh-CN" sz="700">
                <a:solidFill>
                  <a:schemeClr val="tx1"/>
                </a:solidFill>
                <a:latin typeface="Arial" pitchFamily="34" charset="0"/>
              </a:endParaRPr>
            </a:p>
            <a:p>
              <a:pPr eaLnBrk="0" hangingPunct="0">
                <a:defRPr/>
              </a:pPr>
              <a:endParaRPr kumimoji="0" lang="zh-CN" sz="1800">
                <a:solidFill>
                  <a:schemeClr val="tx1"/>
                </a:solidFill>
                <a:latin typeface="Arial" pitchFamily="34" charset="0"/>
              </a:endParaRPr>
            </a:p>
          </p:txBody>
        </p:sp>
        <p:sp>
          <p:nvSpPr>
            <p:cNvPr id="18" name="AutoShape 3"/>
            <p:cNvSpPr>
              <a:spLocks noChangeArrowheads="1"/>
            </p:cNvSpPr>
            <p:nvPr/>
          </p:nvSpPr>
          <p:spPr bwMode="auto">
            <a:xfrm>
              <a:off x="1325563" y="1762125"/>
              <a:ext cx="1119187" cy="460375"/>
            </a:xfrm>
            <a:prstGeom prst="leftArrowCallout">
              <a:avLst>
                <a:gd name="adj1" fmla="val 25000"/>
                <a:gd name="adj2" fmla="val 25000"/>
                <a:gd name="adj3" fmla="val 40517"/>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defRPr/>
              </a:pPr>
              <a:r>
                <a:rPr kumimoji="0" lang="zh-CN" sz="1000">
                  <a:solidFill>
                    <a:schemeClr val="tx1"/>
                  </a:solidFill>
                  <a:latin typeface="Calibri" pitchFamily="34" charset="0"/>
                  <a:ea typeface="华文行楷" pitchFamily="2" charset="-122"/>
                  <a:cs typeface="Times New Roman" pitchFamily="18" charset="0"/>
                </a:rPr>
                <a:t>获取交易编码</a:t>
              </a:r>
              <a:endParaRPr kumimoji="0" lang="zh-CN" sz="700">
                <a:solidFill>
                  <a:schemeClr val="tx1"/>
                </a:solidFill>
                <a:latin typeface="Arial" pitchFamily="34" charset="0"/>
              </a:endParaRPr>
            </a:p>
            <a:p>
              <a:pPr eaLnBrk="0" hangingPunct="0">
                <a:defRPr/>
              </a:pPr>
              <a:endParaRPr kumimoji="0" lang="zh-CN" sz="1800">
                <a:solidFill>
                  <a:schemeClr val="tx1"/>
                </a:solidFill>
                <a:latin typeface="Arial" pitchFamily="34" charset="0"/>
              </a:endParaRPr>
            </a:p>
          </p:txBody>
        </p:sp>
      </p:grpSp>
      <p:sp>
        <p:nvSpPr>
          <p:cNvPr id="19" name="内容占位符 2"/>
          <p:cNvSpPr txBox="1">
            <a:spLocks/>
          </p:cNvSpPr>
          <p:nvPr/>
        </p:nvSpPr>
        <p:spPr bwMode="auto">
          <a:xfrm>
            <a:off x="428597" y="5572140"/>
            <a:ext cx="6429420" cy="49052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zh-CN" altLang="en-US" sz="1800" b="0" i="0" u="none" strike="noStrike" kern="0" cap="none" spc="0" normalizeH="0" baseline="0" noProof="0" dirty="0" smtClean="0">
                <a:ln>
                  <a:noFill/>
                </a:ln>
                <a:solidFill>
                  <a:schemeClr val="tx1"/>
                </a:solidFill>
                <a:effectLst/>
                <a:uLnTx/>
                <a:uFillTx/>
                <a:latin typeface="华文楷体" pitchFamily="2" charset="-122"/>
                <a:ea typeface="华文楷体" pitchFamily="2" charset="-122"/>
                <a:cs typeface="宋体" pitchFamily="2" charset="-122"/>
              </a:rPr>
              <a:t>下面，我们将具体介绍开户业务的各个环节：</a:t>
            </a:r>
            <a:endParaRPr kumimoji="1" lang="en-US" altLang="zh-CN" sz="1800" b="0" i="0" u="none" strike="noStrike" kern="0" cap="none" spc="0" normalizeH="0" baseline="0" noProof="0" dirty="0" smtClean="0">
              <a:ln>
                <a:noFill/>
              </a:ln>
              <a:solidFill>
                <a:schemeClr val="tx1"/>
              </a:solidFill>
              <a:effectLst/>
              <a:uLnTx/>
              <a:uFillTx/>
              <a:latin typeface="华文楷体" pitchFamily="2" charset="-122"/>
              <a:ea typeface="华文楷体"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1800" b="0" i="0" u="none" strike="noStrike" kern="0" cap="none" spc="0" normalizeH="0" baseline="0" noProof="0" dirty="0" smtClean="0">
              <a:ln>
                <a:noFill/>
              </a:ln>
              <a:solidFill>
                <a:schemeClr val="tx1"/>
              </a:solidFill>
              <a:effectLst/>
              <a:uLnTx/>
              <a:uFillTx/>
              <a:latin typeface="华文楷体" pitchFamily="2" charset="-122"/>
              <a:ea typeface="华文楷体" pitchFamily="2" charset="-122"/>
              <a:cs typeface="宋体" pitchFamily="2" charset="-122"/>
            </a:endParaRPr>
          </a:p>
        </p:txBody>
      </p:sp>
      <p:sp>
        <p:nvSpPr>
          <p:cNvPr id="20"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1143000"/>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5" name="Text Box 8"/>
          <p:cNvSpPr txBox="1">
            <a:spLocks noChangeArrowheads="1"/>
          </p:cNvSpPr>
          <p:nvPr/>
        </p:nvSpPr>
        <p:spPr bwMode="auto">
          <a:xfrm>
            <a:off x="571472" y="1071546"/>
            <a:ext cx="8248650" cy="426463"/>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wrap="square">
            <a:spAutoFit/>
          </a:bodyPr>
          <a:lstStyle/>
          <a:p>
            <a:pPr algn="l">
              <a:lnSpc>
                <a:spcPct val="150000"/>
              </a:lnSpc>
              <a:spcBef>
                <a:spcPct val="50000"/>
              </a:spcBef>
              <a:defRPr/>
            </a:pPr>
            <a:r>
              <a:rPr lang="zh-CN" altLang="en-US" sz="1600" b="0" dirty="0">
                <a:solidFill>
                  <a:schemeClr val="bg1"/>
                </a:solidFill>
                <a:latin typeface="华文新魏" pitchFamily="2" charset="-122"/>
                <a:ea typeface="华文新魏" pitchFamily="2" charset="-122"/>
              </a:rPr>
              <a:t>第一步</a:t>
            </a:r>
            <a:r>
              <a:rPr lang="zh-CN" altLang="en-US" sz="1600" b="0" dirty="0" smtClean="0">
                <a:solidFill>
                  <a:schemeClr val="bg1"/>
                </a:solidFill>
                <a:latin typeface="华文新魏" pitchFamily="2" charset="-122"/>
                <a:ea typeface="华文新魏" pitchFamily="2" charset="-122"/>
              </a:rPr>
              <a:t>：客户完成相关的开户资料准备后，选择开户期货公司并向其提出开户申请。</a:t>
            </a:r>
            <a:endParaRPr lang="zh-CN" altLang="en-US" sz="1600" b="0" dirty="0">
              <a:solidFill>
                <a:schemeClr val="bg1"/>
              </a:solidFill>
              <a:latin typeface="华文新魏" pitchFamily="2" charset="-122"/>
              <a:ea typeface="华文新魏" pitchFamily="2" charset="-122"/>
            </a:endParaRPr>
          </a:p>
        </p:txBody>
      </p:sp>
      <p:sp>
        <p:nvSpPr>
          <p:cNvPr id="6" name="下箭头 5"/>
          <p:cNvSpPr/>
          <p:nvPr/>
        </p:nvSpPr>
        <p:spPr bwMode="auto">
          <a:xfrm>
            <a:off x="4071934" y="1500174"/>
            <a:ext cx="1071563" cy="500066"/>
          </a:xfrm>
          <a:prstGeom prst="downArrow">
            <a:avLst/>
          </a:prstGeom>
          <a:solidFill>
            <a:srgbClr val="00B050"/>
          </a:solidFill>
          <a:ln w="9525" cap="flat" cmpd="sng" algn="ctr">
            <a:solidFill>
              <a:srgbClr val="000000"/>
            </a:solidFill>
            <a:prstDash val="solid"/>
            <a:round/>
            <a:headEnd type="none" w="med" len="med"/>
            <a:tailEnd type="none" w="med" len="med"/>
          </a:ln>
          <a:effectLst/>
        </p:spPr>
        <p:txBody>
          <a:bodyPr/>
          <a:lstStyle/>
          <a:p>
            <a:pPr>
              <a:defRPr/>
            </a:pPr>
            <a:endParaRPr kumimoji="1" lang="zh-CN" altLang="en-US" sz="4400" b="0">
              <a:solidFill>
                <a:schemeClr val="tx2"/>
              </a:solidFill>
              <a:latin typeface="Times New Roman" pitchFamily="18" charset="0"/>
              <a:ea typeface="宋体" pitchFamily="2" charset="-122"/>
            </a:endParaRPr>
          </a:p>
        </p:txBody>
      </p:sp>
      <p:sp>
        <p:nvSpPr>
          <p:cNvPr id="7" name="Text Box 8"/>
          <p:cNvSpPr txBox="1">
            <a:spLocks noChangeArrowheads="1"/>
          </p:cNvSpPr>
          <p:nvPr/>
        </p:nvSpPr>
        <p:spPr bwMode="auto">
          <a:xfrm>
            <a:off x="571472" y="2071678"/>
            <a:ext cx="8248650" cy="3011787"/>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wrap="square">
            <a:spAutoFit/>
          </a:bodyPr>
          <a:lstStyle/>
          <a:p>
            <a:pPr algn="l">
              <a:lnSpc>
                <a:spcPct val="150000"/>
              </a:lnSpc>
              <a:spcBef>
                <a:spcPts val="0"/>
              </a:spcBef>
              <a:defRPr/>
            </a:pPr>
            <a:r>
              <a:rPr lang="zh-CN" altLang="en-US" sz="1600" b="0" dirty="0" smtClean="0">
                <a:solidFill>
                  <a:schemeClr val="bg1"/>
                </a:solidFill>
                <a:latin typeface="华文新魏" pitchFamily="2" charset="-122"/>
                <a:ea typeface="华文新魏" pitchFamily="2" charset="-122"/>
              </a:rPr>
              <a:t>第二步：接到客户的开户申请后，期货</a:t>
            </a:r>
            <a:r>
              <a:rPr lang="zh-CN" altLang="en-US" sz="1600" b="0" dirty="0">
                <a:solidFill>
                  <a:schemeClr val="bg1"/>
                </a:solidFill>
                <a:latin typeface="华文新魏" pitchFamily="2" charset="-122"/>
                <a:ea typeface="华文新魏" pitchFamily="2" charset="-122"/>
              </a:rPr>
              <a:t>公司进行实名制全面审核，同时，对客户提供的开户资料的真实、准确和完整性进行审核。 </a:t>
            </a:r>
            <a:r>
              <a:rPr lang="zh-CN" altLang="en-US" sz="1600" b="0" dirty="0" smtClean="0">
                <a:solidFill>
                  <a:schemeClr val="bg1"/>
                </a:solidFill>
                <a:latin typeface="华文新魏" pitchFamily="2" charset="-122"/>
                <a:ea typeface="华文新魏" pitchFamily="2" charset="-122"/>
              </a:rPr>
              <a:t>实名制审核，主要包括以下两个方面：</a:t>
            </a:r>
            <a:endParaRPr lang="en-US" altLang="zh-CN" sz="1600" b="0" dirty="0" smtClean="0">
              <a:solidFill>
                <a:schemeClr val="bg1"/>
              </a:solidFill>
              <a:latin typeface="华文新魏" pitchFamily="2" charset="-122"/>
              <a:ea typeface="华文新魏" pitchFamily="2" charset="-122"/>
            </a:endParaRPr>
          </a:p>
          <a:p>
            <a:pPr algn="l">
              <a:lnSpc>
                <a:spcPct val="150000"/>
              </a:lnSpc>
              <a:spcBef>
                <a:spcPts val="0"/>
              </a:spcBef>
              <a:buFont typeface="Wingdings" pitchFamily="2" charset="2"/>
              <a:buChar char="p"/>
              <a:defRPr/>
            </a:pPr>
            <a:r>
              <a:rPr lang="zh-CN" altLang="en-US" sz="1600" b="0" dirty="0" smtClean="0">
                <a:solidFill>
                  <a:schemeClr val="bg1"/>
                </a:solidFill>
                <a:latin typeface="华文新魏" pitchFamily="2" charset="-122"/>
                <a:ea typeface="华文新魏" pitchFamily="2" charset="-122"/>
              </a:rPr>
              <a:t>对照</a:t>
            </a:r>
            <a:r>
              <a:rPr lang="zh-CN" altLang="en-US" sz="1600" b="0" dirty="0">
                <a:solidFill>
                  <a:schemeClr val="bg1"/>
                </a:solidFill>
                <a:latin typeface="华文新魏" pitchFamily="2" charset="-122"/>
                <a:ea typeface="华文新魏" pitchFamily="2" charset="-122"/>
              </a:rPr>
              <a:t>有效身份证明文件，核实个人客户是否本人亲自开户，核实单位客户是否由经授权的代理人开户；</a:t>
            </a:r>
          </a:p>
          <a:p>
            <a:pPr algn="l">
              <a:lnSpc>
                <a:spcPct val="150000"/>
              </a:lnSpc>
              <a:spcBef>
                <a:spcPts val="0"/>
              </a:spcBef>
              <a:buFont typeface="Wingdings" pitchFamily="2" charset="2"/>
              <a:buChar char="p"/>
              <a:defRPr/>
            </a:pPr>
            <a:r>
              <a:rPr lang="zh-CN" altLang="en-US" sz="1600" b="0" dirty="0" smtClean="0">
                <a:solidFill>
                  <a:schemeClr val="bg1"/>
                </a:solidFill>
                <a:latin typeface="华文新魏" pitchFamily="2" charset="-122"/>
                <a:ea typeface="华文新魏" pitchFamily="2" charset="-122"/>
              </a:rPr>
              <a:t>确保</a:t>
            </a:r>
            <a:r>
              <a:rPr lang="zh-CN" altLang="en-US" sz="1600" b="0" dirty="0">
                <a:solidFill>
                  <a:schemeClr val="bg1"/>
                </a:solidFill>
                <a:latin typeface="华文新魏" pitchFamily="2" charset="-122"/>
                <a:ea typeface="华文新魏" pitchFamily="2" charset="-122"/>
              </a:rPr>
              <a:t>客户交易编码申请表、期货结算账户登记表、期货经纪合同等开户资料所记载的客户姓名或者名称与其有效身份证明文件中的姓名或者名称一致</a:t>
            </a:r>
            <a:r>
              <a:rPr lang="zh-CN" altLang="en-US" sz="1600" b="0" dirty="0" smtClean="0">
                <a:solidFill>
                  <a:schemeClr val="bg1"/>
                </a:solidFill>
                <a:latin typeface="华文新魏" pitchFamily="2" charset="-122"/>
                <a:ea typeface="华文新魏" pitchFamily="2" charset="-122"/>
              </a:rPr>
              <a:t>。</a:t>
            </a:r>
            <a:endParaRPr lang="en-US" altLang="zh-CN" sz="1600" b="0" dirty="0" smtClean="0">
              <a:solidFill>
                <a:schemeClr val="bg1"/>
              </a:solidFill>
              <a:latin typeface="华文新魏" pitchFamily="2" charset="-122"/>
              <a:ea typeface="华文新魏" pitchFamily="2" charset="-122"/>
            </a:endParaRPr>
          </a:p>
          <a:p>
            <a:pPr algn="l">
              <a:lnSpc>
                <a:spcPct val="150000"/>
              </a:lnSpc>
              <a:spcBef>
                <a:spcPts val="0"/>
              </a:spcBef>
              <a:defRPr/>
            </a:pPr>
            <a:r>
              <a:rPr lang="en-US" altLang="zh-CN" sz="1600" b="0" dirty="0">
                <a:solidFill>
                  <a:schemeClr val="bg1"/>
                </a:solidFill>
                <a:latin typeface="华文新魏" pitchFamily="2" charset="-122"/>
                <a:ea typeface="华文新魏" pitchFamily="2" charset="-122"/>
              </a:rPr>
              <a:t> </a:t>
            </a:r>
            <a:r>
              <a:rPr lang="en-US" altLang="zh-CN" sz="1600" b="0" dirty="0" smtClean="0">
                <a:solidFill>
                  <a:schemeClr val="bg1"/>
                </a:solidFill>
                <a:latin typeface="华文新魏" pitchFamily="2" charset="-122"/>
                <a:ea typeface="华文新魏" pitchFamily="2" charset="-122"/>
              </a:rPr>
              <a:t>       </a:t>
            </a:r>
            <a:r>
              <a:rPr lang="zh-CN" altLang="en-US" sz="1600" b="0" dirty="0" smtClean="0">
                <a:solidFill>
                  <a:schemeClr val="bg1"/>
                </a:solidFill>
                <a:latin typeface="华文新魏" pitchFamily="2" charset="-122"/>
                <a:ea typeface="华文新魏" pitchFamily="2" charset="-122"/>
              </a:rPr>
              <a:t>审核</a:t>
            </a:r>
            <a:r>
              <a:rPr lang="zh-CN" altLang="en-US" sz="1600" b="0" dirty="0">
                <a:solidFill>
                  <a:schemeClr val="bg1"/>
                </a:solidFill>
                <a:latin typeface="华文新魏" pitchFamily="2" charset="-122"/>
                <a:ea typeface="华文新魏" pitchFamily="2" charset="-122"/>
              </a:rPr>
              <a:t>完成后</a:t>
            </a:r>
            <a:r>
              <a:rPr lang="zh-CN" altLang="en-US" sz="1600" b="0" dirty="0" smtClean="0">
                <a:solidFill>
                  <a:schemeClr val="bg1"/>
                </a:solidFill>
                <a:latin typeface="华文新魏" pitchFamily="2" charset="-122"/>
                <a:ea typeface="华文新魏" pitchFamily="2" charset="-122"/>
              </a:rPr>
              <a:t>，期货公司将通过</a:t>
            </a:r>
            <a:r>
              <a:rPr lang="zh-CN" altLang="en-US" sz="1600" b="0" dirty="0">
                <a:solidFill>
                  <a:schemeClr val="bg1"/>
                </a:solidFill>
                <a:latin typeface="华文新魏" pitchFamily="2" charset="-122"/>
                <a:ea typeface="华文新魏" pitchFamily="2" charset="-122"/>
              </a:rPr>
              <a:t>统一开户系统提交</a:t>
            </a:r>
            <a:r>
              <a:rPr lang="en-US" altLang="zh-CN" sz="1600" b="0" dirty="0">
                <a:solidFill>
                  <a:schemeClr val="bg1"/>
                </a:solidFill>
                <a:latin typeface="华文新魏" pitchFamily="2" charset="-122"/>
                <a:ea typeface="华文新魏" pitchFamily="2" charset="-122"/>
              </a:rPr>
              <a:t>《</a:t>
            </a:r>
            <a:r>
              <a:rPr lang="zh-CN" altLang="en-US" sz="1600" b="0" dirty="0">
                <a:solidFill>
                  <a:schemeClr val="bg1"/>
                </a:solidFill>
                <a:latin typeface="华文新魏" pitchFamily="2" charset="-122"/>
                <a:ea typeface="华文新魏" pitchFamily="2" charset="-122"/>
              </a:rPr>
              <a:t>申请表</a:t>
            </a:r>
            <a:r>
              <a:rPr lang="en-US" altLang="zh-CN" sz="1600" b="0" dirty="0">
                <a:solidFill>
                  <a:schemeClr val="bg1"/>
                </a:solidFill>
                <a:latin typeface="华文新魏" pitchFamily="2" charset="-122"/>
                <a:ea typeface="华文新魏" pitchFamily="2" charset="-122"/>
              </a:rPr>
              <a:t>》</a:t>
            </a:r>
            <a:r>
              <a:rPr lang="zh-CN" altLang="en-US" sz="1600" b="0" dirty="0">
                <a:solidFill>
                  <a:schemeClr val="bg1"/>
                </a:solidFill>
                <a:latin typeface="华文新魏" pitchFamily="2" charset="-122"/>
                <a:ea typeface="华文新魏" pitchFamily="2" charset="-122"/>
              </a:rPr>
              <a:t>及有效身份证明文件的扫描件。</a:t>
            </a:r>
          </a:p>
        </p:txBody>
      </p:sp>
      <p:sp>
        <p:nvSpPr>
          <p:cNvPr id="8" name="下箭头 7"/>
          <p:cNvSpPr/>
          <p:nvPr/>
        </p:nvSpPr>
        <p:spPr bwMode="auto">
          <a:xfrm>
            <a:off x="4000496" y="5072074"/>
            <a:ext cx="1071563" cy="714380"/>
          </a:xfrm>
          <a:prstGeom prst="downArrow">
            <a:avLst/>
          </a:prstGeom>
          <a:solidFill>
            <a:srgbClr val="00B050"/>
          </a:solidFill>
          <a:ln w="9525" cap="flat" cmpd="sng" algn="ctr">
            <a:solidFill>
              <a:srgbClr val="000000"/>
            </a:solidFill>
            <a:prstDash val="solid"/>
            <a:round/>
            <a:headEnd type="none" w="med" len="med"/>
            <a:tailEnd type="none" w="med" len="med"/>
          </a:ln>
          <a:effectLst/>
        </p:spPr>
        <p:txBody>
          <a:bodyPr/>
          <a:lstStyle/>
          <a:p>
            <a:pPr>
              <a:defRPr/>
            </a:pPr>
            <a:endParaRPr kumimoji="1" lang="zh-CN" altLang="en-US" sz="4400" b="0">
              <a:solidFill>
                <a:schemeClr val="tx2"/>
              </a:solidFill>
              <a:latin typeface="Times New Roman" pitchFamily="18" charset="0"/>
              <a:ea typeface="宋体" pitchFamily="2" charset="-122"/>
            </a:endParaRPr>
          </a:p>
        </p:txBody>
      </p:sp>
      <p:sp>
        <p:nvSpPr>
          <p:cNvPr id="9" name="AutoShape 12">
            <a:hlinkClick r:id="rId2"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10"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868346"/>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6" name="Text Box 8"/>
          <p:cNvSpPr txBox="1">
            <a:spLocks noChangeArrowheads="1"/>
          </p:cNvSpPr>
          <p:nvPr/>
        </p:nvSpPr>
        <p:spPr bwMode="auto">
          <a:xfrm>
            <a:off x="642910" y="1285860"/>
            <a:ext cx="8248650" cy="1534459"/>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defRPr/>
            </a:pPr>
            <a:r>
              <a:rPr lang="zh-CN" altLang="en-US" sz="1600" b="0" dirty="0" smtClean="0">
                <a:solidFill>
                  <a:schemeClr val="bg1"/>
                </a:solidFill>
                <a:latin typeface="华文新魏" pitchFamily="2" charset="-122"/>
                <a:ea typeface="华文新魏" pitchFamily="2" charset="-122"/>
              </a:rPr>
              <a:t>第三步</a:t>
            </a:r>
            <a:r>
              <a:rPr lang="zh-CN" altLang="en-US" sz="1600" b="0" dirty="0">
                <a:solidFill>
                  <a:schemeClr val="bg1"/>
                </a:solidFill>
                <a:latin typeface="华文新魏" pitchFamily="2" charset="-122"/>
                <a:ea typeface="华文新魏" pitchFamily="2" charset="-122"/>
              </a:rPr>
              <a:t>：监控中心对</a:t>
            </a:r>
            <a:r>
              <a:rPr lang="en-US" altLang="zh-CN" sz="1600" b="0" dirty="0">
                <a:solidFill>
                  <a:schemeClr val="bg1"/>
                </a:solidFill>
                <a:latin typeface="华文新魏" pitchFamily="2" charset="-122"/>
                <a:ea typeface="华文新魏" pitchFamily="2" charset="-122"/>
              </a:rPr>
              <a:t>《</a:t>
            </a:r>
            <a:r>
              <a:rPr lang="zh-CN" altLang="en-US" sz="1600" b="0" dirty="0">
                <a:solidFill>
                  <a:schemeClr val="bg1"/>
                </a:solidFill>
                <a:latin typeface="华文新魏" pitchFamily="2" charset="-122"/>
                <a:ea typeface="华文新魏" pitchFamily="2" charset="-122"/>
              </a:rPr>
              <a:t>申请表</a:t>
            </a:r>
            <a:r>
              <a:rPr lang="en-US" altLang="zh-CN" sz="1600" b="0" dirty="0">
                <a:solidFill>
                  <a:schemeClr val="bg1"/>
                </a:solidFill>
                <a:latin typeface="华文新魏" pitchFamily="2" charset="-122"/>
                <a:ea typeface="华文新魏" pitchFamily="2" charset="-122"/>
              </a:rPr>
              <a:t>》</a:t>
            </a:r>
            <a:r>
              <a:rPr lang="zh-CN" altLang="en-US" sz="1600" b="0" dirty="0">
                <a:solidFill>
                  <a:schemeClr val="bg1"/>
                </a:solidFill>
                <a:latin typeface="华文新魏" pitchFamily="2" charset="-122"/>
                <a:ea typeface="华文新魏" pitchFamily="2" charset="-122"/>
              </a:rPr>
              <a:t>的完整性及格式正确性进行检查，并对个人客户姓名和身份证号码与全国公民身份信息查询服务系统反馈结果的一致性及一般单位客户组织机构代码信息与全国组织机构代码管理中心反馈结果的一致性等进行复核。</a:t>
            </a:r>
          </a:p>
          <a:p>
            <a:pPr algn="l">
              <a:lnSpc>
                <a:spcPct val="150000"/>
              </a:lnSpc>
              <a:defRPr/>
            </a:pPr>
            <a:r>
              <a:rPr lang="zh-CN" altLang="en-US" sz="1600" b="0" dirty="0">
                <a:solidFill>
                  <a:schemeClr val="bg1"/>
                </a:solidFill>
                <a:latin typeface="华文新魏" pitchFamily="2" charset="-122"/>
                <a:ea typeface="华文新魏" pitchFamily="2" charset="-122"/>
              </a:rPr>
              <a:t>        对审核通过的客户，监控中心会将其开户申请转发期货交易所处理。</a:t>
            </a:r>
          </a:p>
        </p:txBody>
      </p:sp>
      <p:sp>
        <p:nvSpPr>
          <p:cNvPr id="7" name="下箭头 6"/>
          <p:cNvSpPr/>
          <p:nvPr/>
        </p:nvSpPr>
        <p:spPr bwMode="auto">
          <a:xfrm>
            <a:off x="4000496" y="2857496"/>
            <a:ext cx="1071563" cy="500066"/>
          </a:xfrm>
          <a:prstGeom prst="downArrow">
            <a:avLst/>
          </a:prstGeom>
          <a:solidFill>
            <a:srgbClr val="00B050"/>
          </a:solidFill>
          <a:ln w="9525" cap="flat" cmpd="sng" algn="ctr">
            <a:solidFill>
              <a:srgbClr val="000000"/>
            </a:solidFill>
            <a:prstDash val="solid"/>
            <a:round/>
            <a:headEnd type="none" w="med" len="med"/>
            <a:tailEnd type="none" w="med" len="med"/>
          </a:ln>
          <a:effectLst/>
        </p:spPr>
        <p:txBody>
          <a:bodyPr/>
          <a:lstStyle/>
          <a:p>
            <a:pPr>
              <a:defRPr/>
            </a:pPr>
            <a:endParaRPr kumimoji="1" lang="zh-CN" altLang="en-US" sz="4400" b="0">
              <a:solidFill>
                <a:schemeClr val="tx2"/>
              </a:solidFill>
              <a:latin typeface="Times New Roman" pitchFamily="18" charset="0"/>
              <a:ea typeface="宋体" pitchFamily="2" charset="-122"/>
            </a:endParaRPr>
          </a:p>
        </p:txBody>
      </p:sp>
      <p:sp>
        <p:nvSpPr>
          <p:cNvPr id="8" name="Text Box 8"/>
          <p:cNvSpPr txBox="1">
            <a:spLocks noChangeArrowheads="1"/>
          </p:cNvSpPr>
          <p:nvPr/>
        </p:nvSpPr>
        <p:spPr bwMode="auto">
          <a:xfrm>
            <a:off x="642910" y="3500438"/>
            <a:ext cx="8320118" cy="1338828"/>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wrap="square">
            <a:spAutoFit/>
          </a:bodyPr>
          <a:lstStyle/>
          <a:p>
            <a:pPr algn="l">
              <a:lnSpc>
                <a:spcPct val="150000"/>
              </a:lnSpc>
              <a:spcBef>
                <a:spcPct val="50000"/>
              </a:spcBef>
              <a:defRPr/>
            </a:pPr>
            <a:r>
              <a:rPr lang="zh-CN" altLang="en-US" sz="1800" b="0" dirty="0" smtClean="0">
                <a:solidFill>
                  <a:schemeClr val="bg1"/>
                </a:solidFill>
                <a:latin typeface="华文新魏" pitchFamily="2" charset="-122"/>
                <a:ea typeface="华文新魏" pitchFamily="2" charset="-122"/>
              </a:rPr>
              <a:t>第四步</a:t>
            </a:r>
            <a:r>
              <a:rPr lang="zh-CN" altLang="en-US" sz="1800" b="0" dirty="0">
                <a:solidFill>
                  <a:schemeClr val="bg1"/>
                </a:solidFill>
                <a:latin typeface="华文新魏" pitchFamily="2" charset="-122"/>
                <a:ea typeface="华文新魏" pitchFamily="2" charset="-122"/>
              </a:rPr>
              <a:t>：交易所收到开户申请后，将对客户是否符合“一户一码” 原则进行检查，并及时</a:t>
            </a:r>
            <a:r>
              <a:rPr lang="zh-CN" altLang="en-US" sz="1800" b="0" dirty="0" smtClean="0">
                <a:solidFill>
                  <a:schemeClr val="bg1"/>
                </a:solidFill>
                <a:latin typeface="华文新魏" pitchFamily="2" charset="-122"/>
                <a:ea typeface="华文新魏" pitchFamily="2" charset="-122"/>
              </a:rPr>
              <a:t>将开户申请的处理结果</a:t>
            </a:r>
            <a:r>
              <a:rPr lang="en-US" altLang="zh-CN" sz="1800" b="0" dirty="0" smtClean="0">
                <a:solidFill>
                  <a:schemeClr val="bg1"/>
                </a:solidFill>
                <a:latin typeface="华文新魏" pitchFamily="2" charset="-122"/>
                <a:ea typeface="华文新魏" pitchFamily="2" charset="-122"/>
              </a:rPr>
              <a:t>—</a:t>
            </a:r>
            <a:r>
              <a:rPr lang="zh-CN" altLang="en-US" sz="1800" b="0" dirty="0" smtClean="0">
                <a:solidFill>
                  <a:schemeClr val="bg1"/>
                </a:solidFill>
                <a:latin typeface="华文新魏" pitchFamily="2" charset="-122"/>
                <a:ea typeface="华文新魏" pitchFamily="2" charset="-122"/>
              </a:rPr>
              <a:t>交易编码通过</a:t>
            </a:r>
            <a:r>
              <a:rPr lang="zh-CN" altLang="en-US" sz="1800" b="0" dirty="0">
                <a:solidFill>
                  <a:schemeClr val="bg1"/>
                </a:solidFill>
                <a:latin typeface="华文新魏" pitchFamily="2" charset="-122"/>
                <a:ea typeface="华文新魏" pitchFamily="2" charset="-122"/>
              </a:rPr>
              <a:t>监控中心</a:t>
            </a:r>
            <a:r>
              <a:rPr lang="zh-CN" altLang="en-US" sz="1800" b="0" dirty="0" smtClean="0">
                <a:solidFill>
                  <a:schemeClr val="bg1"/>
                </a:solidFill>
                <a:latin typeface="华文新魏" pitchFamily="2" charset="-122"/>
                <a:ea typeface="华文新魏" pitchFamily="2" charset="-122"/>
              </a:rPr>
              <a:t>反馈期货公司，由期货公司反馈客户。</a:t>
            </a:r>
            <a:endParaRPr lang="zh-CN" altLang="en-US" sz="1800" b="0" dirty="0">
              <a:solidFill>
                <a:schemeClr val="bg1"/>
              </a:solidFill>
              <a:latin typeface="华文新魏" pitchFamily="2" charset="-122"/>
              <a:ea typeface="华文新魏" pitchFamily="2" charset="-122"/>
            </a:endParaRPr>
          </a:p>
        </p:txBody>
      </p:sp>
      <p:sp>
        <p:nvSpPr>
          <p:cNvPr id="9" name="AutoShape 12">
            <a:hlinkClick r:id="rId2"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10"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654032"/>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5" name="TextBox 9"/>
          <p:cNvSpPr txBox="1">
            <a:spLocks noChangeArrowheads="1"/>
          </p:cNvSpPr>
          <p:nvPr/>
        </p:nvSpPr>
        <p:spPr bwMode="auto">
          <a:xfrm>
            <a:off x="357188" y="1357313"/>
            <a:ext cx="8501062" cy="400110"/>
          </a:xfrm>
          <a:prstGeom prst="rect">
            <a:avLst/>
          </a:prstGeom>
          <a:noFill/>
          <a:ln w="9525">
            <a:noFill/>
            <a:miter lim="800000"/>
            <a:headEnd/>
            <a:tailEnd/>
          </a:ln>
        </p:spPr>
        <p:txBody>
          <a:bodyPr wrap="square">
            <a:spAutoFit/>
          </a:bodyPr>
          <a:lstStyle/>
          <a:p>
            <a:pPr algn="l"/>
            <a:r>
              <a:rPr lang="en-US" altLang="zh-CN" sz="2000" b="0" dirty="0">
                <a:solidFill>
                  <a:schemeClr val="tx1"/>
                </a:solidFill>
                <a:latin typeface="华文新魏" pitchFamily="2" charset="-122"/>
                <a:ea typeface="华文新魏" pitchFamily="2" charset="-122"/>
              </a:rPr>
              <a:t>   </a:t>
            </a:r>
            <a:r>
              <a:rPr lang="en-US" altLang="zh-CN" sz="2000" b="0" dirty="0" smtClean="0">
                <a:solidFill>
                  <a:schemeClr val="tx1"/>
                </a:solidFill>
                <a:latin typeface="华文新魏" pitchFamily="2" charset="-122"/>
                <a:ea typeface="华文新魏" pitchFamily="2" charset="-122"/>
              </a:rPr>
              <a:t>Q5</a:t>
            </a:r>
            <a:r>
              <a:rPr lang="zh-CN" altLang="en-US" sz="2000" b="0" dirty="0" smtClean="0">
                <a:solidFill>
                  <a:schemeClr val="tx1"/>
                </a:solidFill>
                <a:latin typeface="华文新魏" pitchFamily="2" charset="-122"/>
                <a:ea typeface="华文新魏" pitchFamily="2" charset="-122"/>
              </a:rPr>
              <a:t>：</a:t>
            </a:r>
            <a:r>
              <a:rPr lang="zh-CN" altLang="en-US" sz="2000" b="0" dirty="0">
                <a:solidFill>
                  <a:schemeClr val="tx1"/>
                </a:solidFill>
                <a:latin typeface="华文新魏" pitchFamily="2" charset="-122"/>
                <a:ea typeface="华文新魏" pitchFamily="2" charset="-122"/>
              </a:rPr>
              <a:t>客户获得交易编码后何时可以进行期货交易</a:t>
            </a:r>
            <a:r>
              <a:rPr lang="zh-CN" altLang="en-US" sz="2000" b="0" dirty="0" smtClean="0">
                <a:solidFill>
                  <a:schemeClr val="tx1"/>
                </a:solidFill>
                <a:latin typeface="华文新魏" pitchFamily="2" charset="-122"/>
                <a:ea typeface="华文新魏" pitchFamily="2" charset="-122"/>
              </a:rPr>
              <a:t>？</a:t>
            </a:r>
            <a:endParaRPr lang="zh-CN" altLang="en-US" sz="2000" b="0" dirty="0">
              <a:solidFill>
                <a:schemeClr val="tx1"/>
              </a:solidFill>
              <a:latin typeface="华文新魏" pitchFamily="2" charset="-122"/>
              <a:ea typeface="华文新魏" pitchFamily="2" charset="-122"/>
            </a:endParaRPr>
          </a:p>
        </p:txBody>
      </p:sp>
      <p:sp>
        <p:nvSpPr>
          <p:cNvPr id="6" name="Text Box 8"/>
          <p:cNvSpPr txBox="1">
            <a:spLocks noChangeArrowheads="1"/>
          </p:cNvSpPr>
          <p:nvPr/>
        </p:nvSpPr>
        <p:spPr bwMode="auto">
          <a:xfrm>
            <a:off x="357188" y="1928813"/>
            <a:ext cx="8358187" cy="877887"/>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ct val="50000"/>
              </a:spcBef>
              <a:defRPr/>
            </a:pPr>
            <a:r>
              <a:rPr lang="zh-CN" altLang="en-US" sz="1800" b="0" dirty="0" smtClean="0">
                <a:solidFill>
                  <a:schemeClr val="bg1"/>
                </a:solidFill>
                <a:latin typeface="华文新魏" pitchFamily="2" charset="-122"/>
                <a:ea typeface="华文新魏" pitchFamily="2" charset="-122"/>
              </a:rPr>
              <a:t>        当日</a:t>
            </a:r>
            <a:r>
              <a:rPr lang="zh-CN" altLang="en-US" sz="1800" b="0" dirty="0">
                <a:solidFill>
                  <a:schemeClr val="bg1"/>
                </a:solidFill>
                <a:latin typeface="华文新魏" pitchFamily="2" charset="-122"/>
                <a:ea typeface="华文新魏" pitchFamily="2" charset="-122"/>
              </a:rPr>
              <a:t>收盘前（</a:t>
            </a:r>
            <a:r>
              <a:rPr lang="en-US" altLang="zh-CN" sz="1800" b="0" dirty="0">
                <a:solidFill>
                  <a:schemeClr val="bg1"/>
                </a:solidFill>
                <a:latin typeface="华文新魏" pitchFamily="2" charset="-122"/>
                <a:ea typeface="华文新魏" pitchFamily="2" charset="-122"/>
              </a:rPr>
              <a:t>15:00</a:t>
            </a:r>
            <a:r>
              <a:rPr lang="zh-CN" altLang="en-US" sz="1800" b="0" dirty="0">
                <a:solidFill>
                  <a:schemeClr val="bg1"/>
                </a:solidFill>
                <a:latin typeface="华文新魏" pitchFamily="2" charset="-122"/>
                <a:ea typeface="华文新魏" pitchFamily="2" charset="-122"/>
              </a:rPr>
              <a:t>）分配的客户交易编码，客户于下一交易日可以使用。收盘后分配的客户交易编码，视同下一交易日分配，</a:t>
            </a:r>
            <a:r>
              <a:rPr lang="zh-CN" altLang="en-US" sz="1800" b="0" dirty="0">
                <a:solidFill>
                  <a:srgbClr val="FFFFFF"/>
                </a:solidFill>
                <a:latin typeface="华文新魏" pitchFamily="2" charset="-122"/>
                <a:ea typeface="华文新魏" pitchFamily="2" charset="-122"/>
              </a:rPr>
              <a:t>需再延后一个交易日方可使用。</a:t>
            </a:r>
          </a:p>
        </p:txBody>
      </p:sp>
      <p:pic>
        <p:nvPicPr>
          <p:cNvPr id="7" name="Picture 4" descr="gif012"/>
          <p:cNvPicPr>
            <a:picLocks noChangeAspect="1" noChangeArrowheads="1" noCrop="1"/>
          </p:cNvPicPr>
          <p:nvPr/>
        </p:nvPicPr>
        <p:blipFill>
          <a:blip r:embed="rId2"/>
          <a:srcRect/>
          <a:stretch>
            <a:fillRect/>
          </a:stretch>
        </p:blipFill>
        <p:spPr bwMode="auto">
          <a:xfrm>
            <a:off x="428625" y="4857759"/>
            <a:ext cx="1658956" cy="1382703"/>
          </a:xfrm>
          <a:prstGeom prst="rect">
            <a:avLst/>
          </a:prstGeom>
          <a:noFill/>
          <a:ln w="9525">
            <a:noFill/>
            <a:miter lim="800000"/>
            <a:headEnd/>
            <a:tailEnd/>
          </a:ln>
        </p:spPr>
      </p:pic>
      <p:sp>
        <p:nvSpPr>
          <p:cNvPr id="8"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3200" b="1" i="0" u="none" strike="noStrike" kern="1200" cap="none" spc="0" normalizeH="0" baseline="0" noProof="0" smtClean="0">
                <a:ln>
                  <a:noFill/>
                </a:ln>
                <a:solidFill>
                  <a:srgbClr val="000099"/>
                </a:solidFill>
                <a:effectLst/>
                <a:uLnTx/>
                <a:uFillTx/>
                <a:latin typeface="华文新魏" pitchFamily="2" charset="-122"/>
                <a:ea typeface="华文新魏" pitchFamily="2" charset="-122"/>
                <a:cs typeface="宋体" pitchFamily="2" charset="-122"/>
              </a:rPr>
              <a:t>1</a:t>
            </a:r>
            <a:r>
              <a:rPr kumimoji="0" lang="zh-CN" altLang="en-US" sz="3200" b="1" i="0" u="none" strike="noStrike" kern="1200" cap="none" spc="0" normalizeH="0" baseline="0" noProof="0" smtClean="0">
                <a:ln>
                  <a:noFill/>
                </a:ln>
                <a:solidFill>
                  <a:srgbClr val="000099"/>
                </a:solidFill>
                <a:effectLst/>
                <a:uLnTx/>
                <a:uFillTx/>
                <a:latin typeface="华文新魏" pitchFamily="2" charset="-122"/>
                <a:ea typeface="华文新魏" pitchFamily="2" charset="-122"/>
                <a:cs typeface="宋体" pitchFamily="2" charset="-122"/>
              </a:rPr>
              <a:t>、关于开户</a:t>
            </a:r>
            <a:endParaRPr kumimoji="0" lang="zh-CN" alt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5" name="内容占位符 2"/>
          <p:cNvSpPr txBox="1">
            <a:spLocks/>
          </p:cNvSpPr>
          <p:nvPr/>
        </p:nvSpPr>
        <p:spPr bwMode="auto">
          <a:xfrm>
            <a:off x="457200" y="1214439"/>
            <a:ext cx="8258175" cy="5000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en-US" altLang="zh-CN" sz="200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Q6</a:t>
            </a:r>
            <a:r>
              <a:rPr kumimoji="1" lang="zh-CN" altLang="en-US" sz="200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：个人客户可以委托他人代为开户吗？</a:t>
            </a:r>
            <a:endParaRPr kumimoji="1" lang="en-US" altLang="zh-CN" sz="200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1" lang="zh-CN" altLang="en-US" sz="3200" b="0" i="0" u="none" strike="noStrike" kern="0" cap="none" spc="0" normalizeH="0" baseline="0" noProof="0" dirty="0" smtClean="0">
              <a:ln>
                <a:noFill/>
              </a:ln>
              <a:solidFill>
                <a:schemeClr val="tx1"/>
              </a:solidFill>
              <a:effectLst/>
              <a:uLnTx/>
              <a:uFillTx/>
              <a:latin typeface="+mn-lt"/>
              <a:ea typeface="ＭＳ Ｐゴシック" pitchFamily="34" charset="-128"/>
              <a:cs typeface="宋体" pitchFamily="2" charset="-122"/>
            </a:endParaRPr>
          </a:p>
        </p:txBody>
      </p:sp>
      <p:sp>
        <p:nvSpPr>
          <p:cNvPr id="6" name="Text Box 8"/>
          <p:cNvSpPr txBox="1">
            <a:spLocks noChangeArrowheads="1"/>
          </p:cNvSpPr>
          <p:nvPr/>
        </p:nvSpPr>
        <p:spPr bwMode="auto">
          <a:xfrm>
            <a:off x="285720" y="1643050"/>
            <a:ext cx="8534400" cy="468312"/>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ct val="50000"/>
              </a:spcBef>
              <a:defRPr/>
            </a:pPr>
            <a:r>
              <a:rPr lang="zh-CN" altLang="en-US" sz="1800" b="0" dirty="0">
                <a:solidFill>
                  <a:srgbClr val="FFFFFF"/>
                </a:solidFill>
                <a:latin typeface="华文楷体" pitchFamily="2" charset="-122"/>
                <a:ea typeface="华文楷体" pitchFamily="2" charset="-122"/>
              </a:rPr>
              <a:t>        </a:t>
            </a:r>
            <a:r>
              <a:rPr lang="zh-CN" altLang="en-US" sz="1800" b="0" dirty="0">
                <a:solidFill>
                  <a:srgbClr val="FFFFFF"/>
                </a:solidFill>
                <a:latin typeface="华文新魏" pitchFamily="2" charset="-122"/>
                <a:ea typeface="华文新魏" pitchFamily="2" charset="-122"/>
              </a:rPr>
              <a:t>个人客户须亲自办理开户手续，签署开户资料，不得委托他人。</a:t>
            </a:r>
          </a:p>
        </p:txBody>
      </p:sp>
      <p:sp>
        <p:nvSpPr>
          <p:cNvPr id="7" name="TextBox 19"/>
          <p:cNvSpPr txBox="1">
            <a:spLocks noChangeArrowheads="1"/>
          </p:cNvSpPr>
          <p:nvPr/>
        </p:nvSpPr>
        <p:spPr bwMode="auto">
          <a:xfrm>
            <a:off x="428596" y="2357430"/>
            <a:ext cx="8429625" cy="400050"/>
          </a:xfrm>
          <a:prstGeom prst="rect">
            <a:avLst/>
          </a:prstGeom>
          <a:noFill/>
          <a:ln w="9525">
            <a:noFill/>
            <a:miter lim="800000"/>
            <a:headEnd/>
            <a:tailEnd/>
          </a:ln>
        </p:spPr>
        <p:txBody>
          <a:bodyPr>
            <a:spAutoFit/>
          </a:bodyPr>
          <a:lstStyle/>
          <a:p>
            <a:pPr algn="l"/>
            <a:r>
              <a:rPr lang="en-US" altLang="zh-CN" sz="2000" dirty="0" smtClean="0">
                <a:solidFill>
                  <a:schemeClr val="tx1"/>
                </a:solidFill>
                <a:latin typeface="华文新魏" pitchFamily="2" charset="-122"/>
                <a:ea typeface="华文新魏" pitchFamily="2" charset="-122"/>
                <a:cs typeface="宋体" pitchFamily="2" charset="-122"/>
              </a:rPr>
              <a:t>Q7</a:t>
            </a:r>
            <a:r>
              <a:rPr lang="zh-CN" altLang="en-US" sz="2000" dirty="0" smtClean="0">
                <a:solidFill>
                  <a:schemeClr val="tx1"/>
                </a:solidFill>
                <a:latin typeface="华文新魏" pitchFamily="2" charset="-122"/>
                <a:ea typeface="华文新魏" pitchFamily="2" charset="-122"/>
                <a:cs typeface="宋体" pitchFamily="2" charset="-122"/>
              </a:rPr>
              <a:t>：客户</a:t>
            </a:r>
            <a:r>
              <a:rPr lang="zh-CN" altLang="en-US" sz="2000" dirty="0">
                <a:solidFill>
                  <a:schemeClr val="tx1"/>
                </a:solidFill>
                <a:latin typeface="华文新魏" pitchFamily="2" charset="-122"/>
                <a:ea typeface="华文新魏" pitchFamily="2" charset="-122"/>
                <a:cs typeface="宋体" pitchFamily="2" charset="-122"/>
              </a:rPr>
              <a:t>想在多家期货交易所</a:t>
            </a:r>
            <a:r>
              <a:rPr lang="zh-CN" altLang="en-US" sz="2000" dirty="0" smtClean="0">
                <a:solidFill>
                  <a:schemeClr val="tx1"/>
                </a:solidFill>
                <a:latin typeface="华文新魏" pitchFamily="2" charset="-122"/>
                <a:ea typeface="华文新魏" pitchFamily="2" charset="-122"/>
                <a:cs typeface="宋体" pitchFamily="2" charset="-122"/>
              </a:rPr>
              <a:t>开户应如何操作？</a:t>
            </a:r>
            <a:endParaRPr lang="zh-CN" altLang="en-US" sz="2000" dirty="0">
              <a:solidFill>
                <a:schemeClr val="tx1"/>
              </a:solidFill>
              <a:ea typeface="华文新魏" pitchFamily="2" charset="-122"/>
              <a:cs typeface="宋体" pitchFamily="2" charset="-122"/>
            </a:endParaRPr>
          </a:p>
        </p:txBody>
      </p:sp>
      <p:sp>
        <p:nvSpPr>
          <p:cNvPr id="8" name="Text Box 8"/>
          <p:cNvSpPr txBox="1">
            <a:spLocks noChangeArrowheads="1"/>
          </p:cNvSpPr>
          <p:nvPr/>
        </p:nvSpPr>
        <p:spPr bwMode="auto">
          <a:xfrm>
            <a:off x="285720" y="2857496"/>
            <a:ext cx="8534400" cy="883768"/>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ct val="50000"/>
              </a:spcBef>
              <a:defRPr/>
            </a:pPr>
            <a:r>
              <a:rPr lang="zh-CN" altLang="en-US" sz="1800" b="0" dirty="0">
                <a:solidFill>
                  <a:srgbClr val="FFFFFF"/>
                </a:solidFill>
                <a:latin typeface="华文新魏" pitchFamily="2" charset="-122"/>
                <a:ea typeface="华文新魏" pitchFamily="2" charset="-122"/>
              </a:rPr>
              <a:t>        </a:t>
            </a:r>
            <a:r>
              <a:rPr lang="zh-CN" altLang="en-US" sz="1800" b="0" dirty="0" smtClean="0">
                <a:solidFill>
                  <a:srgbClr val="FFFFFF"/>
                </a:solidFill>
                <a:latin typeface="华文新魏" pitchFamily="2" charset="-122"/>
                <a:ea typeface="华文新魏" pitchFamily="2" charset="-122"/>
              </a:rPr>
              <a:t>由于目前期货市场采用</a:t>
            </a:r>
            <a:r>
              <a:rPr lang="zh-CN" altLang="en-US" sz="1800" b="0" dirty="0">
                <a:solidFill>
                  <a:srgbClr val="FFFFFF"/>
                </a:solidFill>
                <a:latin typeface="华文新魏" pitchFamily="2" charset="-122"/>
                <a:ea typeface="华文新魏" pitchFamily="2" charset="-122"/>
              </a:rPr>
              <a:t>的是统一开户制度，通过统一开户系统可以在全国的四家期货交易所同时开户。</a:t>
            </a:r>
          </a:p>
        </p:txBody>
      </p:sp>
      <p:pic>
        <p:nvPicPr>
          <p:cNvPr id="9" name="Picture 8" descr="C:\Program Files (x86)\Microsoft Office\MEDIA\CAGCAT10\j0285410.wmf"/>
          <p:cNvPicPr>
            <a:picLocks noChangeAspect="1" noChangeArrowheads="1"/>
          </p:cNvPicPr>
          <p:nvPr/>
        </p:nvPicPr>
        <p:blipFill>
          <a:blip r:embed="rId2"/>
          <a:srcRect/>
          <a:stretch>
            <a:fillRect/>
          </a:stretch>
        </p:blipFill>
        <p:spPr bwMode="auto">
          <a:xfrm>
            <a:off x="500063" y="4717029"/>
            <a:ext cx="1714483" cy="1631384"/>
          </a:xfrm>
          <a:prstGeom prst="rect">
            <a:avLst/>
          </a:prstGeom>
          <a:noFill/>
          <a:ln w="9525">
            <a:noFill/>
            <a:miter lim="800000"/>
            <a:headEnd/>
            <a:tailEnd/>
          </a:ln>
        </p:spPr>
      </p:pic>
      <p:sp>
        <p:nvSpPr>
          <p:cNvPr id="10"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582594"/>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2</a:t>
            </a:r>
            <a:r>
              <a:rPr lang="zh-CN" altLang="en-US" sz="3200" b="1" dirty="0" smtClean="0">
                <a:solidFill>
                  <a:srgbClr val="000099"/>
                </a:solidFill>
                <a:latin typeface="华文新魏" pitchFamily="2" charset="-122"/>
                <a:ea typeface="华文新魏" pitchFamily="2" charset="-122"/>
                <a:cs typeface="宋体" pitchFamily="2" charset="-122"/>
              </a:rPr>
              <a:t>、关于客户资料修改</a:t>
            </a:r>
            <a:endParaRPr lang="zh-CN" altLang="en-US" sz="3200" dirty="0"/>
          </a:p>
        </p:txBody>
      </p:sp>
      <p:sp>
        <p:nvSpPr>
          <p:cNvPr id="5" name="内容占位符 2"/>
          <p:cNvSpPr txBox="1">
            <a:spLocks/>
          </p:cNvSpPr>
          <p:nvPr/>
        </p:nvSpPr>
        <p:spPr>
          <a:xfrm>
            <a:off x="457200" y="1214439"/>
            <a:ext cx="8329613" cy="500050"/>
          </a:xfrm>
          <a:prstGeom prst="rect">
            <a:avLst/>
          </a:prstGeom>
        </p:spPr>
        <p:txBody>
          <a:bodyPr/>
          <a:lstStyle/>
          <a:p>
            <a:pPr lvl="0" algn="l" eaLnBrk="0" hangingPunct="0">
              <a:lnSpc>
                <a:spcPct val="150000"/>
              </a:lnSpc>
              <a:spcBef>
                <a:spcPts val="0"/>
              </a:spcBef>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rPr>
              <a:t>Q1</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rPr>
              <a:t>：</a:t>
            </a:r>
            <a:r>
              <a:rPr kumimoji="1" lang="zh-CN" altLang="en-US" sz="2000" b="0" kern="0" dirty="0" smtClean="0">
                <a:solidFill>
                  <a:schemeClr val="tx1"/>
                </a:solidFill>
                <a:latin typeface="华文新魏" pitchFamily="2" charset="-122"/>
                <a:ea typeface="华文新魏" pitchFamily="2" charset="-122"/>
              </a:rPr>
              <a:t>当客户</a:t>
            </a:r>
            <a:r>
              <a:rPr kumimoji="1" lang="zh-CN" altLang="en-US" sz="2000" b="0" kern="0" dirty="0">
                <a:solidFill>
                  <a:schemeClr val="tx1"/>
                </a:solidFill>
                <a:latin typeface="华文新魏" pitchFamily="2" charset="-122"/>
                <a:ea typeface="华文新魏" pitchFamily="2" charset="-122"/>
              </a:rPr>
              <a:t>信息发生变化后，客户怎么办？</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6" name="Text Box 8"/>
          <p:cNvSpPr txBox="1">
            <a:spLocks noChangeArrowheads="1"/>
          </p:cNvSpPr>
          <p:nvPr/>
        </p:nvSpPr>
        <p:spPr bwMode="auto">
          <a:xfrm>
            <a:off x="357188" y="1928813"/>
            <a:ext cx="8358187" cy="3000821"/>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ts val="0"/>
              </a:spcBef>
              <a:defRPr/>
            </a:pPr>
            <a:r>
              <a:rPr lang="zh-CN" altLang="en-US" sz="1800" b="0" dirty="0" smtClean="0">
                <a:solidFill>
                  <a:schemeClr val="bg1"/>
                </a:solidFill>
                <a:latin typeface="华文新魏" pitchFamily="2" charset="-122"/>
                <a:ea typeface="华文新魏" pitchFamily="2" charset="-122"/>
              </a:rPr>
              <a:t>        当客户信息发生变化后，客户可通过期货公司及时对相关信息进行修改。        </a:t>
            </a:r>
            <a:endParaRPr lang="en-US" altLang="zh-CN" sz="1800" b="0" dirty="0" smtClean="0">
              <a:solidFill>
                <a:schemeClr val="bg1"/>
              </a:solidFill>
              <a:latin typeface="华文新魏" pitchFamily="2" charset="-122"/>
              <a:ea typeface="华文新魏" pitchFamily="2" charset="-122"/>
            </a:endParaRPr>
          </a:p>
          <a:p>
            <a:pPr algn="l">
              <a:lnSpc>
                <a:spcPct val="150000"/>
              </a:lnSpc>
              <a:spcBef>
                <a:spcPts val="0"/>
              </a:spcBef>
              <a:defRPr/>
            </a:pPr>
            <a:r>
              <a:rPr lang="zh-CN" altLang="en-US" sz="1800" b="0" dirty="0" smtClean="0">
                <a:solidFill>
                  <a:schemeClr val="bg1"/>
                </a:solidFill>
                <a:latin typeface="华文新魏" pitchFamily="2" charset="-122"/>
                <a:ea typeface="华文新魏" pitchFamily="2" charset="-122"/>
              </a:rPr>
              <a:t>        从信息修改的操作流程上，客户信息可以分为</a:t>
            </a:r>
            <a:r>
              <a:rPr lang="zh-CN" altLang="en-US" sz="1800" b="0" dirty="0">
                <a:solidFill>
                  <a:schemeClr val="bg1"/>
                </a:solidFill>
                <a:latin typeface="华文新魏" pitchFamily="2" charset="-122"/>
                <a:ea typeface="华文新魏" pitchFamily="2" charset="-122"/>
              </a:rPr>
              <a:t>客户基本身份</a:t>
            </a:r>
            <a:r>
              <a:rPr lang="zh-CN" altLang="en-US" sz="1800" b="0" dirty="0" smtClean="0">
                <a:solidFill>
                  <a:schemeClr val="bg1"/>
                </a:solidFill>
                <a:latin typeface="华文新魏" pitchFamily="2" charset="-122"/>
                <a:ea typeface="华文新魏" pitchFamily="2" charset="-122"/>
              </a:rPr>
              <a:t>信息</a:t>
            </a:r>
            <a:r>
              <a:rPr lang="zh-CN" altLang="en-US" sz="1800" b="0" dirty="0">
                <a:solidFill>
                  <a:schemeClr val="bg1"/>
                </a:solidFill>
                <a:latin typeface="华文新魏" pitchFamily="2" charset="-122"/>
                <a:ea typeface="华文新魏" pitchFamily="2" charset="-122"/>
              </a:rPr>
              <a:t>和客户一般身份</a:t>
            </a:r>
            <a:r>
              <a:rPr lang="zh-CN" altLang="en-US" sz="1800" b="0" dirty="0" smtClean="0">
                <a:solidFill>
                  <a:schemeClr val="bg1"/>
                </a:solidFill>
                <a:latin typeface="华文新魏" pitchFamily="2" charset="-122"/>
                <a:ea typeface="华文新魏" pitchFamily="2" charset="-122"/>
              </a:rPr>
              <a:t>信息。</a:t>
            </a:r>
            <a:endParaRPr lang="en-US" altLang="zh-CN" sz="1800" b="0" dirty="0" smtClean="0">
              <a:solidFill>
                <a:schemeClr val="bg1"/>
              </a:solidFill>
              <a:latin typeface="华文新魏" pitchFamily="2" charset="-122"/>
              <a:ea typeface="华文新魏" pitchFamily="2" charset="-122"/>
            </a:endParaRPr>
          </a:p>
          <a:p>
            <a:pPr algn="l">
              <a:lnSpc>
                <a:spcPct val="150000"/>
              </a:lnSpc>
              <a:spcBef>
                <a:spcPts val="0"/>
              </a:spcBef>
              <a:buFont typeface="Wingdings" pitchFamily="2" charset="2"/>
              <a:buChar char="p"/>
              <a:defRPr/>
            </a:pPr>
            <a:r>
              <a:rPr lang="zh-CN" altLang="en-US" sz="1800" b="0" dirty="0">
                <a:solidFill>
                  <a:schemeClr val="bg1"/>
                </a:solidFill>
                <a:latin typeface="华文新魏" pitchFamily="2" charset="-122"/>
                <a:ea typeface="华文新魏" pitchFamily="2" charset="-122"/>
              </a:rPr>
              <a:t>客户基本身份</a:t>
            </a:r>
            <a:r>
              <a:rPr lang="zh-CN" altLang="en-US" sz="1800" b="0" dirty="0" smtClean="0">
                <a:solidFill>
                  <a:schemeClr val="bg1"/>
                </a:solidFill>
                <a:latin typeface="华文新魏" pitchFamily="2" charset="-122"/>
                <a:ea typeface="华文新魏" pitchFamily="2" charset="-122"/>
              </a:rPr>
              <a:t>信息，包括</a:t>
            </a:r>
            <a:r>
              <a:rPr lang="zh-CN" altLang="en-US" sz="1800" b="0" dirty="0">
                <a:solidFill>
                  <a:schemeClr val="bg1"/>
                </a:solidFill>
                <a:latin typeface="华文新魏" pitchFamily="2" charset="-122"/>
                <a:ea typeface="华文新魏" pitchFamily="2" charset="-122"/>
              </a:rPr>
              <a:t>客户姓名或者名称、客户有效身份证明文件号码、客户期货结算账户户名。</a:t>
            </a:r>
            <a:endParaRPr lang="en-US" altLang="zh-CN" sz="1800" b="0" dirty="0" smtClean="0">
              <a:solidFill>
                <a:schemeClr val="bg1"/>
              </a:solidFill>
              <a:latin typeface="华文新魏" pitchFamily="2" charset="-122"/>
              <a:ea typeface="华文新魏" pitchFamily="2" charset="-122"/>
            </a:endParaRPr>
          </a:p>
          <a:p>
            <a:pPr algn="l">
              <a:lnSpc>
                <a:spcPct val="150000"/>
              </a:lnSpc>
              <a:spcBef>
                <a:spcPts val="0"/>
              </a:spcBef>
              <a:buFont typeface="Wingdings" pitchFamily="2" charset="2"/>
              <a:buChar char="p"/>
              <a:defRPr/>
            </a:pPr>
            <a:r>
              <a:rPr lang="zh-CN" altLang="en-US" sz="1800" b="0" dirty="0" smtClean="0">
                <a:solidFill>
                  <a:schemeClr val="bg1"/>
                </a:solidFill>
                <a:latin typeface="华文新魏" pitchFamily="2" charset="-122"/>
                <a:ea typeface="华文新魏" pitchFamily="2" charset="-122"/>
              </a:rPr>
              <a:t>客户一般身份信息，即除基本身份信息之外的客户信息。</a:t>
            </a:r>
            <a:endParaRPr lang="en-US" altLang="zh-CN" sz="1800" b="0" dirty="0" smtClean="0">
              <a:solidFill>
                <a:schemeClr val="bg1"/>
              </a:solidFill>
              <a:latin typeface="华文新魏" pitchFamily="2" charset="-122"/>
              <a:ea typeface="华文新魏" pitchFamily="2" charset="-122"/>
            </a:endParaRPr>
          </a:p>
          <a:p>
            <a:pPr algn="l">
              <a:lnSpc>
                <a:spcPct val="150000"/>
              </a:lnSpc>
              <a:spcBef>
                <a:spcPts val="0"/>
              </a:spcBef>
              <a:defRPr/>
            </a:pPr>
            <a:r>
              <a:rPr lang="en-US" altLang="zh-CN" sz="1800" b="0" dirty="0">
                <a:solidFill>
                  <a:schemeClr val="bg1"/>
                </a:solidFill>
                <a:latin typeface="华文新魏" pitchFamily="2" charset="-122"/>
                <a:ea typeface="华文新魏" pitchFamily="2" charset="-122"/>
              </a:rPr>
              <a:t> </a:t>
            </a:r>
            <a:r>
              <a:rPr lang="en-US" altLang="zh-CN" sz="1800" b="0" dirty="0" smtClean="0">
                <a:solidFill>
                  <a:schemeClr val="bg1"/>
                </a:solidFill>
                <a:latin typeface="华文新魏" pitchFamily="2" charset="-122"/>
                <a:ea typeface="华文新魏" pitchFamily="2" charset="-122"/>
              </a:rPr>
              <a:t>       </a:t>
            </a:r>
            <a:r>
              <a:rPr lang="zh-CN" altLang="en-US" sz="1800" b="0" smtClean="0">
                <a:solidFill>
                  <a:schemeClr val="bg1"/>
                </a:solidFill>
                <a:latin typeface="华文新魏" pitchFamily="2" charset="-122"/>
                <a:ea typeface="华文新魏" pitchFamily="2" charset="-122"/>
              </a:rPr>
              <a:t>下面，</a:t>
            </a:r>
            <a:r>
              <a:rPr lang="zh-CN" altLang="en-US" sz="1800" b="0" dirty="0" smtClean="0">
                <a:solidFill>
                  <a:schemeClr val="bg1"/>
                </a:solidFill>
                <a:latin typeface="华文新魏" pitchFamily="2" charset="-122"/>
                <a:ea typeface="华文新魏" pitchFamily="2" charset="-122"/>
              </a:rPr>
              <a:t>我们将对两类客户信息的修改流程分别进行介绍。</a:t>
            </a:r>
            <a:endParaRPr lang="zh-CN" altLang="en-US" sz="1800" b="0" dirty="0">
              <a:solidFill>
                <a:schemeClr val="bg1"/>
              </a:solidFill>
              <a:latin typeface="华文新魏" pitchFamily="2" charset="-122"/>
              <a:ea typeface="华文新魏" pitchFamily="2" charset="-122"/>
            </a:endParaRPr>
          </a:p>
        </p:txBody>
      </p:sp>
      <p:pic>
        <p:nvPicPr>
          <p:cNvPr id="7" name="Picture 8" descr="ribbon1"/>
          <p:cNvPicPr>
            <a:picLocks noChangeAspect="1" noChangeArrowheads="1"/>
          </p:cNvPicPr>
          <p:nvPr/>
        </p:nvPicPr>
        <p:blipFill>
          <a:blip r:embed="rId2"/>
          <a:srcRect/>
          <a:stretch>
            <a:fillRect/>
          </a:stretch>
        </p:blipFill>
        <p:spPr bwMode="auto">
          <a:xfrm>
            <a:off x="428625" y="5072073"/>
            <a:ext cx="1214417" cy="1071551"/>
          </a:xfrm>
          <a:prstGeom prst="rect">
            <a:avLst/>
          </a:prstGeom>
          <a:noFill/>
          <a:ln w="9525">
            <a:noFill/>
            <a:miter lim="800000"/>
            <a:headEnd/>
            <a:tailEnd/>
          </a:ln>
        </p:spPr>
      </p:pic>
      <p:sp>
        <p:nvSpPr>
          <p:cNvPr id="8"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582594"/>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2</a:t>
            </a:r>
            <a:r>
              <a:rPr lang="zh-CN" altLang="en-US" sz="3200" b="1" dirty="0" smtClean="0">
                <a:solidFill>
                  <a:srgbClr val="000099"/>
                </a:solidFill>
                <a:latin typeface="华文新魏" pitchFamily="2" charset="-122"/>
                <a:ea typeface="华文新魏" pitchFamily="2" charset="-122"/>
                <a:cs typeface="宋体" pitchFamily="2" charset="-122"/>
              </a:rPr>
              <a:t>、关于客户资料修改</a:t>
            </a:r>
            <a:endParaRPr lang="zh-CN" altLang="en-US" sz="3200" dirty="0"/>
          </a:p>
        </p:txBody>
      </p:sp>
      <p:sp>
        <p:nvSpPr>
          <p:cNvPr id="5" name="内容占位符 2"/>
          <p:cNvSpPr txBox="1">
            <a:spLocks/>
          </p:cNvSpPr>
          <p:nvPr/>
        </p:nvSpPr>
        <p:spPr bwMode="auto">
          <a:xfrm>
            <a:off x="428625" y="1214439"/>
            <a:ext cx="8329613" cy="357174"/>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客户基本信息修改</a:t>
            </a:r>
          </a:p>
        </p:txBody>
      </p:sp>
      <p:sp>
        <p:nvSpPr>
          <p:cNvPr id="6" name="Text Box 8"/>
          <p:cNvSpPr txBox="1">
            <a:spLocks noChangeArrowheads="1"/>
          </p:cNvSpPr>
          <p:nvPr/>
        </p:nvSpPr>
        <p:spPr bwMode="auto">
          <a:xfrm>
            <a:off x="428596" y="1643050"/>
            <a:ext cx="8358187" cy="2642455"/>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wrap="square">
            <a:spAutoFit/>
          </a:bodyPr>
          <a:lstStyle/>
          <a:p>
            <a:pPr algn="l">
              <a:lnSpc>
                <a:spcPct val="150000"/>
              </a:lnSpc>
              <a:spcBef>
                <a:spcPts val="0"/>
              </a:spcBef>
              <a:defRPr/>
            </a:pPr>
            <a:r>
              <a:rPr lang="zh-CN" altLang="en-US" sz="1600" b="0" dirty="0">
                <a:solidFill>
                  <a:srgbClr val="FFFFFF"/>
                </a:solidFill>
                <a:latin typeface="华文新魏" pitchFamily="2" charset="-122"/>
                <a:ea typeface="华文新魏" pitchFamily="2" charset="-122"/>
              </a:rPr>
              <a:t>        </a:t>
            </a:r>
            <a:r>
              <a:rPr lang="zh-CN" altLang="en-US" sz="1600" b="0" dirty="0" smtClean="0">
                <a:solidFill>
                  <a:srgbClr val="FFFFFF"/>
                </a:solidFill>
                <a:latin typeface="华文新魏" pitchFamily="2" charset="-122"/>
                <a:ea typeface="华文新魏" pitchFamily="2" charset="-122"/>
              </a:rPr>
              <a:t>客户向期货公司提出客户信息修改要求后，由期货</a:t>
            </a:r>
            <a:r>
              <a:rPr lang="zh-CN" altLang="en-US" sz="1600" b="0" dirty="0">
                <a:solidFill>
                  <a:srgbClr val="FFFFFF"/>
                </a:solidFill>
                <a:latin typeface="华文新魏" pitchFamily="2" charset="-122"/>
                <a:ea typeface="华文新魏" pitchFamily="2" charset="-122"/>
              </a:rPr>
              <a:t>公司通过统一开户</a:t>
            </a:r>
            <a:r>
              <a:rPr lang="zh-CN" altLang="en-US" sz="1600" b="0" dirty="0" smtClean="0">
                <a:solidFill>
                  <a:srgbClr val="FFFFFF"/>
                </a:solidFill>
                <a:latin typeface="华文新魏" pitchFamily="2" charset="-122"/>
                <a:ea typeface="华文新魏" pitchFamily="2" charset="-122"/>
              </a:rPr>
              <a:t>系统向</a:t>
            </a:r>
            <a:r>
              <a:rPr lang="zh-CN" altLang="en-US" sz="1600" b="0" dirty="0">
                <a:solidFill>
                  <a:srgbClr val="FFFFFF"/>
                </a:solidFill>
                <a:latin typeface="华文新魏" pitchFamily="2" charset="-122"/>
                <a:ea typeface="华文新魏" pitchFamily="2" charset="-122"/>
              </a:rPr>
              <a:t>监控中心提交申请资料，具体包括</a:t>
            </a:r>
            <a:r>
              <a:rPr lang="en-US" altLang="zh-CN" sz="1600" b="0" dirty="0">
                <a:solidFill>
                  <a:srgbClr val="FFFFFF"/>
                </a:solidFill>
                <a:latin typeface="华文新魏" pitchFamily="2" charset="-122"/>
                <a:ea typeface="华文新魏" pitchFamily="2" charset="-122"/>
              </a:rPr>
              <a:t>《</a:t>
            </a:r>
            <a:r>
              <a:rPr lang="zh-CN" altLang="en-US" sz="1600" b="0" dirty="0">
                <a:solidFill>
                  <a:srgbClr val="FFFFFF"/>
                </a:solidFill>
                <a:latin typeface="华文新魏" pitchFamily="2" charset="-122"/>
                <a:ea typeface="华文新魏" pitchFamily="2" charset="-122"/>
              </a:rPr>
              <a:t>客户基本身份信息变更申请表</a:t>
            </a:r>
            <a:r>
              <a:rPr lang="en-US" altLang="zh-CN" sz="1600" b="0" dirty="0">
                <a:solidFill>
                  <a:srgbClr val="FFFFFF"/>
                </a:solidFill>
                <a:latin typeface="华文新魏" pitchFamily="2" charset="-122"/>
                <a:ea typeface="华文新魏" pitchFamily="2" charset="-122"/>
              </a:rPr>
              <a:t>》</a:t>
            </a:r>
            <a:r>
              <a:rPr lang="zh-CN" altLang="en-US" sz="1600" b="0" dirty="0">
                <a:solidFill>
                  <a:srgbClr val="FFFFFF"/>
                </a:solidFill>
                <a:latin typeface="华文新魏" pitchFamily="2" charset="-122"/>
                <a:ea typeface="华文新魏" pitchFamily="2" charset="-122"/>
              </a:rPr>
              <a:t>及相关变更证明材料。经监控中心复核后开通相关修改权限。监控中心对客户的姓名、名称及有效身份证明文件号码进行复核（简要流程如下图所示） </a:t>
            </a:r>
            <a:r>
              <a:rPr lang="zh-CN" altLang="en-US" sz="1600" b="0" dirty="0" smtClean="0">
                <a:solidFill>
                  <a:srgbClr val="FFFFFF"/>
                </a:solidFill>
                <a:latin typeface="华文新魏" pitchFamily="2" charset="-122"/>
                <a:ea typeface="华文新魏" pitchFamily="2" charset="-122"/>
              </a:rPr>
              <a:t>。客户</a:t>
            </a:r>
            <a:r>
              <a:rPr lang="zh-CN" altLang="en-US" sz="1600" b="0" dirty="0">
                <a:solidFill>
                  <a:srgbClr val="FFFFFF"/>
                </a:solidFill>
                <a:latin typeface="华文新魏" pitchFamily="2" charset="-122"/>
                <a:ea typeface="华文新魏" pitchFamily="2" charset="-122"/>
              </a:rPr>
              <a:t>在多家期货公司开户的，需在多家同时修改。</a:t>
            </a:r>
          </a:p>
          <a:p>
            <a:pPr algn="l">
              <a:lnSpc>
                <a:spcPct val="150000"/>
              </a:lnSpc>
              <a:spcBef>
                <a:spcPts val="0"/>
              </a:spcBef>
              <a:defRPr/>
            </a:pPr>
            <a:r>
              <a:rPr lang="zh-CN" altLang="en-US" sz="1600" b="0" dirty="0">
                <a:solidFill>
                  <a:srgbClr val="FFFFFF"/>
                </a:solidFill>
                <a:latin typeface="华文新魏" pitchFamily="2" charset="-122"/>
                <a:ea typeface="华文新魏" pitchFamily="2" charset="-122"/>
              </a:rPr>
              <a:t>需提交的变更证明材料</a:t>
            </a:r>
          </a:p>
          <a:p>
            <a:pPr algn="l">
              <a:lnSpc>
                <a:spcPct val="150000"/>
              </a:lnSpc>
              <a:spcBef>
                <a:spcPts val="0"/>
              </a:spcBef>
              <a:buFont typeface="Wingdings" pitchFamily="2" charset="2"/>
              <a:buChar char="p"/>
              <a:defRPr/>
            </a:pPr>
            <a:r>
              <a:rPr lang="zh-CN" altLang="en-US" sz="1600" b="0" dirty="0">
                <a:solidFill>
                  <a:srgbClr val="FFFFFF"/>
                </a:solidFill>
                <a:latin typeface="华文新魏" pitchFamily="2" charset="-122"/>
                <a:ea typeface="华文新魏" pitchFamily="2" charset="-122"/>
              </a:rPr>
              <a:t>个人客户：公安机关的书面证明文件</a:t>
            </a:r>
          </a:p>
          <a:p>
            <a:pPr algn="l">
              <a:lnSpc>
                <a:spcPct val="150000"/>
              </a:lnSpc>
              <a:spcBef>
                <a:spcPts val="0"/>
              </a:spcBef>
              <a:buFont typeface="Wingdings" pitchFamily="2" charset="2"/>
              <a:buChar char="p"/>
              <a:defRPr/>
            </a:pPr>
            <a:r>
              <a:rPr lang="zh-CN" altLang="en-US" sz="1600" b="0" dirty="0">
                <a:solidFill>
                  <a:srgbClr val="FFFFFF"/>
                </a:solidFill>
                <a:latin typeface="华文新魏" pitchFamily="2" charset="-122"/>
                <a:ea typeface="华文新魏" pitchFamily="2" charset="-122"/>
              </a:rPr>
              <a:t>一般单位客户：组织机构代码管理部门或工商管理部门的书面文件。</a:t>
            </a:r>
          </a:p>
        </p:txBody>
      </p:sp>
      <p:grpSp>
        <p:nvGrpSpPr>
          <p:cNvPr id="7" name="组合 9"/>
          <p:cNvGrpSpPr/>
          <p:nvPr/>
        </p:nvGrpSpPr>
        <p:grpSpPr>
          <a:xfrm>
            <a:off x="857224" y="4429132"/>
            <a:ext cx="6858048" cy="1285884"/>
            <a:chOff x="-351518" y="677201"/>
            <a:chExt cx="7351110" cy="1576586"/>
          </a:xfrm>
          <a:solidFill>
            <a:schemeClr val="bg1"/>
          </a:solidFill>
        </p:grpSpPr>
        <p:sp>
          <p:nvSpPr>
            <p:cNvPr id="8" name="AutoShape 12"/>
            <p:cNvSpPr>
              <a:spLocks noChangeArrowheads="1"/>
            </p:cNvSpPr>
            <p:nvPr/>
          </p:nvSpPr>
          <p:spPr bwMode="auto">
            <a:xfrm>
              <a:off x="-351518" y="712788"/>
              <a:ext cx="1629456" cy="1511300"/>
            </a:xfrm>
            <a:prstGeom prst="roundRect">
              <a:avLst>
                <a:gd name="adj" fmla="val 16667"/>
              </a:avLst>
            </a:prstGeom>
            <a:solidFill>
              <a:schemeClr val="accent1">
                <a:lumMod val="40000"/>
                <a:lumOff val="60000"/>
              </a:schemeClr>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a:defRPr/>
              </a:pPr>
              <a:endParaRPr kumimoji="0" lang="en-US" altLang="zh-CN" sz="2200" dirty="0">
                <a:solidFill>
                  <a:schemeClr val="tx1"/>
                </a:solidFill>
                <a:latin typeface="Calibri" pitchFamily="34" charset="0"/>
                <a:ea typeface="华文行楷" pitchFamily="2" charset="-122"/>
                <a:cs typeface="Times New Roman" pitchFamily="18" charset="0"/>
              </a:endParaRPr>
            </a:p>
            <a:p>
              <a:pPr algn="ctr" eaLnBrk="0" hangingPunct="0">
                <a:defRPr/>
              </a:pPr>
              <a:r>
                <a:rPr kumimoji="0" lang="zh-CN" sz="2200" dirty="0" smtClean="0">
                  <a:solidFill>
                    <a:schemeClr val="tx1"/>
                  </a:solidFill>
                  <a:latin typeface="Calibri" pitchFamily="34" charset="0"/>
                  <a:ea typeface="华文行楷" pitchFamily="2" charset="-122"/>
                  <a:cs typeface="Times New Roman" pitchFamily="18" charset="0"/>
                </a:rPr>
                <a:t>客户</a:t>
              </a:r>
              <a:endParaRPr kumimoji="0" lang="zh-CN" sz="1800" dirty="0">
                <a:solidFill>
                  <a:schemeClr val="tx1"/>
                </a:solidFill>
                <a:latin typeface="Arial" pitchFamily="34" charset="0"/>
              </a:endParaRPr>
            </a:p>
          </p:txBody>
        </p:sp>
        <p:sp>
          <p:nvSpPr>
            <p:cNvPr id="9" name="AutoShape 11"/>
            <p:cNvSpPr>
              <a:spLocks noChangeArrowheads="1"/>
            </p:cNvSpPr>
            <p:nvPr/>
          </p:nvSpPr>
          <p:spPr bwMode="auto">
            <a:xfrm>
              <a:off x="2500298" y="714356"/>
              <a:ext cx="1325563" cy="1511300"/>
            </a:xfrm>
            <a:prstGeom prst="roundRect">
              <a:avLst>
                <a:gd name="adj" fmla="val 16667"/>
              </a:avLst>
            </a:prstGeom>
            <a:solidFill>
              <a:schemeClr val="accent2">
                <a:lumMod val="60000"/>
                <a:lumOff val="40000"/>
              </a:schemeClr>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a:defRPr/>
              </a:pPr>
              <a:r>
                <a:rPr kumimoji="0" lang="zh-CN" sz="2200" dirty="0" smtClean="0">
                  <a:solidFill>
                    <a:schemeClr val="tx1"/>
                  </a:solidFill>
                  <a:latin typeface="Calibri" pitchFamily="34" charset="0"/>
                  <a:ea typeface="华文行楷" pitchFamily="2" charset="-122"/>
                  <a:cs typeface="Times New Roman" pitchFamily="18" charset="0"/>
                </a:rPr>
                <a:t>期货</a:t>
              </a:r>
              <a:endParaRPr kumimoji="0" lang="zh-CN" sz="700" dirty="0">
                <a:solidFill>
                  <a:schemeClr val="tx1"/>
                </a:solidFill>
                <a:latin typeface="Arial" pitchFamily="34" charset="0"/>
              </a:endParaRPr>
            </a:p>
            <a:p>
              <a:pPr algn="ctr" eaLnBrk="0" hangingPunct="0">
                <a:defRPr/>
              </a:pPr>
              <a:endParaRPr kumimoji="0" lang="en-US" altLang="zh-CN" sz="2200" dirty="0" smtClean="0">
                <a:solidFill>
                  <a:schemeClr val="tx1"/>
                </a:solidFill>
                <a:latin typeface="Calibri" pitchFamily="34" charset="0"/>
                <a:ea typeface="华文行楷" pitchFamily="2" charset="-122"/>
                <a:cs typeface="Times New Roman" pitchFamily="18" charset="0"/>
              </a:endParaRPr>
            </a:p>
            <a:p>
              <a:pPr algn="ctr" eaLnBrk="0" hangingPunct="0">
                <a:defRPr/>
              </a:pPr>
              <a:r>
                <a:rPr kumimoji="0" lang="zh-CN" sz="2200" dirty="0" smtClean="0">
                  <a:solidFill>
                    <a:schemeClr val="tx1"/>
                  </a:solidFill>
                  <a:latin typeface="Calibri" pitchFamily="34" charset="0"/>
                  <a:ea typeface="华文行楷" pitchFamily="2" charset="-122"/>
                  <a:cs typeface="Times New Roman" pitchFamily="18" charset="0"/>
                </a:rPr>
                <a:t>公司</a:t>
              </a:r>
              <a:endParaRPr kumimoji="0" lang="zh-CN" sz="1800" dirty="0">
                <a:solidFill>
                  <a:schemeClr val="tx1"/>
                </a:solidFill>
                <a:latin typeface="Arial" pitchFamily="34" charset="0"/>
              </a:endParaRPr>
            </a:p>
          </p:txBody>
        </p:sp>
        <p:sp>
          <p:nvSpPr>
            <p:cNvPr id="10" name="AutoShape 10"/>
            <p:cNvSpPr>
              <a:spLocks noChangeArrowheads="1"/>
            </p:cNvSpPr>
            <p:nvPr/>
          </p:nvSpPr>
          <p:spPr bwMode="auto">
            <a:xfrm>
              <a:off x="5124450" y="712788"/>
              <a:ext cx="1875142" cy="1511300"/>
            </a:xfrm>
            <a:prstGeom prst="roundRect">
              <a:avLst>
                <a:gd name="adj" fmla="val 16667"/>
              </a:avLst>
            </a:prstGeom>
            <a:solidFill>
              <a:srgbClr val="FF6600"/>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a:defRPr/>
              </a:pPr>
              <a:r>
                <a:rPr kumimoji="0" lang="zh-CN" sz="2200" dirty="0" smtClean="0">
                  <a:solidFill>
                    <a:schemeClr val="tx1"/>
                  </a:solidFill>
                  <a:latin typeface="Calibri" pitchFamily="34" charset="0"/>
                  <a:ea typeface="华文行楷" pitchFamily="2" charset="-122"/>
                  <a:cs typeface="Times New Roman" pitchFamily="18" charset="0"/>
                </a:rPr>
                <a:t>监控</a:t>
              </a:r>
              <a:r>
                <a:rPr kumimoji="0" lang="zh-CN" sz="2200" dirty="0">
                  <a:solidFill>
                    <a:schemeClr val="tx1"/>
                  </a:solidFill>
                  <a:latin typeface="Calibri" pitchFamily="34" charset="0"/>
                  <a:ea typeface="华文行楷" pitchFamily="2" charset="-122"/>
                  <a:cs typeface="Times New Roman" pitchFamily="18" charset="0"/>
                </a:rPr>
                <a:t>中心</a:t>
              </a:r>
              <a:r>
                <a:rPr kumimoji="0" lang="zh-CN" altLang="en-US" sz="2200" dirty="0" smtClean="0">
                  <a:solidFill>
                    <a:schemeClr val="tx1"/>
                  </a:solidFill>
                  <a:latin typeface="Calibri" pitchFamily="34" charset="0"/>
                  <a:ea typeface="华文行楷" pitchFamily="2" charset="-122"/>
                  <a:cs typeface="Times New Roman" pitchFamily="18" charset="0"/>
                </a:rPr>
                <a:t>和</a:t>
              </a:r>
              <a:endParaRPr kumimoji="0" lang="en-US" altLang="zh-CN" sz="2200" dirty="0" smtClean="0">
                <a:solidFill>
                  <a:schemeClr val="tx1"/>
                </a:solidFill>
                <a:latin typeface="Calibri" pitchFamily="34" charset="0"/>
                <a:ea typeface="华文行楷" pitchFamily="2" charset="-122"/>
                <a:cs typeface="Times New Roman" pitchFamily="18" charset="0"/>
              </a:endParaRPr>
            </a:p>
            <a:p>
              <a:pPr algn="ctr">
                <a:defRPr/>
              </a:pPr>
              <a:endParaRPr kumimoji="0" lang="en-US" altLang="zh-CN" sz="2200" dirty="0" smtClean="0">
                <a:solidFill>
                  <a:schemeClr val="tx1"/>
                </a:solidFill>
                <a:latin typeface="Calibri" pitchFamily="34" charset="0"/>
                <a:ea typeface="华文行楷" pitchFamily="2" charset="-122"/>
                <a:cs typeface="Times New Roman" pitchFamily="18" charset="0"/>
              </a:endParaRPr>
            </a:p>
            <a:p>
              <a:pPr algn="ctr">
                <a:defRPr/>
              </a:pPr>
              <a:r>
                <a:rPr kumimoji="0" lang="zh-CN" altLang="en-US" sz="2200" dirty="0" smtClean="0">
                  <a:solidFill>
                    <a:schemeClr val="tx1"/>
                  </a:solidFill>
                  <a:latin typeface="Calibri" pitchFamily="34" charset="0"/>
                  <a:ea typeface="华文行楷" pitchFamily="2" charset="-122"/>
                  <a:cs typeface="Times New Roman" pitchFamily="18" charset="0"/>
                </a:rPr>
                <a:t>期货</a:t>
              </a:r>
              <a:r>
                <a:rPr kumimoji="0" lang="zh-CN" altLang="en-US" sz="2200" dirty="0">
                  <a:solidFill>
                    <a:schemeClr val="tx1"/>
                  </a:solidFill>
                  <a:latin typeface="Calibri" pitchFamily="34" charset="0"/>
                  <a:ea typeface="华文行楷" pitchFamily="2" charset="-122"/>
                  <a:cs typeface="Times New Roman" pitchFamily="18" charset="0"/>
                </a:rPr>
                <a:t>交易所</a:t>
              </a:r>
              <a:endParaRPr kumimoji="0" lang="zh-CN" sz="700" dirty="0">
                <a:solidFill>
                  <a:schemeClr val="tx1"/>
                </a:solidFill>
                <a:latin typeface="Arial" pitchFamily="34" charset="0"/>
              </a:endParaRPr>
            </a:p>
            <a:p>
              <a:pPr eaLnBrk="0" hangingPunct="0">
                <a:defRPr/>
              </a:pPr>
              <a:endParaRPr kumimoji="0" lang="zh-CN" sz="1800" dirty="0">
                <a:solidFill>
                  <a:schemeClr val="tx1"/>
                </a:solidFill>
                <a:latin typeface="Arial" pitchFamily="34" charset="0"/>
              </a:endParaRPr>
            </a:p>
          </p:txBody>
        </p:sp>
        <p:sp>
          <p:nvSpPr>
            <p:cNvPr id="11" name="AutoShape 8"/>
            <p:cNvSpPr>
              <a:spLocks noChangeArrowheads="1"/>
            </p:cNvSpPr>
            <p:nvPr/>
          </p:nvSpPr>
          <p:spPr bwMode="auto">
            <a:xfrm>
              <a:off x="1330425" y="677201"/>
              <a:ext cx="1208086" cy="225227"/>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办理修改</a:t>
              </a:r>
              <a:endParaRPr kumimoji="0" lang="zh-CN" altLang="en-US" sz="1800" dirty="0">
                <a:solidFill>
                  <a:schemeClr val="tx1"/>
                </a:solidFill>
                <a:latin typeface="Arial" pitchFamily="34" charset="0"/>
              </a:endParaRPr>
            </a:p>
          </p:txBody>
        </p:sp>
        <p:sp>
          <p:nvSpPr>
            <p:cNvPr id="12" name="AutoShape 7"/>
            <p:cNvSpPr>
              <a:spLocks noChangeArrowheads="1"/>
            </p:cNvSpPr>
            <p:nvPr/>
          </p:nvSpPr>
          <p:spPr bwMode="auto">
            <a:xfrm>
              <a:off x="3893385" y="677201"/>
              <a:ext cx="1208086" cy="700705"/>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初审后提交修改申请</a:t>
              </a:r>
              <a:endParaRPr kumimoji="0" lang="zh-CN" altLang="en-US" sz="1800" dirty="0">
                <a:solidFill>
                  <a:schemeClr val="tx1"/>
                </a:solidFill>
                <a:latin typeface="Arial" pitchFamily="34" charset="0"/>
              </a:endParaRPr>
            </a:p>
          </p:txBody>
        </p:sp>
        <p:sp>
          <p:nvSpPr>
            <p:cNvPr id="13" name="AutoShape 4"/>
            <p:cNvSpPr>
              <a:spLocks noChangeArrowheads="1"/>
            </p:cNvSpPr>
            <p:nvPr/>
          </p:nvSpPr>
          <p:spPr bwMode="auto">
            <a:xfrm>
              <a:off x="3916362" y="1866900"/>
              <a:ext cx="1119187" cy="386887"/>
            </a:xfrm>
            <a:prstGeom prst="leftArrowCallout">
              <a:avLst>
                <a:gd name="adj1" fmla="val 25000"/>
                <a:gd name="adj2" fmla="val 25000"/>
                <a:gd name="adj3" fmla="val 66761"/>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复核后反馈</a:t>
              </a:r>
            </a:p>
          </p:txBody>
        </p:sp>
        <p:sp>
          <p:nvSpPr>
            <p:cNvPr id="14" name="AutoShape 3"/>
            <p:cNvSpPr>
              <a:spLocks noChangeArrowheads="1"/>
            </p:cNvSpPr>
            <p:nvPr/>
          </p:nvSpPr>
          <p:spPr bwMode="auto">
            <a:xfrm>
              <a:off x="1282062" y="1878409"/>
              <a:ext cx="1119187" cy="300302"/>
            </a:xfrm>
            <a:prstGeom prst="leftArrowCallout">
              <a:avLst>
                <a:gd name="adj1" fmla="val 25000"/>
                <a:gd name="adj2" fmla="val 25000"/>
                <a:gd name="adj3" fmla="val 40517"/>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反馈客户</a:t>
              </a:r>
            </a:p>
          </p:txBody>
        </p:sp>
      </p:grpSp>
      <p:sp>
        <p:nvSpPr>
          <p:cNvPr id="15" name="AutoShape 12">
            <a:hlinkClick r:id="rId2" action="ppaction://hlinksldjump"/>
          </p:cNvPr>
          <p:cNvSpPr>
            <a:spLocks noChangeArrowheads="1"/>
          </p:cNvSpPr>
          <p:nvPr/>
        </p:nvSpPr>
        <p:spPr bwMode="auto">
          <a:xfrm>
            <a:off x="7715272" y="5643578"/>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16" name="AutoShape 12">
            <a:hlinkClick r:id="rId3" action="ppaction://hlinksldjump"/>
          </p:cNvPr>
          <p:cNvSpPr>
            <a:spLocks noChangeArrowheads="1"/>
          </p:cNvSpPr>
          <p:nvPr/>
        </p:nvSpPr>
        <p:spPr bwMode="auto">
          <a:xfrm>
            <a:off x="357158" y="5715016"/>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582594"/>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2</a:t>
            </a:r>
            <a:r>
              <a:rPr lang="zh-CN" altLang="en-US" sz="3200" b="1" dirty="0" smtClean="0">
                <a:solidFill>
                  <a:srgbClr val="000099"/>
                </a:solidFill>
                <a:latin typeface="华文新魏" pitchFamily="2" charset="-122"/>
                <a:ea typeface="华文新魏" pitchFamily="2" charset="-122"/>
                <a:cs typeface="宋体" pitchFamily="2" charset="-122"/>
              </a:rPr>
              <a:t>、关于客户资料修改</a:t>
            </a:r>
            <a:endParaRPr lang="zh-CN" altLang="en-US" sz="3200" dirty="0"/>
          </a:p>
        </p:txBody>
      </p:sp>
      <p:sp>
        <p:nvSpPr>
          <p:cNvPr id="5" name="内容占位符 2"/>
          <p:cNvSpPr txBox="1">
            <a:spLocks/>
          </p:cNvSpPr>
          <p:nvPr/>
        </p:nvSpPr>
        <p:spPr bwMode="auto">
          <a:xfrm>
            <a:off x="428625" y="1357313"/>
            <a:ext cx="8258175" cy="3357571"/>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客户一般身份信息修改 </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endParaRPr kumimoji="1" lang="zh-CN" altLang="en-US" sz="32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3200" b="0" i="0" u="none" strike="noStrike" kern="0" cap="none" spc="0" normalizeH="0" baseline="0" noProof="0" dirty="0" smtClean="0">
              <a:ln>
                <a:noFill/>
              </a:ln>
              <a:solidFill>
                <a:schemeClr val="tx1"/>
              </a:solidFill>
              <a:effectLst/>
              <a:uLnTx/>
              <a:uFillTx/>
              <a:latin typeface="+mn-lt"/>
              <a:ea typeface="ＭＳ Ｐゴシック" pitchFamily="34" charset="-128"/>
              <a:cs typeface="宋体" pitchFamily="2" charset="-122"/>
            </a:endParaRPr>
          </a:p>
        </p:txBody>
      </p:sp>
      <p:sp>
        <p:nvSpPr>
          <p:cNvPr id="6" name="Text Box 8"/>
          <p:cNvSpPr txBox="1">
            <a:spLocks noChangeArrowheads="1"/>
          </p:cNvSpPr>
          <p:nvPr/>
        </p:nvSpPr>
        <p:spPr bwMode="auto">
          <a:xfrm>
            <a:off x="500063" y="1928813"/>
            <a:ext cx="8358187" cy="883768"/>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wrap="square">
            <a:spAutoFit/>
          </a:bodyPr>
          <a:lstStyle/>
          <a:p>
            <a:pPr algn="l">
              <a:lnSpc>
                <a:spcPct val="150000"/>
              </a:lnSpc>
              <a:spcBef>
                <a:spcPts val="0"/>
              </a:spcBef>
              <a:defRPr/>
            </a:pPr>
            <a:r>
              <a:rPr lang="zh-CN" altLang="en-US" sz="1800" b="0" dirty="0">
                <a:solidFill>
                  <a:srgbClr val="FFFFFF"/>
                </a:solidFill>
                <a:latin typeface="华文新魏" pitchFamily="2" charset="-122"/>
                <a:ea typeface="华文新魏" pitchFamily="2" charset="-122"/>
              </a:rPr>
              <a:t>        期货公司可以自行对客户一般身份信息进行修改，监控中心对修改后客户资料内容的完整性、格式正确性进行复核</a:t>
            </a:r>
            <a:r>
              <a:rPr lang="zh-CN" altLang="en-US" sz="1800" b="0" dirty="0" smtClean="0">
                <a:solidFill>
                  <a:srgbClr val="FFFFFF"/>
                </a:solidFill>
                <a:latin typeface="华文新魏" pitchFamily="2" charset="-122"/>
                <a:ea typeface="华文新魏" pitchFamily="2" charset="-122"/>
              </a:rPr>
              <a:t>。</a:t>
            </a:r>
            <a:endParaRPr lang="zh-CN" altLang="en-US" sz="1800" b="0" dirty="0">
              <a:solidFill>
                <a:srgbClr val="FFFFFF"/>
              </a:solidFill>
              <a:latin typeface="华文新魏" pitchFamily="2" charset="-122"/>
              <a:ea typeface="华文新魏" pitchFamily="2" charset="-122"/>
            </a:endParaRPr>
          </a:p>
        </p:txBody>
      </p:sp>
      <p:pic>
        <p:nvPicPr>
          <p:cNvPr id="7" name="Picture 8" descr="u=55650801,1838460242&amp;fm=21&amp;gp=0"/>
          <p:cNvPicPr>
            <a:picLocks noChangeAspect="1" noChangeArrowheads="1"/>
          </p:cNvPicPr>
          <p:nvPr/>
        </p:nvPicPr>
        <p:blipFill>
          <a:blip r:embed="rId2"/>
          <a:srcRect/>
          <a:stretch>
            <a:fillRect/>
          </a:stretch>
        </p:blipFill>
        <p:spPr bwMode="auto">
          <a:xfrm>
            <a:off x="3786182" y="5072074"/>
            <a:ext cx="1000132" cy="1142998"/>
          </a:xfrm>
          <a:prstGeom prst="rect">
            <a:avLst/>
          </a:prstGeom>
          <a:noFill/>
          <a:ln w="9525">
            <a:noFill/>
            <a:miter lim="800000"/>
            <a:headEnd/>
            <a:tailEnd/>
          </a:ln>
        </p:spPr>
      </p:pic>
      <p:sp>
        <p:nvSpPr>
          <p:cNvPr id="8"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  返回</a:t>
            </a:r>
          </a:p>
        </p:txBody>
      </p:sp>
      <p:sp>
        <p:nvSpPr>
          <p:cNvPr id="9" name="AutoShape 12">
            <a:hlinkClick r:id="rId4"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bwMode="auto">
          <a:xfrm>
            <a:off x="428596" y="214290"/>
            <a:ext cx="8229600" cy="571504"/>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3200" b="1" i="0" u="none" strike="noStrike" kern="1200" cap="none" spc="0" normalizeH="0" baseline="0" noProof="0" smtClean="0">
                <a:ln>
                  <a:noFill/>
                </a:ln>
                <a:solidFill>
                  <a:srgbClr val="000099"/>
                </a:solidFill>
                <a:effectLst/>
                <a:uLnTx/>
                <a:uFillTx/>
                <a:latin typeface="华文新魏" pitchFamily="2" charset="-122"/>
                <a:ea typeface="华文新魏" pitchFamily="2" charset="-122"/>
                <a:cs typeface="宋体" pitchFamily="2" charset="-122"/>
              </a:rPr>
              <a:t>3</a:t>
            </a:r>
            <a:r>
              <a:rPr kumimoji="0" lang="zh-CN" altLang="en-US" sz="3200" b="1" i="0" u="none" strike="noStrike" kern="1200" cap="none" spc="0" normalizeH="0" baseline="0" noProof="0" smtClean="0">
                <a:ln>
                  <a:noFill/>
                </a:ln>
                <a:solidFill>
                  <a:srgbClr val="000099"/>
                </a:solidFill>
                <a:effectLst/>
                <a:uLnTx/>
                <a:uFillTx/>
                <a:latin typeface="华文新魏" pitchFamily="2" charset="-122"/>
                <a:ea typeface="华文新魏" pitchFamily="2" charset="-122"/>
                <a:cs typeface="宋体" pitchFamily="2" charset="-122"/>
              </a:rPr>
              <a:t>、关于交易编码的休眠和注销</a:t>
            </a:r>
            <a:endParaRPr kumimoji="0" lang="zh-CN" altLang="en-US" sz="3200" b="0" i="0" u="none" strike="noStrike" kern="1200" cap="none" spc="0" normalizeH="0" baseline="0" noProof="0" dirty="0" smtClean="0">
              <a:ln>
                <a:noFill/>
              </a:ln>
              <a:solidFill>
                <a:schemeClr val="tx2"/>
              </a:solidFill>
              <a:effectLst/>
              <a:uLnTx/>
              <a:uFillTx/>
              <a:latin typeface="+mj-lt"/>
              <a:ea typeface="ＭＳ Ｐゴシック" pitchFamily="34" charset="-128"/>
              <a:cs typeface="宋体" pitchFamily="2" charset="-122"/>
            </a:endParaRPr>
          </a:p>
        </p:txBody>
      </p:sp>
      <p:sp>
        <p:nvSpPr>
          <p:cNvPr id="5" name="内容占位符 2"/>
          <p:cNvSpPr txBox="1">
            <a:spLocks/>
          </p:cNvSpPr>
          <p:nvPr/>
        </p:nvSpPr>
        <p:spPr bwMode="auto">
          <a:xfrm>
            <a:off x="428625" y="1214438"/>
            <a:ext cx="8258175" cy="5000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Q1</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：如果客户不</a:t>
            </a:r>
            <a:r>
              <a:rPr kumimoji="1" lang="zh-CN" altLang="en-US" sz="2000" kern="0" dirty="0" smtClean="0">
                <a:latin typeface="华文新魏" pitchFamily="2" charset="-122"/>
                <a:ea typeface="华文新魏" pitchFamily="2" charset="-122"/>
                <a:cs typeface="宋体" pitchFamily="2" charset="-122"/>
              </a:rPr>
              <a:t>参与</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期货交易了，怎么处理交易编码？</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3200" b="0" i="0" u="none" strike="noStrike" kern="0" cap="none" spc="0" normalizeH="0" baseline="0" noProof="0" dirty="0" smtClean="0">
              <a:ln>
                <a:noFill/>
              </a:ln>
              <a:solidFill>
                <a:schemeClr val="tx1"/>
              </a:solidFill>
              <a:effectLst/>
              <a:uLnTx/>
              <a:uFillTx/>
              <a:latin typeface="+mn-lt"/>
              <a:ea typeface="ＭＳ Ｐゴシック" pitchFamily="34" charset="-128"/>
              <a:cs typeface="宋体" pitchFamily="2" charset="-122"/>
            </a:endParaRPr>
          </a:p>
        </p:txBody>
      </p:sp>
      <p:sp>
        <p:nvSpPr>
          <p:cNvPr id="6" name="Text Box 8"/>
          <p:cNvSpPr txBox="1">
            <a:spLocks noChangeArrowheads="1"/>
          </p:cNvSpPr>
          <p:nvPr/>
        </p:nvSpPr>
        <p:spPr bwMode="auto">
          <a:xfrm>
            <a:off x="500034" y="1714488"/>
            <a:ext cx="8215312" cy="923330"/>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ts val="0"/>
              </a:spcBef>
              <a:defRPr/>
            </a:pPr>
            <a:r>
              <a:rPr lang="zh-CN" altLang="en-US" sz="1800" b="0" dirty="0">
                <a:solidFill>
                  <a:srgbClr val="FFFFFF"/>
                </a:solidFill>
                <a:latin typeface="华文新魏" pitchFamily="2" charset="-122"/>
                <a:ea typeface="华文新魏" pitchFamily="2" charset="-122"/>
              </a:rPr>
              <a:t>        如果客户</a:t>
            </a:r>
            <a:r>
              <a:rPr lang="zh-CN" altLang="en-US" sz="1800" b="0" dirty="0" smtClean="0">
                <a:solidFill>
                  <a:srgbClr val="FFFFFF"/>
                </a:solidFill>
                <a:latin typeface="华文新魏" pitchFamily="2" charset="-122"/>
                <a:ea typeface="华文新魏" pitchFamily="2" charset="-122"/>
              </a:rPr>
              <a:t>不参与期货</a:t>
            </a:r>
            <a:r>
              <a:rPr lang="zh-CN" altLang="en-US" sz="1800" b="0" dirty="0">
                <a:solidFill>
                  <a:srgbClr val="FFFFFF"/>
                </a:solidFill>
                <a:latin typeface="华文新魏" pitchFamily="2" charset="-122"/>
                <a:ea typeface="华文新魏" pitchFamily="2" charset="-122"/>
              </a:rPr>
              <a:t>交易了，可以向期货公司提交销户申请，由期货公司登录统一开户系统办理交易编码的注销。交易编码注销的基本流程如下图所示：</a:t>
            </a:r>
          </a:p>
        </p:txBody>
      </p:sp>
      <p:grpSp>
        <p:nvGrpSpPr>
          <p:cNvPr id="7" name="组合 11"/>
          <p:cNvGrpSpPr/>
          <p:nvPr/>
        </p:nvGrpSpPr>
        <p:grpSpPr>
          <a:xfrm>
            <a:off x="428596" y="3143248"/>
            <a:ext cx="8286808" cy="1714512"/>
            <a:chOff x="-351518" y="677201"/>
            <a:chExt cx="9290731" cy="1801812"/>
          </a:xfrm>
          <a:solidFill>
            <a:schemeClr val="bg1"/>
          </a:solidFill>
        </p:grpSpPr>
        <p:sp>
          <p:nvSpPr>
            <p:cNvPr id="8" name="AutoShape 12"/>
            <p:cNvSpPr>
              <a:spLocks noChangeArrowheads="1"/>
            </p:cNvSpPr>
            <p:nvPr/>
          </p:nvSpPr>
          <p:spPr bwMode="auto">
            <a:xfrm>
              <a:off x="-351518" y="712788"/>
              <a:ext cx="1629456" cy="1511300"/>
            </a:xfrm>
            <a:prstGeom prst="roundRect">
              <a:avLst>
                <a:gd name="adj" fmla="val 16667"/>
              </a:avLst>
            </a:prstGeom>
            <a:solidFill>
              <a:schemeClr val="accent1">
                <a:lumMod val="40000"/>
                <a:lumOff val="60000"/>
              </a:schemeClr>
            </a:solidFill>
            <a:ln w="19050">
              <a:solidFill>
                <a:srgbClr val="000000"/>
              </a:solidFill>
              <a:round/>
              <a:headEnd/>
              <a:tailEnd/>
            </a:ln>
          </p:spPr>
          <p:txBody>
            <a:bodyPr/>
            <a:lstStyle/>
            <a:p>
              <a:pPr>
                <a:defRPr/>
              </a:pPr>
              <a:endParaRPr lang="en-US" altLang="zh-CN" sz="2200" dirty="0">
                <a:solidFill>
                  <a:schemeClr val="tx1"/>
                </a:solidFill>
                <a:latin typeface="Calibri" pitchFamily="34" charset="0"/>
                <a:ea typeface="华文行楷" pitchFamily="2" charset="-122"/>
                <a:cs typeface="Times New Roman" pitchFamily="18" charset="0"/>
              </a:endParaRPr>
            </a:p>
            <a:p>
              <a:pPr algn="ctr" eaLnBrk="0" hangingPunct="0">
                <a:defRPr/>
              </a:pPr>
              <a:r>
                <a:rPr lang="zh-CN" sz="2200" dirty="0">
                  <a:solidFill>
                    <a:schemeClr val="tx1"/>
                  </a:solidFill>
                  <a:latin typeface="Calibri" pitchFamily="34" charset="0"/>
                  <a:ea typeface="华文行楷" pitchFamily="2" charset="-122"/>
                  <a:cs typeface="Times New Roman" pitchFamily="18" charset="0"/>
                </a:rPr>
                <a:t>客户</a:t>
              </a:r>
              <a:endParaRPr lang="zh-CN" sz="1800" dirty="0">
                <a:solidFill>
                  <a:schemeClr val="tx1"/>
                </a:solidFill>
                <a:latin typeface="Arial" pitchFamily="34" charset="0"/>
              </a:endParaRPr>
            </a:p>
          </p:txBody>
        </p:sp>
        <p:sp>
          <p:nvSpPr>
            <p:cNvPr id="9" name="AutoShape 11"/>
            <p:cNvSpPr>
              <a:spLocks noChangeArrowheads="1"/>
            </p:cNvSpPr>
            <p:nvPr/>
          </p:nvSpPr>
          <p:spPr bwMode="auto">
            <a:xfrm>
              <a:off x="2500298" y="714356"/>
              <a:ext cx="1325563" cy="1511300"/>
            </a:xfrm>
            <a:prstGeom prst="roundRect">
              <a:avLst>
                <a:gd name="adj" fmla="val 16667"/>
              </a:avLst>
            </a:prstGeom>
            <a:solidFill>
              <a:schemeClr val="accent2">
                <a:lumMod val="60000"/>
                <a:lumOff val="40000"/>
              </a:schemeClr>
            </a:solidFill>
            <a:ln w="19050">
              <a:solidFill>
                <a:srgbClr val="000000"/>
              </a:solidFill>
              <a:round/>
              <a:headEnd/>
              <a:tailEnd/>
            </a:ln>
          </p:spPr>
          <p:txBody>
            <a:bodyPr/>
            <a:lstStyle/>
            <a:p>
              <a:pPr>
                <a:defRPr/>
              </a:pPr>
              <a:endParaRPr lang="en-US" altLang="zh-CN" sz="2200" dirty="0">
                <a:solidFill>
                  <a:schemeClr val="tx1"/>
                </a:solidFill>
                <a:latin typeface="Calibri" pitchFamily="34" charset="0"/>
                <a:ea typeface="华文行楷" pitchFamily="2" charset="-122"/>
                <a:cs typeface="Times New Roman" pitchFamily="18" charset="0"/>
              </a:endParaRPr>
            </a:p>
            <a:p>
              <a:pPr algn="ctr">
                <a:defRPr/>
              </a:pPr>
              <a:r>
                <a:rPr lang="zh-CN" sz="2200" dirty="0">
                  <a:solidFill>
                    <a:schemeClr val="tx1"/>
                  </a:solidFill>
                  <a:latin typeface="Calibri" pitchFamily="34" charset="0"/>
                  <a:ea typeface="华文行楷" pitchFamily="2" charset="-122"/>
                  <a:cs typeface="Times New Roman" pitchFamily="18" charset="0"/>
                </a:rPr>
                <a:t>期货</a:t>
              </a:r>
              <a:endParaRPr lang="zh-CN" sz="700" dirty="0">
                <a:solidFill>
                  <a:schemeClr val="tx1"/>
                </a:solidFill>
                <a:latin typeface="Arial" pitchFamily="34" charset="0"/>
              </a:endParaRPr>
            </a:p>
            <a:p>
              <a:pPr algn="ctr" eaLnBrk="0" hangingPunct="0">
                <a:defRPr/>
              </a:pPr>
              <a:r>
                <a:rPr lang="zh-CN" sz="2200" dirty="0">
                  <a:solidFill>
                    <a:schemeClr val="tx1"/>
                  </a:solidFill>
                  <a:latin typeface="Calibri" pitchFamily="34" charset="0"/>
                  <a:ea typeface="华文行楷" pitchFamily="2" charset="-122"/>
                  <a:cs typeface="Times New Roman" pitchFamily="18" charset="0"/>
                </a:rPr>
                <a:t>公司</a:t>
              </a:r>
              <a:endParaRPr lang="zh-CN" sz="1800" dirty="0">
                <a:solidFill>
                  <a:schemeClr val="tx1"/>
                </a:solidFill>
                <a:latin typeface="Arial" pitchFamily="34" charset="0"/>
              </a:endParaRPr>
            </a:p>
          </p:txBody>
        </p:sp>
        <p:sp>
          <p:nvSpPr>
            <p:cNvPr id="10" name="AutoShape 10"/>
            <p:cNvSpPr>
              <a:spLocks noChangeArrowheads="1"/>
            </p:cNvSpPr>
            <p:nvPr/>
          </p:nvSpPr>
          <p:spPr bwMode="auto">
            <a:xfrm>
              <a:off x="5124450" y="712788"/>
              <a:ext cx="1281113" cy="1511300"/>
            </a:xfrm>
            <a:prstGeom prst="roundRect">
              <a:avLst>
                <a:gd name="adj" fmla="val 16667"/>
              </a:avLst>
            </a:prstGeom>
            <a:solidFill>
              <a:srgbClr val="FF6600"/>
            </a:solidFill>
            <a:ln w="19050">
              <a:solidFill>
                <a:srgbClr val="000000"/>
              </a:solidFill>
              <a:round/>
              <a:headEnd/>
              <a:tailEnd/>
            </a:ln>
          </p:spPr>
          <p:txBody>
            <a:bodyPr/>
            <a:lstStyle/>
            <a:p>
              <a:pPr>
                <a:defRPr/>
              </a:pPr>
              <a:endParaRPr lang="en-US" altLang="zh-CN" sz="2200" dirty="0">
                <a:solidFill>
                  <a:schemeClr val="tx1"/>
                </a:solidFill>
                <a:latin typeface="Calibri" pitchFamily="34" charset="0"/>
                <a:ea typeface="华文行楷" pitchFamily="2" charset="-122"/>
                <a:cs typeface="Times New Roman" pitchFamily="18" charset="0"/>
              </a:endParaRPr>
            </a:p>
            <a:p>
              <a:pPr algn="ctr">
                <a:defRPr/>
              </a:pPr>
              <a:r>
                <a:rPr lang="zh-CN" sz="2200" dirty="0">
                  <a:solidFill>
                    <a:schemeClr val="tx1"/>
                  </a:solidFill>
                  <a:latin typeface="Calibri" pitchFamily="34" charset="0"/>
                  <a:ea typeface="华文行楷" pitchFamily="2" charset="-122"/>
                  <a:cs typeface="Times New Roman" pitchFamily="18" charset="0"/>
                </a:rPr>
                <a:t>监控</a:t>
              </a:r>
              <a:endParaRPr lang="zh-CN" sz="700" dirty="0">
                <a:solidFill>
                  <a:schemeClr val="tx1"/>
                </a:solidFill>
                <a:latin typeface="Arial" pitchFamily="34" charset="0"/>
              </a:endParaRPr>
            </a:p>
            <a:p>
              <a:pPr algn="ctr" eaLnBrk="0" hangingPunct="0">
                <a:defRPr/>
              </a:pPr>
              <a:r>
                <a:rPr lang="zh-CN" sz="2200" dirty="0">
                  <a:solidFill>
                    <a:schemeClr val="tx1"/>
                  </a:solidFill>
                  <a:latin typeface="Calibri" pitchFamily="34" charset="0"/>
                  <a:ea typeface="华文行楷" pitchFamily="2" charset="-122"/>
                  <a:cs typeface="Times New Roman" pitchFamily="18" charset="0"/>
                </a:rPr>
                <a:t>中心</a:t>
              </a:r>
              <a:endParaRPr lang="zh-CN" sz="700" dirty="0">
                <a:solidFill>
                  <a:schemeClr val="tx1"/>
                </a:solidFill>
                <a:latin typeface="Arial" pitchFamily="34" charset="0"/>
              </a:endParaRPr>
            </a:p>
            <a:p>
              <a:pPr eaLnBrk="0" hangingPunct="0">
                <a:defRPr/>
              </a:pPr>
              <a:endParaRPr lang="zh-CN" sz="1800" dirty="0">
                <a:solidFill>
                  <a:schemeClr val="tx1"/>
                </a:solidFill>
                <a:latin typeface="Arial" pitchFamily="34" charset="0"/>
              </a:endParaRPr>
            </a:p>
          </p:txBody>
        </p:sp>
        <p:sp>
          <p:nvSpPr>
            <p:cNvPr id="11" name="AutoShape 9"/>
            <p:cNvSpPr>
              <a:spLocks noChangeArrowheads="1"/>
            </p:cNvSpPr>
            <p:nvPr/>
          </p:nvSpPr>
          <p:spPr bwMode="auto">
            <a:xfrm>
              <a:off x="7658100" y="712788"/>
              <a:ext cx="1281113" cy="1511300"/>
            </a:xfrm>
            <a:prstGeom prst="roundRect">
              <a:avLst>
                <a:gd name="adj" fmla="val 16667"/>
              </a:avLst>
            </a:prstGeom>
            <a:solidFill>
              <a:srgbClr val="800080"/>
            </a:solidFill>
            <a:ln w="19050">
              <a:solidFill>
                <a:srgbClr val="000000"/>
              </a:solidFill>
              <a:round/>
              <a:headEnd/>
              <a:tailEnd/>
            </a:ln>
          </p:spPr>
          <p:txBody>
            <a:bodyPr/>
            <a:lstStyle/>
            <a:p>
              <a:pPr>
                <a:defRPr/>
              </a:pPr>
              <a:endParaRPr lang="en-US" altLang="zh-CN" sz="2200" dirty="0">
                <a:solidFill>
                  <a:schemeClr val="tx1"/>
                </a:solidFill>
                <a:latin typeface="Calibri" pitchFamily="34" charset="0"/>
                <a:ea typeface="华文行楷" pitchFamily="2" charset="-122"/>
                <a:cs typeface="Times New Roman" pitchFamily="18" charset="0"/>
              </a:endParaRPr>
            </a:p>
            <a:p>
              <a:pPr algn="ctr">
                <a:defRPr/>
              </a:pPr>
              <a:r>
                <a:rPr lang="zh-CN" sz="2200" dirty="0">
                  <a:solidFill>
                    <a:schemeClr val="tx1"/>
                  </a:solidFill>
                  <a:latin typeface="Calibri" pitchFamily="34" charset="0"/>
                  <a:ea typeface="华文行楷" pitchFamily="2" charset="-122"/>
                  <a:cs typeface="Times New Roman" pitchFamily="18" charset="0"/>
                </a:rPr>
                <a:t>期货</a:t>
              </a:r>
              <a:endParaRPr lang="zh-CN" sz="700" dirty="0">
                <a:solidFill>
                  <a:schemeClr val="tx1"/>
                </a:solidFill>
                <a:latin typeface="Arial" pitchFamily="34" charset="0"/>
              </a:endParaRPr>
            </a:p>
            <a:p>
              <a:pPr algn="ctr" eaLnBrk="0" hangingPunct="0">
                <a:defRPr/>
              </a:pPr>
              <a:r>
                <a:rPr lang="zh-CN" sz="2200" dirty="0">
                  <a:solidFill>
                    <a:schemeClr val="tx1"/>
                  </a:solidFill>
                  <a:latin typeface="Calibri" pitchFamily="34" charset="0"/>
                  <a:ea typeface="华文行楷" pitchFamily="2" charset="-122"/>
                  <a:cs typeface="Times New Roman" pitchFamily="18" charset="0"/>
                </a:rPr>
                <a:t>交易所</a:t>
              </a:r>
              <a:endParaRPr lang="zh-CN" sz="1800" dirty="0">
                <a:solidFill>
                  <a:schemeClr val="tx1"/>
                </a:solidFill>
                <a:latin typeface="Arial" pitchFamily="34" charset="0"/>
              </a:endParaRPr>
            </a:p>
          </p:txBody>
        </p:sp>
        <p:sp>
          <p:nvSpPr>
            <p:cNvPr id="12" name="AutoShape 8"/>
            <p:cNvSpPr>
              <a:spLocks noChangeArrowheads="1"/>
            </p:cNvSpPr>
            <p:nvPr/>
          </p:nvSpPr>
          <p:spPr bwMode="auto">
            <a:xfrm>
              <a:off x="1330425" y="677201"/>
              <a:ext cx="1208086" cy="225227"/>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p>
              <a:pPr eaLnBrk="0" hangingPunct="0">
                <a:defRPr/>
              </a:pPr>
              <a:r>
                <a:rPr lang="zh-CN" altLang="en-US" sz="1000" dirty="0">
                  <a:solidFill>
                    <a:schemeClr val="tx1"/>
                  </a:solidFill>
                  <a:latin typeface="Calibri" pitchFamily="34" charset="0"/>
                  <a:ea typeface="华文行楷" pitchFamily="2" charset="-122"/>
                  <a:cs typeface="Times New Roman" pitchFamily="18" charset="0"/>
                </a:rPr>
                <a:t>办理销户</a:t>
              </a:r>
              <a:endParaRPr lang="zh-CN" altLang="en-US" sz="1800" dirty="0">
                <a:solidFill>
                  <a:schemeClr val="tx1"/>
                </a:solidFill>
                <a:latin typeface="Arial" pitchFamily="34" charset="0"/>
              </a:endParaRPr>
            </a:p>
          </p:txBody>
        </p:sp>
        <p:sp>
          <p:nvSpPr>
            <p:cNvPr id="13" name="AutoShape 7"/>
            <p:cNvSpPr>
              <a:spLocks noChangeArrowheads="1"/>
            </p:cNvSpPr>
            <p:nvPr/>
          </p:nvSpPr>
          <p:spPr bwMode="auto">
            <a:xfrm>
              <a:off x="3893385" y="677201"/>
              <a:ext cx="1208086" cy="375378"/>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p>
              <a:pPr eaLnBrk="0" hangingPunct="0">
                <a:defRPr/>
              </a:pPr>
              <a:r>
                <a:rPr lang="zh-CN" altLang="en-US" sz="1000" dirty="0">
                  <a:solidFill>
                    <a:schemeClr val="tx1"/>
                  </a:solidFill>
                  <a:latin typeface="Calibri" pitchFamily="34" charset="0"/>
                  <a:ea typeface="华文行楷" pitchFamily="2" charset="-122"/>
                  <a:cs typeface="Times New Roman" pitchFamily="18" charset="0"/>
                </a:rPr>
                <a:t>提交销户申请</a:t>
              </a:r>
              <a:endParaRPr lang="zh-CN" altLang="en-US" sz="1800" dirty="0">
                <a:solidFill>
                  <a:schemeClr val="tx1"/>
                </a:solidFill>
                <a:latin typeface="Arial" pitchFamily="34" charset="0"/>
              </a:endParaRPr>
            </a:p>
          </p:txBody>
        </p:sp>
        <p:sp>
          <p:nvSpPr>
            <p:cNvPr id="14" name="AutoShape 6"/>
            <p:cNvSpPr>
              <a:spLocks noChangeArrowheads="1"/>
            </p:cNvSpPr>
            <p:nvPr/>
          </p:nvSpPr>
          <p:spPr bwMode="auto">
            <a:xfrm>
              <a:off x="6456345" y="677201"/>
              <a:ext cx="1208088" cy="525529"/>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p>
              <a:pPr eaLnBrk="0" hangingPunct="0">
                <a:defRPr/>
              </a:pPr>
              <a:r>
                <a:rPr lang="zh-CN" altLang="en-US" sz="1000" dirty="0">
                  <a:solidFill>
                    <a:schemeClr val="tx1"/>
                  </a:solidFill>
                  <a:latin typeface="Calibri" pitchFamily="34" charset="0"/>
                  <a:ea typeface="华文行楷" pitchFamily="2" charset="-122"/>
                  <a:cs typeface="Times New Roman" pitchFamily="18" charset="0"/>
                </a:rPr>
                <a:t>收到申请当日转发交易所</a:t>
              </a:r>
              <a:endParaRPr lang="zh-CN" altLang="en-US" sz="1800" dirty="0">
                <a:solidFill>
                  <a:schemeClr val="tx1"/>
                </a:solidFill>
                <a:latin typeface="Arial" pitchFamily="34" charset="0"/>
              </a:endParaRPr>
            </a:p>
          </p:txBody>
        </p:sp>
        <p:sp>
          <p:nvSpPr>
            <p:cNvPr id="15" name="AutoShape 5"/>
            <p:cNvSpPr>
              <a:spLocks noChangeArrowheads="1"/>
            </p:cNvSpPr>
            <p:nvPr/>
          </p:nvSpPr>
          <p:spPr bwMode="auto">
            <a:xfrm>
              <a:off x="6376253" y="1728258"/>
              <a:ext cx="1281480" cy="750755"/>
            </a:xfrm>
            <a:prstGeom prst="leftArrowCallout">
              <a:avLst>
                <a:gd name="adj1" fmla="val 25000"/>
                <a:gd name="adj2" fmla="val 25000"/>
                <a:gd name="adj3" fmla="val 29375"/>
                <a:gd name="adj4" fmla="val 66667"/>
              </a:avLst>
            </a:prstGeom>
            <a:grpFill/>
            <a:ln w="12700">
              <a:solidFill>
                <a:srgbClr val="000000"/>
              </a:solidFill>
              <a:miter lim="800000"/>
              <a:headEnd/>
              <a:tailEnd/>
            </a:ln>
          </p:spPr>
          <p:txBody>
            <a:bodyPr/>
            <a:lstStyle/>
            <a:p>
              <a:pPr eaLnBrk="0" hangingPunct="0">
                <a:defRPr/>
              </a:pPr>
              <a:r>
                <a:rPr lang="zh-CN" altLang="en-US" sz="1000" dirty="0">
                  <a:solidFill>
                    <a:schemeClr val="tx1"/>
                  </a:solidFill>
                  <a:latin typeface="Calibri" pitchFamily="34" charset="0"/>
                  <a:ea typeface="华文行楷" pitchFamily="2" charset="-122"/>
                  <a:cs typeface="Times New Roman" pitchFamily="18" charset="0"/>
                </a:rPr>
                <a:t>交易编码注销后，及时反馈监控中心</a:t>
              </a:r>
              <a:endParaRPr lang="zh-CN" altLang="en-US" sz="1000" dirty="0">
                <a:solidFill>
                  <a:schemeClr val="tx1"/>
                </a:solidFill>
                <a:latin typeface="Arial" pitchFamily="34" charset="0"/>
              </a:endParaRPr>
            </a:p>
            <a:p>
              <a:pPr eaLnBrk="0" hangingPunct="0">
                <a:defRPr/>
              </a:pPr>
              <a:endParaRPr lang="zh-CN" altLang="en-US" sz="1800" dirty="0">
                <a:solidFill>
                  <a:schemeClr val="tx1"/>
                </a:solidFill>
                <a:latin typeface="Arial" pitchFamily="34" charset="0"/>
              </a:endParaRPr>
            </a:p>
          </p:txBody>
        </p:sp>
        <p:sp>
          <p:nvSpPr>
            <p:cNvPr id="16" name="AutoShape 4"/>
            <p:cNvSpPr>
              <a:spLocks noChangeArrowheads="1"/>
            </p:cNvSpPr>
            <p:nvPr/>
          </p:nvSpPr>
          <p:spPr bwMode="auto">
            <a:xfrm>
              <a:off x="3813294" y="1578108"/>
              <a:ext cx="1281480" cy="525529"/>
            </a:xfrm>
            <a:prstGeom prst="leftArrowCallout">
              <a:avLst>
                <a:gd name="adj1" fmla="val 25000"/>
                <a:gd name="adj2" fmla="val 25000"/>
                <a:gd name="adj3" fmla="val 66761"/>
                <a:gd name="adj4" fmla="val 66667"/>
              </a:avLst>
            </a:prstGeom>
            <a:grpFill/>
            <a:ln w="12700">
              <a:solidFill>
                <a:srgbClr val="000000"/>
              </a:solidFill>
              <a:miter lim="800000"/>
              <a:headEnd/>
              <a:tailEnd/>
            </a:ln>
          </p:spPr>
          <p:txBody>
            <a:bodyPr/>
            <a:lstStyle/>
            <a:p>
              <a:pPr>
                <a:defRPr/>
              </a:pPr>
              <a:r>
                <a:rPr lang="zh-CN" altLang="en-US" sz="1000" dirty="0">
                  <a:solidFill>
                    <a:schemeClr val="tx1"/>
                  </a:solidFill>
                  <a:latin typeface="Calibri" pitchFamily="34" charset="0"/>
                  <a:ea typeface="华文行楷" pitchFamily="2" charset="-122"/>
                  <a:cs typeface="Times New Roman" pitchFamily="18" charset="0"/>
                </a:rPr>
                <a:t>将办理情况</a:t>
              </a:r>
              <a:r>
                <a:rPr lang="zh-CN" sz="1000" dirty="0">
                  <a:solidFill>
                    <a:schemeClr val="tx1"/>
                  </a:solidFill>
                  <a:latin typeface="Calibri" pitchFamily="34" charset="0"/>
                  <a:ea typeface="华文行楷" pitchFamily="2" charset="-122"/>
                  <a:cs typeface="Times New Roman" pitchFamily="18" charset="0"/>
                </a:rPr>
                <a:t>反馈</a:t>
              </a:r>
              <a:r>
                <a:rPr lang="zh-CN" altLang="en-US" sz="1000" dirty="0">
                  <a:solidFill>
                    <a:schemeClr val="tx1"/>
                  </a:solidFill>
                  <a:latin typeface="Calibri" pitchFamily="34" charset="0"/>
                  <a:ea typeface="华文行楷" pitchFamily="2" charset="-122"/>
                  <a:cs typeface="Times New Roman" pitchFamily="18" charset="0"/>
                </a:rPr>
                <a:t>期货公司</a:t>
              </a:r>
              <a:endParaRPr lang="zh-CN" sz="700" dirty="0">
                <a:solidFill>
                  <a:schemeClr val="tx1"/>
                </a:solidFill>
                <a:latin typeface="Arial" pitchFamily="34" charset="0"/>
              </a:endParaRPr>
            </a:p>
            <a:p>
              <a:pPr eaLnBrk="0" hangingPunct="0">
                <a:defRPr/>
              </a:pPr>
              <a:endParaRPr lang="zh-CN" sz="1800" dirty="0">
                <a:solidFill>
                  <a:schemeClr val="tx1"/>
                </a:solidFill>
                <a:latin typeface="Arial" pitchFamily="34" charset="0"/>
              </a:endParaRPr>
            </a:p>
          </p:txBody>
        </p:sp>
        <p:sp>
          <p:nvSpPr>
            <p:cNvPr id="17" name="AutoShape 3"/>
            <p:cNvSpPr>
              <a:spLocks noChangeArrowheads="1"/>
            </p:cNvSpPr>
            <p:nvPr/>
          </p:nvSpPr>
          <p:spPr bwMode="auto">
            <a:xfrm>
              <a:off x="1325563" y="1762125"/>
              <a:ext cx="1119187" cy="460375"/>
            </a:xfrm>
            <a:prstGeom prst="leftArrowCallout">
              <a:avLst>
                <a:gd name="adj1" fmla="val 25000"/>
                <a:gd name="adj2" fmla="val 25000"/>
                <a:gd name="adj3" fmla="val 40517"/>
                <a:gd name="adj4" fmla="val 66667"/>
              </a:avLst>
            </a:prstGeom>
            <a:grpFill/>
            <a:ln w="12700">
              <a:solidFill>
                <a:srgbClr val="000000"/>
              </a:solidFill>
              <a:miter lim="800000"/>
              <a:headEnd/>
              <a:tailEnd/>
            </a:ln>
          </p:spPr>
          <p:txBody>
            <a:bodyPr/>
            <a:lstStyle/>
            <a:p>
              <a:pPr>
                <a:defRPr/>
              </a:pPr>
              <a:r>
                <a:rPr lang="zh-CN" altLang="en-US" sz="1000" dirty="0">
                  <a:solidFill>
                    <a:schemeClr val="tx1"/>
                  </a:solidFill>
                  <a:latin typeface="Calibri" pitchFamily="34" charset="0"/>
                  <a:ea typeface="华文行楷" pitchFamily="2" charset="-122"/>
                  <a:cs typeface="Times New Roman" pitchFamily="18" charset="0"/>
                </a:rPr>
                <a:t>反馈客户</a:t>
              </a:r>
              <a:endParaRPr lang="zh-CN" sz="700" dirty="0">
                <a:solidFill>
                  <a:schemeClr val="tx1"/>
                </a:solidFill>
                <a:latin typeface="Arial" pitchFamily="34" charset="0"/>
              </a:endParaRPr>
            </a:p>
            <a:p>
              <a:pPr eaLnBrk="0" hangingPunct="0">
                <a:defRPr/>
              </a:pPr>
              <a:endParaRPr lang="zh-CN" sz="1800" dirty="0">
                <a:solidFill>
                  <a:schemeClr val="tx1"/>
                </a:solidFill>
                <a:latin typeface="Arial" pitchFamily="34" charset="0"/>
              </a:endParaRPr>
            </a:p>
          </p:txBody>
        </p:sp>
      </p:grpSp>
      <p:sp>
        <p:nvSpPr>
          <p:cNvPr id="18" name="AutoShape 12">
            <a:hlinkClick r:id="rId2"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1643063" y="2214563"/>
            <a:ext cx="6143625" cy="457200"/>
          </a:xfrm>
          <a:prstGeom prst="rect">
            <a:avLst/>
          </a:prstGeom>
          <a:gradFill rotWithShape="1">
            <a:gsLst>
              <a:gs pos="0">
                <a:schemeClr val="bg1">
                  <a:alpha val="0"/>
                </a:schemeClr>
              </a:gs>
              <a:gs pos="100000">
                <a:srgbClr val="66CCFF"/>
              </a:gs>
            </a:gsLst>
            <a:lin ang="0" scaled="1"/>
          </a:gradFill>
          <a:ln w="9525">
            <a:noFill/>
            <a:miter lim="800000"/>
            <a:headEnd/>
            <a:tailEnd/>
          </a:ln>
        </p:spPr>
        <p:txBody>
          <a:bodyPr wrap="none" anchor="ctr"/>
          <a:lstStyle/>
          <a:p>
            <a:endParaRPr lang="zh-CN" altLang="en-US"/>
          </a:p>
        </p:txBody>
      </p:sp>
      <p:sp>
        <p:nvSpPr>
          <p:cNvPr id="5" name="AutoShape 5"/>
          <p:cNvSpPr>
            <a:spLocks noChangeArrowheads="1"/>
          </p:cNvSpPr>
          <p:nvPr/>
        </p:nvSpPr>
        <p:spPr bwMode="gray">
          <a:xfrm>
            <a:off x="1928813" y="4000500"/>
            <a:ext cx="714375" cy="654050"/>
          </a:xfrm>
          <a:prstGeom prst="hexagon">
            <a:avLst>
              <a:gd name="adj" fmla="val 28909"/>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6" name="AutoShape 5"/>
          <p:cNvSpPr>
            <a:spLocks noChangeArrowheads="1"/>
          </p:cNvSpPr>
          <p:nvPr/>
        </p:nvSpPr>
        <p:spPr bwMode="gray">
          <a:xfrm>
            <a:off x="1928813" y="3071813"/>
            <a:ext cx="714375" cy="642937"/>
          </a:xfrm>
          <a:prstGeom prst="hexagon">
            <a:avLst>
              <a:gd name="adj" fmla="val 28915"/>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7" name="AutoShape 5"/>
          <p:cNvSpPr>
            <a:spLocks noChangeArrowheads="1"/>
          </p:cNvSpPr>
          <p:nvPr/>
        </p:nvSpPr>
        <p:spPr bwMode="gray">
          <a:xfrm>
            <a:off x="1928813" y="2143125"/>
            <a:ext cx="714375" cy="654050"/>
          </a:xfrm>
          <a:prstGeom prst="hexagon">
            <a:avLst>
              <a:gd name="adj" fmla="val 28909"/>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8" name="Line 18"/>
          <p:cNvSpPr>
            <a:spLocks noChangeShapeType="1"/>
          </p:cNvSpPr>
          <p:nvPr/>
        </p:nvSpPr>
        <p:spPr bwMode="auto">
          <a:xfrm>
            <a:off x="2508250" y="2773363"/>
            <a:ext cx="5229225" cy="0"/>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9" name="Line 20"/>
          <p:cNvSpPr>
            <a:spLocks noChangeShapeType="1"/>
          </p:cNvSpPr>
          <p:nvPr/>
        </p:nvSpPr>
        <p:spPr bwMode="auto">
          <a:xfrm>
            <a:off x="2508250" y="3687763"/>
            <a:ext cx="5229225" cy="4762"/>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10" name="Text Box 28"/>
          <p:cNvSpPr txBox="1">
            <a:spLocks noChangeArrowheads="1"/>
          </p:cNvSpPr>
          <p:nvPr/>
        </p:nvSpPr>
        <p:spPr bwMode="auto">
          <a:xfrm>
            <a:off x="2627313" y="2205038"/>
            <a:ext cx="1585912" cy="461962"/>
          </a:xfrm>
          <a:prstGeom prst="rect">
            <a:avLst/>
          </a:prstGeom>
          <a:noFill/>
          <a:ln w="9525">
            <a:noFill/>
            <a:miter lim="800000"/>
            <a:headEnd/>
            <a:tailEnd/>
          </a:ln>
        </p:spPr>
        <p:txBody>
          <a:bodyPr wrap="none">
            <a:spAutoFit/>
          </a:bodyPr>
          <a:lstStyle/>
          <a:p>
            <a:pPr eaLnBrk="0" hangingPunct="0"/>
            <a:r>
              <a:rPr lang="zh-CN" altLang="en-US" sz="2400" dirty="0">
                <a:solidFill>
                  <a:schemeClr val="tx1"/>
                </a:solidFill>
                <a:ea typeface="华文细黑" pitchFamily="2" charset="-122"/>
              </a:rPr>
              <a:t>  关于开户</a:t>
            </a:r>
          </a:p>
        </p:txBody>
      </p:sp>
      <p:sp>
        <p:nvSpPr>
          <p:cNvPr id="11" name="Text Box 28"/>
          <p:cNvSpPr txBox="1">
            <a:spLocks noChangeArrowheads="1"/>
          </p:cNvSpPr>
          <p:nvPr/>
        </p:nvSpPr>
        <p:spPr bwMode="auto">
          <a:xfrm>
            <a:off x="2627313" y="3141663"/>
            <a:ext cx="2816225" cy="461962"/>
          </a:xfrm>
          <a:prstGeom prst="rect">
            <a:avLst/>
          </a:prstGeom>
          <a:noFill/>
          <a:ln w="9525">
            <a:noFill/>
            <a:miter lim="800000"/>
            <a:headEnd/>
            <a:tailEnd/>
          </a:ln>
        </p:spPr>
        <p:txBody>
          <a:bodyPr wrap="none">
            <a:spAutoFit/>
          </a:bodyPr>
          <a:lstStyle/>
          <a:p>
            <a:pPr eaLnBrk="0" hangingPunct="0"/>
            <a:r>
              <a:rPr lang="zh-CN" altLang="en-US" sz="2400">
                <a:solidFill>
                  <a:schemeClr val="tx1"/>
                </a:solidFill>
                <a:ea typeface="华文细黑" pitchFamily="2" charset="-122"/>
              </a:rPr>
              <a:t>  关于客户资料修改</a:t>
            </a:r>
          </a:p>
        </p:txBody>
      </p:sp>
      <p:grpSp>
        <p:nvGrpSpPr>
          <p:cNvPr id="12" name="Group 10"/>
          <p:cNvGrpSpPr>
            <a:grpSpLocks/>
          </p:cNvGrpSpPr>
          <p:nvPr/>
        </p:nvGrpSpPr>
        <p:grpSpPr bwMode="auto">
          <a:xfrm>
            <a:off x="1857356" y="2143116"/>
            <a:ext cx="762000" cy="665162"/>
            <a:chOff x="1110" y="2656"/>
            <a:chExt cx="1549" cy="1351"/>
          </a:xfrm>
          <a:noFill/>
        </p:grpSpPr>
        <p:sp>
          <p:nvSpPr>
            <p:cNvPr id="13"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14"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15"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16" name="Text Box 19"/>
          <p:cNvSpPr txBox="1">
            <a:spLocks noChangeArrowheads="1"/>
          </p:cNvSpPr>
          <p:nvPr/>
        </p:nvSpPr>
        <p:spPr bwMode="gray">
          <a:xfrm>
            <a:off x="2000250" y="2262188"/>
            <a:ext cx="449263" cy="457200"/>
          </a:xfrm>
          <a:prstGeom prst="rect">
            <a:avLst/>
          </a:prstGeom>
          <a:noFill/>
          <a:ln w="9525">
            <a:noFill/>
            <a:miter lim="800000"/>
            <a:headEnd/>
            <a:tailEnd/>
          </a:ln>
        </p:spPr>
        <p:txBody>
          <a:bodyPr>
            <a:spAutoFit/>
          </a:bodyPr>
          <a:lstStyle/>
          <a:p>
            <a:pPr eaLnBrk="0" hangingPunct="0"/>
            <a:r>
              <a:rPr lang="en-US" altLang="zh-CN" sz="2400" dirty="0" smtClean="0">
                <a:solidFill>
                  <a:schemeClr val="tx1"/>
                </a:solidFill>
              </a:rPr>
              <a:t> </a:t>
            </a:r>
            <a:r>
              <a:rPr lang="en-US" altLang="zh-CN" sz="2400" dirty="0" smtClean="0"/>
              <a:t>1</a:t>
            </a:r>
            <a:endParaRPr lang="en-US" altLang="zh-CN" sz="2400" dirty="0"/>
          </a:p>
        </p:txBody>
      </p:sp>
      <p:grpSp>
        <p:nvGrpSpPr>
          <p:cNvPr id="17" name="Group 10"/>
          <p:cNvGrpSpPr>
            <a:grpSpLocks/>
          </p:cNvGrpSpPr>
          <p:nvPr/>
        </p:nvGrpSpPr>
        <p:grpSpPr bwMode="auto">
          <a:xfrm>
            <a:off x="1865784" y="3068960"/>
            <a:ext cx="762000" cy="665162"/>
            <a:chOff x="1110" y="2656"/>
            <a:chExt cx="1549" cy="1351"/>
          </a:xfrm>
          <a:noFill/>
        </p:grpSpPr>
        <p:sp>
          <p:nvSpPr>
            <p:cNvPr id="18"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19"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20"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21" name="Text Box 19"/>
          <p:cNvSpPr txBox="1">
            <a:spLocks noChangeArrowheads="1"/>
          </p:cNvSpPr>
          <p:nvPr/>
        </p:nvSpPr>
        <p:spPr bwMode="gray">
          <a:xfrm>
            <a:off x="2071688" y="3165475"/>
            <a:ext cx="355600" cy="461963"/>
          </a:xfrm>
          <a:prstGeom prst="rect">
            <a:avLst/>
          </a:prstGeom>
          <a:noFill/>
          <a:ln w="9525">
            <a:noFill/>
            <a:miter lim="800000"/>
            <a:headEnd/>
            <a:tailEnd/>
          </a:ln>
        </p:spPr>
        <p:txBody>
          <a:bodyPr wrap="none">
            <a:spAutoFit/>
          </a:bodyPr>
          <a:lstStyle/>
          <a:p>
            <a:pPr eaLnBrk="0" hangingPunct="0"/>
            <a:r>
              <a:rPr lang="en-US" altLang="zh-CN" sz="2400">
                <a:solidFill>
                  <a:schemeClr val="tx1"/>
                </a:solidFill>
              </a:rPr>
              <a:t>2</a:t>
            </a:r>
          </a:p>
        </p:txBody>
      </p:sp>
      <p:sp>
        <p:nvSpPr>
          <p:cNvPr id="22" name="Line 20"/>
          <p:cNvSpPr>
            <a:spLocks noChangeShapeType="1"/>
          </p:cNvSpPr>
          <p:nvPr/>
        </p:nvSpPr>
        <p:spPr bwMode="auto">
          <a:xfrm>
            <a:off x="2511425" y="4624388"/>
            <a:ext cx="5229225" cy="4762"/>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23" name="Text Box 28"/>
          <p:cNvSpPr txBox="1">
            <a:spLocks noChangeArrowheads="1"/>
          </p:cNvSpPr>
          <p:nvPr/>
        </p:nvSpPr>
        <p:spPr bwMode="auto">
          <a:xfrm>
            <a:off x="2751138" y="4048125"/>
            <a:ext cx="3878262" cy="461963"/>
          </a:xfrm>
          <a:prstGeom prst="rect">
            <a:avLst/>
          </a:prstGeom>
          <a:noFill/>
          <a:ln w="9525">
            <a:noFill/>
            <a:miter lim="800000"/>
            <a:headEnd/>
            <a:tailEnd/>
          </a:ln>
        </p:spPr>
        <p:txBody>
          <a:bodyPr wrap="none">
            <a:spAutoFit/>
          </a:bodyPr>
          <a:lstStyle/>
          <a:p>
            <a:pPr eaLnBrk="0" hangingPunct="0"/>
            <a:r>
              <a:rPr lang="zh-CN" altLang="en-US" sz="2400" dirty="0">
                <a:solidFill>
                  <a:schemeClr val="tx1"/>
                </a:solidFill>
                <a:ea typeface="华文细黑" pitchFamily="2" charset="-122"/>
              </a:rPr>
              <a:t>关于交易编码的休眠和注销</a:t>
            </a:r>
          </a:p>
        </p:txBody>
      </p:sp>
      <p:grpSp>
        <p:nvGrpSpPr>
          <p:cNvPr id="24" name="Group 10"/>
          <p:cNvGrpSpPr>
            <a:grpSpLocks/>
          </p:cNvGrpSpPr>
          <p:nvPr/>
        </p:nvGrpSpPr>
        <p:grpSpPr bwMode="auto">
          <a:xfrm>
            <a:off x="1869261" y="4005064"/>
            <a:ext cx="762000" cy="665162"/>
            <a:chOff x="1110" y="2656"/>
            <a:chExt cx="1549" cy="1351"/>
          </a:xfrm>
          <a:noFill/>
        </p:grpSpPr>
        <p:sp>
          <p:nvSpPr>
            <p:cNvPr id="25"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26"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27"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28" name="Text Box 19"/>
          <p:cNvSpPr txBox="1">
            <a:spLocks noChangeArrowheads="1"/>
          </p:cNvSpPr>
          <p:nvPr/>
        </p:nvSpPr>
        <p:spPr bwMode="gray">
          <a:xfrm>
            <a:off x="2074863" y="4100513"/>
            <a:ext cx="357187" cy="461962"/>
          </a:xfrm>
          <a:prstGeom prst="rect">
            <a:avLst/>
          </a:prstGeom>
          <a:noFill/>
          <a:ln w="9525">
            <a:noFill/>
            <a:miter lim="800000"/>
            <a:headEnd/>
            <a:tailEnd/>
          </a:ln>
        </p:spPr>
        <p:txBody>
          <a:bodyPr wrap="none">
            <a:spAutoFit/>
          </a:bodyPr>
          <a:lstStyle/>
          <a:p>
            <a:pPr eaLnBrk="0" hangingPunct="0"/>
            <a:r>
              <a:rPr lang="en-US" altLang="zh-CN" sz="2400" dirty="0">
                <a:solidFill>
                  <a:schemeClr val="tx1"/>
                </a:solidFill>
              </a:rPr>
              <a:t>3</a:t>
            </a:r>
          </a:p>
        </p:txBody>
      </p:sp>
      <p:sp>
        <p:nvSpPr>
          <p:cNvPr id="29" name="AutoShape 12">
            <a:hlinkClick r:id="rId2"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chemeClr val="accent5">
                    <a:lumMod val="50000"/>
                  </a:schemeClr>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chemeClr val="accent5">
                  <a:lumMod val="50000"/>
                </a:schemeClr>
              </a:solidFill>
              <a:effectLst>
                <a:innerShdw blurRad="50900" dist="38500" dir="13500000">
                  <a:srgbClr val="000000">
                    <a:alpha val="60000"/>
                  </a:srgbClr>
                </a:innerShdw>
              </a:effectLst>
            </a:endParaRPr>
          </a:p>
        </p:txBody>
      </p:sp>
      <p:sp>
        <p:nvSpPr>
          <p:cNvPr id="30" name="Rectangle 2"/>
          <p:cNvSpPr>
            <a:spLocks noGrp="1" noChangeArrowheads="1"/>
          </p:cNvSpPr>
          <p:nvPr>
            <p:ph type="title"/>
          </p:nvPr>
        </p:nvSpPr>
        <p:spPr bwMode="white">
          <a:xfrm>
            <a:off x="539750" y="228600"/>
            <a:ext cx="8135938" cy="563563"/>
          </a:xfrm>
          <a:noFill/>
          <a:ln>
            <a:miter lim="800000"/>
            <a:headEnd/>
            <a:tailEnd/>
          </a:ln>
        </p:spPr>
        <p:txBody>
          <a:bodyPr vert="horz" wrap="square" lIns="91440" tIns="45720" rIns="91440" bIns="45720" numCol="1" anchor="ctr" anchorCtr="0" compatLnSpc="1">
            <a:prstTxWarp prst="textNoShape">
              <a:avLst/>
            </a:prstTxWarp>
          </a:bodyPr>
          <a:lstStyle/>
          <a:p>
            <a:pPr algn="ctr" eaLnBrk="1" hangingPunct="1"/>
            <a:r>
              <a:rPr lang="en-US" altLang="zh-CN" sz="3200" b="1" dirty="0" smtClean="0">
                <a:solidFill>
                  <a:srgbClr val="000099"/>
                </a:solidFill>
                <a:latin typeface="华文新魏" pitchFamily="2" charset="-122"/>
                <a:ea typeface="华文新魏" pitchFamily="2" charset="-122"/>
                <a:cs typeface="宋体" pitchFamily="2" charset="-122"/>
              </a:rPr>
              <a:t/>
            </a:r>
            <a:br>
              <a:rPr lang="en-US" altLang="zh-CN" sz="3200" b="1" dirty="0" smtClean="0">
                <a:solidFill>
                  <a:srgbClr val="000099"/>
                </a:solidFill>
                <a:latin typeface="华文新魏" pitchFamily="2" charset="-122"/>
                <a:ea typeface="华文新魏" pitchFamily="2" charset="-122"/>
                <a:cs typeface="宋体" pitchFamily="2" charset="-122"/>
              </a:rPr>
            </a:br>
            <a:r>
              <a:rPr lang="zh-CN" altLang="en-US" sz="3200" b="1" dirty="0" smtClean="0">
                <a:solidFill>
                  <a:srgbClr val="000099"/>
                </a:solidFill>
                <a:latin typeface="华文新魏" pitchFamily="2" charset="-122"/>
                <a:ea typeface="华文新魏" pitchFamily="2" charset="-122"/>
                <a:cs typeface="宋体" pitchFamily="2" charset="-122"/>
              </a:rPr>
              <a:t>目 录</a:t>
            </a:r>
            <a:br>
              <a:rPr lang="zh-CN" altLang="en-US" sz="3200" b="1" dirty="0" smtClean="0">
                <a:solidFill>
                  <a:srgbClr val="000099"/>
                </a:solidFill>
                <a:latin typeface="华文新魏" pitchFamily="2" charset="-122"/>
                <a:ea typeface="华文新魏" pitchFamily="2" charset="-122"/>
                <a:cs typeface="宋体" pitchFamily="2" charset="-122"/>
              </a:rPr>
            </a:br>
            <a:endParaRPr lang="en-US" altLang="zh-CN" sz="32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sz="quarter"/>
          </p:nvPr>
        </p:nvSpPr>
        <p:spPr bwMode="auto">
          <a:xfrm>
            <a:off x="428596" y="214290"/>
            <a:ext cx="8229600" cy="571504"/>
          </a:xfrm>
          <a:noFill/>
          <a:ln>
            <a:miter lim="800000"/>
            <a:headEnd/>
            <a:tailEnd/>
          </a:ln>
        </p:spPr>
        <p:txBody>
          <a:bodyPr vert="horz" wrap="square" lIns="91440" tIns="45720" rIns="91440" bIns="45720" numCol="1" anchor="t" anchorCtr="0" compatLnSpc="1">
            <a:prstTxWarp prst="textNoShape">
              <a:avLst/>
            </a:prstTxWarp>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3</a:t>
            </a:r>
            <a:r>
              <a:rPr lang="zh-CN" altLang="en-US" sz="3200" b="1" dirty="0" smtClean="0">
                <a:solidFill>
                  <a:srgbClr val="000099"/>
                </a:solidFill>
                <a:latin typeface="华文新魏" pitchFamily="2" charset="-122"/>
                <a:ea typeface="华文新魏" pitchFamily="2" charset="-122"/>
                <a:cs typeface="宋体" pitchFamily="2" charset="-122"/>
              </a:rPr>
              <a:t>、关于交易编码的休眠和注销</a:t>
            </a:r>
            <a:endParaRPr lang="zh-CN" altLang="en-US" sz="3200" dirty="0" smtClean="0">
              <a:ea typeface="ＭＳ Ｐゴシック" pitchFamily="34" charset="-128"/>
              <a:cs typeface="宋体" pitchFamily="2" charset="-122"/>
            </a:endParaRPr>
          </a:p>
        </p:txBody>
      </p:sp>
      <p:sp>
        <p:nvSpPr>
          <p:cNvPr id="5" name="内容占位符 2"/>
          <p:cNvSpPr txBox="1">
            <a:spLocks/>
          </p:cNvSpPr>
          <p:nvPr/>
        </p:nvSpPr>
        <p:spPr>
          <a:xfrm>
            <a:off x="457200" y="1600201"/>
            <a:ext cx="8258175" cy="1042982"/>
          </a:xfrm>
          <a:prstGeom prst="rect">
            <a:avLst/>
          </a:prstGeom>
        </p:spPr>
        <p:txBody>
          <a:bodyPr/>
          <a:lstStyle/>
          <a:p>
            <a:pPr marL="0" marR="0" lvl="0" indent="0" algn="l" defTabSz="914400" rtl="0" eaLnBrk="0" fontAlgn="base" latinLnBrk="0" hangingPunct="0">
              <a:lnSpc>
                <a:spcPct val="15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Q2</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：如果客户不参与期货交易了，但又没有时间办理销户，交易所会如何处理客户的交易编码？</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1"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6" name="Text Box 8"/>
          <p:cNvSpPr txBox="1">
            <a:spLocks noChangeArrowheads="1"/>
          </p:cNvSpPr>
          <p:nvPr/>
        </p:nvSpPr>
        <p:spPr bwMode="auto">
          <a:xfrm>
            <a:off x="500063" y="2714625"/>
            <a:ext cx="8215312" cy="1338828"/>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ts val="0"/>
              </a:spcBef>
              <a:defRPr/>
            </a:pPr>
            <a:r>
              <a:rPr lang="zh-CN" altLang="en-US" sz="1800" b="0" dirty="0">
                <a:solidFill>
                  <a:srgbClr val="FFFFFF"/>
                </a:solidFill>
                <a:latin typeface="华文新魏" pitchFamily="2" charset="-122"/>
                <a:ea typeface="华文新魏" pitchFamily="2" charset="-122"/>
              </a:rPr>
              <a:t>        </a:t>
            </a:r>
            <a:r>
              <a:rPr lang="zh-CN" altLang="en-US" sz="1800" b="0" dirty="0" smtClean="0">
                <a:solidFill>
                  <a:srgbClr val="FFFFFF"/>
                </a:solidFill>
                <a:latin typeface="华文新魏" pitchFamily="2" charset="-122"/>
                <a:ea typeface="华文新魏" pitchFamily="2" charset="-122"/>
              </a:rPr>
              <a:t>如果客户的交易编码同时</a:t>
            </a:r>
            <a:r>
              <a:rPr lang="zh-CN" altLang="en-US" sz="1800" b="0" dirty="0">
                <a:solidFill>
                  <a:srgbClr val="FFFFFF"/>
                </a:solidFill>
                <a:latin typeface="华文新魏" pitchFamily="2" charset="-122"/>
                <a:ea typeface="华文新魏" pitchFamily="2" charset="-122"/>
              </a:rPr>
              <a:t>符合开户时间一年以上、最近一年以上无持仓、最近一年以上无交易（含一年）、认定日的客户权益在</a:t>
            </a:r>
            <a:r>
              <a:rPr lang="en-US" sz="1800" b="0" dirty="0">
                <a:solidFill>
                  <a:srgbClr val="FFFFFF"/>
                </a:solidFill>
                <a:latin typeface="华文新魏" pitchFamily="2" charset="-122"/>
                <a:ea typeface="华文新魏" pitchFamily="2" charset="-122"/>
              </a:rPr>
              <a:t>1000</a:t>
            </a:r>
            <a:r>
              <a:rPr lang="zh-CN" altLang="en-US" sz="1800" b="0" dirty="0">
                <a:solidFill>
                  <a:srgbClr val="FFFFFF"/>
                </a:solidFill>
                <a:latin typeface="华文新魏" pitchFamily="2" charset="-122"/>
                <a:ea typeface="华文新魏" pitchFamily="2" charset="-122"/>
              </a:rPr>
              <a:t>元以下（含</a:t>
            </a:r>
            <a:r>
              <a:rPr lang="en-US" sz="1800" b="0" dirty="0">
                <a:solidFill>
                  <a:srgbClr val="FFFFFF"/>
                </a:solidFill>
                <a:latin typeface="华文新魏" pitchFamily="2" charset="-122"/>
                <a:ea typeface="华文新魏" pitchFamily="2" charset="-122"/>
              </a:rPr>
              <a:t>1000</a:t>
            </a:r>
            <a:r>
              <a:rPr lang="zh-CN" altLang="en-US" sz="1800" b="0" dirty="0">
                <a:solidFill>
                  <a:srgbClr val="FFFFFF"/>
                </a:solidFill>
                <a:latin typeface="华文新魏" pitchFamily="2" charset="-122"/>
                <a:ea typeface="华文新魏" pitchFamily="2" charset="-122"/>
              </a:rPr>
              <a:t>元</a:t>
            </a:r>
            <a:r>
              <a:rPr lang="zh-CN" altLang="en-US" sz="1800" b="0" dirty="0" smtClean="0">
                <a:solidFill>
                  <a:srgbClr val="FFFFFF"/>
                </a:solidFill>
                <a:latin typeface="华文新魏" pitchFamily="2" charset="-122"/>
                <a:ea typeface="华文新魏" pitchFamily="2" charset="-122"/>
              </a:rPr>
              <a:t>）四个条件，交易所将会对该交易编码进行休眠处理。</a:t>
            </a:r>
            <a:endParaRPr lang="zh-CN" altLang="en-US" sz="1800" b="0" dirty="0">
              <a:solidFill>
                <a:srgbClr val="FFFFFF"/>
              </a:solidFill>
              <a:latin typeface="华文新魏" pitchFamily="2" charset="-122"/>
              <a:ea typeface="华文新魏" pitchFamily="2" charset="-122"/>
            </a:endParaRPr>
          </a:p>
        </p:txBody>
      </p:sp>
      <p:pic>
        <p:nvPicPr>
          <p:cNvPr id="7" name="Picture 8" descr="C:\Program Files (x86)\Microsoft Office\MEDIA\CAGCAT10\j0205466.wmf"/>
          <p:cNvPicPr>
            <a:picLocks noChangeAspect="1" noChangeArrowheads="1"/>
          </p:cNvPicPr>
          <p:nvPr/>
        </p:nvPicPr>
        <p:blipFill>
          <a:blip r:embed="rId2"/>
          <a:srcRect/>
          <a:stretch>
            <a:fillRect/>
          </a:stretch>
        </p:blipFill>
        <p:spPr bwMode="auto">
          <a:xfrm>
            <a:off x="357188" y="4714875"/>
            <a:ext cx="1819275" cy="1381125"/>
          </a:xfrm>
          <a:prstGeom prst="rect">
            <a:avLst/>
          </a:prstGeom>
          <a:noFill/>
          <a:ln w="9525">
            <a:noFill/>
            <a:miter lim="800000"/>
            <a:headEnd/>
            <a:tailEnd/>
          </a:ln>
        </p:spPr>
      </p:pic>
      <p:sp>
        <p:nvSpPr>
          <p:cNvPr id="8"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  返回</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bwMode="auto">
          <a:xfrm>
            <a:off x="428596" y="214290"/>
            <a:ext cx="8229600" cy="571504"/>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3200" b="1" i="0" u="none" strike="noStrike" kern="1200" cap="none" spc="0" normalizeH="0" baseline="0" noProof="0" dirty="0" smtClean="0">
                <a:ln>
                  <a:noFill/>
                </a:ln>
                <a:solidFill>
                  <a:srgbClr val="000099"/>
                </a:solidFill>
                <a:effectLst/>
                <a:uLnTx/>
                <a:uFillTx/>
                <a:latin typeface="华文新魏" pitchFamily="2" charset="-122"/>
                <a:ea typeface="华文新魏" pitchFamily="2" charset="-122"/>
                <a:cs typeface="宋体" pitchFamily="2" charset="-122"/>
              </a:rPr>
              <a:t>3</a:t>
            </a:r>
            <a:r>
              <a:rPr kumimoji="0" lang="zh-CN" altLang="en-US" sz="3200" b="1" i="0" u="none" strike="noStrike" kern="1200" cap="none" spc="0" normalizeH="0" baseline="0" noProof="0" dirty="0" smtClean="0">
                <a:ln>
                  <a:noFill/>
                </a:ln>
                <a:solidFill>
                  <a:srgbClr val="000099"/>
                </a:solidFill>
                <a:effectLst/>
                <a:uLnTx/>
                <a:uFillTx/>
                <a:latin typeface="华文新魏" pitchFamily="2" charset="-122"/>
                <a:ea typeface="华文新魏" pitchFamily="2" charset="-122"/>
                <a:cs typeface="宋体" pitchFamily="2" charset="-122"/>
              </a:rPr>
              <a:t>、关于交易编码的休眠和注销</a:t>
            </a:r>
            <a:endParaRPr kumimoji="0" lang="zh-CN" altLang="en-US" sz="3200" b="0" i="0" u="none" strike="noStrike" kern="1200" cap="none" spc="0" normalizeH="0" baseline="0" noProof="0" dirty="0" smtClean="0">
              <a:ln>
                <a:noFill/>
              </a:ln>
              <a:solidFill>
                <a:schemeClr val="tx2"/>
              </a:solidFill>
              <a:effectLst/>
              <a:uLnTx/>
              <a:uFillTx/>
              <a:latin typeface="+mj-lt"/>
              <a:ea typeface="ＭＳ Ｐゴシック" pitchFamily="34" charset="-128"/>
              <a:cs typeface="宋体" pitchFamily="2" charset="-122"/>
            </a:endParaRPr>
          </a:p>
        </p:txBody>
      </p:sp>
      <p:sp>
        <p:nvSpPr>
          <p:cNvPr id="5" name="内容占位符 2"/>
          <p:cNvSpPr txBox="1">
            <a:spLocks/>
          </p:cNvSpPr>
          <p:nvPr/>
        </p:nvSpPr>
        <p:spPr bwMode="auto">
          <a:xfrm>
            <a:off x="457200" y="1357313"/>
            <a:ext cx="8258175" cy="928679"/>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R="0" lvl="0" algn="l" defTabSz="914400" rtl="0" eaLnBrk="0" fontAlgn="base" latinLnBrk="0" hangingPunct="0">
              <a:lnSpc>
                <a:spcPct val="15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Q3</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：如果客户的交易编码已办理了注销或休眠，再要进行期货交易该如何处理？</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3200" b="0" i="0" u="none" strike="noStrike" kern="0" cap="none" spc="0" normalizeH="0" baseline="0" noProof="0" dirty="0" smtClean="0">
              <a:ln>
                <a:noFill/>
              </a:ln>
              <a:solidFill>
                <a:schemeClr val="tx1"/>
              </a:solidFill>
              <a:effectLst/>
              <a:uLnTx/>
              <a:uFillTx/>
              <a:latin typeface="+mn-lt"/>
              <a:ea typeface="ＭＳ Ｐゴシック" pitchFamily="34" charset="-128"/>
              <a:cs typeface="宋体" pitchFamily="2" charset="-122"/>
            </a:endParaRPr>
          </a:p>
        </p:txBody>
      </p:sp>
      <p:sp>
        <p:nvSpPr>
          <p:cNvPr id="6" name="Text Box 8"/>
          <p:cNvSpPr txBox="1">
            <a:spLocks noChangeArrowheads="1"/>
          </p:cNvSpPr>
          <p:nvPr/>
        </p:nvSpPr>
        <p:spPr bwMode="auto">
          <a:xfrm>
            <a:off x="500063" y="2357438"/>
            <a:ext cx="8215312" cy="1754326"/>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defRPr/>
            </a:pPr>
            <a:r>
              <a:rPr lang="zh-CN" altLang="en-US" sz="1800" b="0" dirty="0">
                <a:solidFill>
                  <a:srgbClr val="FFFFFF"/>
                </a:solidFill>
                <a:latin typeface="华文新魏" pitchFamily="2" charset="-122"/>
                <a:ea typeface="华文新魏" pitchFamily="2" charset="-122"/>
              </a:rPr>
              <a:t>        对已经注销交易编码的客户需重新申请开户，方</a:t>
            </a:r>
            <a:r>
              <a:rPr lang="zh-CN" altLang="en-US" sz="1800" b="0" dirty="0" smtClean="0">
                <a:solidFill>
                  <a:srgbClr val="FFFFFF"/>
                </a:solidFill>
                <a:latin typeface="华文新魏" pitchFamily="2" charset="-122"/>
                <a:ea typeface="华文新魏" pitchFamily="2" charset="-122"/>
              </a:rPr>
              <a:t>可进行期货</a:t>
            </a:r>
            <a:r>
              <a:rPr lang="zh-CN" altLang="en-US" sz="1800" b="0" dirty="0">
                <a:solidFill>
                  <a:srgbClr val="FFFFFF"/>
                </a:solidFill>
                <a:latin typeface="华文新魏" pitchFamily="2" charset="-122"/>
                <a:ea typeface="华文新魏" pitchFamily="2" charset="-122"/>
              </a:rPr>
              <a:t>交易。</a:t>
            </a:r>
          </a:p>
          <a:p>
            <a:pPr algn="l">
              <a:lnSpc>
                <a:spcPct val="150000"/>
              </a:lnSpc>
              <a:defRPr/>
            </a:pPr>
            <a:r>
              <a:rPr lang="zh-CN" altLang="en-US" sz="1800" b="0" dirty="0">
                <a:solidFill>
                  <a:srgbClr val="FFFFFF"/>
                </a:solidFill>
                <a:latin typeface="华文新魏" pitchFamily="2" charset="-122"/>
                <a:ea typeface="华文新魏" pitchFamily="2" charset="-122"/>
              </a:rPr>
              <a:t>        对已休眠的，需入金后激活交易编码，才</a:t>
            </a:r>
            <a:r>
              <a:rPr lang="zh-CN" altLang="en-US" sz="1800" b="0" dirty="0" smtClean="0">
                <a:solidFill>
                  <a:srgbClr val="FFFFFF"/>
                </a:solidFill>
                <a:latin typeface="华文新魏" pitchFamily="2" charset="-122"/>
                <a:ea typeface="华文新魏" pitchFamily="2" charset="-122"/>
              </a:rPr>
              <a:t>可进行期货</a:t>
            </a:r>
            <a:r>
              <a:rPr lang="zh-CN" altLang="en-US" sz="1800" b="0" dirty="0">
                <a:solidFill>
                  <a:srgbClr val="FFFFFF"/>
                </a:solidFill>
                <a:latin typeface="华文新魏" pitchFamily="2" charset="-122"/>
                <a:ea typeface="华文新魏" pitchFamily="2" charset="-122"/>
              </a:rPr>
              <a:t>交易。当日收盘（下午</a:t>
            </a:r>
            <a:r>
              <a:rPr lang="en-US" sz="1800" b="0" dirty="0">
                <a:solidFill>
                  <a:srgbClr val="FFFFFF"/>
                </a:solidFill>
                <a:latin typeface="华文新魏" pitchFamily="2" charset="-122"/>
                <a:ea typeface="华文新魏" pitchFamily="2" charset="-122"/>
              </a:rPr>
              <a:t>3:00</a:t>
            </a:r>
            <a:r>
              <a:rPr lang="zh-CN" altLang="en-US" sz="1800" b="0" dirty="0">
                <a:solidFill>
                  <a:srgbClr val="FFFFFF"/>
                </a:solidFill>
                <a:latin typeface="华文新魏" pitchFamily="2" charset="-122"/>
                <a:ea typeface="华文新魏" pitchFamily="2" charset="-122"/>
              </a:rPr>
              <a:t>）前激活的交易编码，客户在下一交易日可以使用。收盘后激活的，则需再延后一个交易日可以使用。</a:t>
            </a:r>
          </a:p>
        </p:txBody>
      </p:sp>
      <p:pic>
        <p:nvPicPr>
          <p:cNvPr id="7" name="Picture 10" descr="ribbon2"/>
          <p:cNvPicPr>
            <a:picLocks noChangeAspect="1" noChangeArrowheads="1"/>
          </p:cNvPicPr>
          <p:nvPr/>
        </p:nvPicPr>
        <p:blipFill>
          <a:blip r:embed="rId2" cstate="print"/>
          <a:srcRect/>
          <a:stretch>
            <a:fillRect/>
          </a:stretch>
        </p:blipFill>
        <p:spPr bwMode="auto">
          <a:xfrm>
            <a:off x="357188" y="4714881"/>
            <a:ext cx="1500168" cy="1500182"/>
          </a:xfrm>
          <a:prstGeom prst="rect">
            <a:avLst/>
          </a:prstGeom>
          <a:noFill/>
          <a:ln w="9525">
            <a:noFill/>
            <a:miter lim="800000"/>
            <a:headEnd/>
            <a:tailEnd/>
          </a:ln>
        </p:spPr>
      </p:pic>
      <p:sp>
        <p:nvSpPr>
          <p:cNvPr id="8"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  返回</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1143000"/>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5" name="AutoShape 12">
            <a:hlinkClick r:id="rId2"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6" name="AutoShape 12">
            <a:hlinkClick r:id="rId3"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7" name="内容占位符 2"/>
          <p:cNvSpPr txBox="1">
            <a:spLocks/>
          </p:cNvSpPr>
          <p:nvPr/>
        </p:nvSpPr>
        <p:spPr bwMode="auto">
          <a:xfrm>
            <a:off x="457200" y="1357313"/>
            <a:ext cx="8186738" cy="385763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50000"/>
              </a:lnSpc>
              <a:spcBef>
                <a:spcPct val="2000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4" action="ppaction://hlinksldjump"/>
              </a:rPr>
              <a:t>Q1</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4" action="ppaction://hlinksldjump"/>
              </a:rPr>
              <a:t>：什么是一般客户？ </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（具体答案请点击相关问题，下同）</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50000"/>
              </a:lnSpc>
              <a:spcBef>
                <a:spcPct val="2000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5" action="ppaction://hlinksldjump"/>
              </a:rPr>
              <a:t>Q2</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5" action="ppaction://hlinksldjump"/>
              </a:rPr>
              <a:t>：</a:t>
            </a:r>
            <a:r>
              <a:rPr kumimoji="1" lang="zh-CN" altLang="en-US" sz="2000" b="0" kern="0" dirty="0" smtClean="0">
                <a:solidFill>
                  <a:schemeClr val="tx1"/>
                </a:solidFill>
                <a:latin typeface="华文新魏" pitchFamily="2" charset="-122"/>
                <a:ea typeface="华文新魏" pitchFamily="2" charset="-122"/>
                <a:cs typeface="宋体" pitchFamily="2" charset="-122"/>
                <a:hlinkClick r:id="rId5" action="ppaction://hlinksldjump"/>
              </a:rPr>
              <a:t>一般</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5" action="ppaction://hlinksldjump"/>
              </a:rPr>
              <a:t>客户想从事期货交易该找谁？</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50000"/>
              </a:lnSpc>
              <a:spcBef>
                <a:spcPct val="2000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5" action="ppaction://hlinksldjump"/>
              </a:rPr>
              <a:t>Q3</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5" action="ppaction://hlinksldjump"/>
              </a:rPr>
              <a:t>：一般客户开户需向期货公司提供什么证明文件？</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50000"/>
              </a:lnSpc>
              <a:spcBef>
                <a:spcPct val="2000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6" action="ppaction://hlinksldjump"/>
              </a:rPr>
              <a:t>Q4</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6" action="ppaction://hlinksldjump"/>
              </a:rPr>
              <a:t>：具体的开户流程是怎样的？</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50000"/>
              </a:lnSpc>
              <a:spcBef>
                <a:spcPct val="2000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7" action="ppaction://hlinksldjump"/>
              </a:rPr>
              <a:t>Q5</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7" action="ppaction://hlinksldjump"/>
              </a:rPr>
              <a:t>：开户后，什么时候可以交易？</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indent="-342900" algn="l" eaLnBrk="0" hangingPunct="0">
              <a:lnSpc>
                <a:spcPct val="150000"/>
              </a:lnSpc>
              <a:spcBef>
                <a:spcPct val="20000"/>
              </a:spcBef>
              <a:defRPr/>
            </a:pPr>
            <a:r>
              <a:rPr kumimoji="1" lang="en-US" altLang="zh-CN" sz="2000" b="0" kern="0" dirty="0" smtClean="0">
                <a:solidFill>
                  <a:schemeClr val="tx1"/>
                </a:solidFill>
                <a:latin typeface="华文新魏" pitchFamily="2" charset="-122"/>
                <a:ea typeface="华文新魏" pitchFamily="2" charset="-122"/>
                <a:cs typeface="宋体" pitchFamily="2" charset="-122"/>
                <a:hlinkClick r:id="rId8" action="ppaction://hlinksldjump"/>
              </a:rPr>
              <a:t>Q6</a:t>
            </a:r>
            <a:r>
              <a:rPr kumimoji="1" lang="zh-CN" altLang="en-US" sz="2000" b="0" kern="0" dirty="0" smtClean="0">
                <a:solidFill>
                  <a:schemeClr val="tx1"/>
                </a:solidFill>
                <a:latin typeface="华文新魏" pitchFamily="2" charset="-122"/>
                <a:ea typeface="华文新魏" pitchFamily="2" charset="-122"/>
                <a:cs typeface="宋体" pitchFamily="2" charset="-122"/>
                <a:hlinkClick r:id="rId8" action="ppaction://hlinksldjump"/>
              </a:rPr>
              <a:t>：个人客户可以委托他人代为开户吗？</a:t>
            </a:r>
            <a:endParaRPr kumimoji="1" lang="en-US" altLang="zh-CN" sz="2000" b="0" kern="0" dirty="0" smtClean="0">
              <a:solidFill>
                <a:schemeClr val="tx1"/>
              </a:solidFill>
              <a:latin typeface="华文新魏" pitchFamily="2" charset="-122"/>
              <a:ea typeface="华文新魏" pitchFamily="2" charset="-122"/>
              <a:cs typeface="宋体" pitchFamily="2" charset="-122"/>
            </a:endParaRPr>
          </a:p>
          <a:p>
            <a:pPr marL="342900" lvl="0" indent="-342900" algn="l" eaLnBrk="0" hangingPunct="0">
              <a:lnSpc>
                <a:spcPct val="150000"/>
              </a:lnSpc>
              <a:spcBef>
                <a:spcPct val="20000"/>
              </a:spcBef>
              <a:defRPr/>
            </a:pPr>
            <a:r>
              <a:rPr kumimoji="1" lang="en-US" altLang="zh-CN" sz="2000" b="0" kern="0" dirty="0" smtClean="0">
                <a:solidFill>
                  <a:schemeClr val="tx1"/>
                </a:solidFill>
                <a:latin typeface="华文新魏" pitchFamily="2" charset="-122"/>
                <a:ea typeface="华文新魏" pitchFamily="2" charset="-122"/>
                <a:cs typeface="宋体" pitchFamily="2" charset="-122"/>
                <a:hlinkClick r:id="rId8" action="ppaction://hlinksldjump"/>
              </a:rPr>
              <a:t>Q7</a:t>
            </a:r>
            <a:r>
              <a:rPr kumimoji="1" lang="zh-CN" altLang="en-US" sz="2000" b="0" kern="0" dirty="0" smtClean="0">
                <a:solidFill>
                  <a:schemeClr val="tx1"/>
                </a:solidFill>
                <a:latin typeface="华文新魏" pitchFamily="2" charset="-122"/>
                <a:ea typeface="华文新魏" pitchFamily="2" charset="-122"/>
                <a:cs typeface="宋体" pitchFamily="2" charset="-122"/>
                <a:hlinkClick r:id="rId8" action="ppaction://hlinksldjump"/>
              </a:rPr>
              <a:t>：客户想在多家期货交易所开户应如何操作？</a:t>
            </a:r>
            <a:endParaRPr kumimoji="1" lang="en-US" altLang="zh-CN" sz="2000" b="0" kern="0" dirty="0" smtClean="0">
              <a:solidFill>
                <a:schemeClr val="tx1"/>
              </a:solidFill>
              <a:latin typeface="华文新魏" pitchFamily="2" charset="-122"/>
              <a:ea typeface="华文新魏" pitchFamily="2" charset="-122"/>
              <a:cs typeface="宋体" pitchFamily="2" charset="-122"/>
            </a:endParaRPr>
          </a:p>
          <a:p>
            <a:pPr marL="342900" indent="-342900" algn="l" eaLnBrk="0" hangingPunct="0">
              <a:lnSpc>
                <a:spcPct val="150000"/>
              </a:lnSpc>
              <a:spcBef>
                <a:spcPct val="20000"/>
              </a:spcBef>
              <a:defRPr/>
            </a:pPr>
            <a:endParaRPr kumimoji="1" lang="en-US" altLang="zh-CN" sz="2000" b="0" kern="0" dirty="0" smtClean="0">
              <a:solidFill>
                <a:schemeClr val="tx1"/>
              </a:solidFill>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50000"/>
              </a:lnSpc>
              <a:spcBef>
                <a:spcPct val="20000"/>
              </a:spcBef>
              <a:spcAft>
                <a:spcPct val="0"/>
              </a:spcAft>
              <a:buClrTx/>
              <a:buSzTx/>
              <a:buFontTx/>
              <a:buNone/>
              <a:tabLst/>
              <a:defRPr/>
            </a:pPr>
            <a:endPar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457200" y="274638"/>
            <a:ext cx="8229600" cy="58259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3200" b="1" i="0" u="none" strike="noStrike" kern="1200" cap="none" spc="0" normalizeH="0" baseline="0" noProof="0" dirty="0" smtClean="0">
                <a:ln>
                  <a:noFill/>
                </a:ln>
                <a:solidFill>
                  <a:srgbClr val="000099"/>
                </a:solidFill>
                <a:effectLst/>
                <a:uLnTx/>
                <a:uFillTx/>
                <a:latin typeface="华文新魏" pitchFamily="2" charset="-122"/>
                <a:ea typeface="华文新魏" pitchFamily="2" charset="-122"/>
                <a:cs typeface="宋体" pitchFamily="2" charset="-122"/>
              </a:rPr>
              <a:t>目 录</a:t>
            </a:r>
            <a:endParaRPr kumimoji="0" lang="zh-CN" alt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5" name="Rectangle 7"/>
          <p:cNvSpPr>
            <a:spLocks noChangeArrowheads="1"/>
          </p:cNvSpPr>
          <p:nvPr/>
        </p:nvSpPr>
        <p:spPr bwMode="auto">
          <a:xfrm>
            <a:off x="1643042" y="3143248"/>
            <a:ext cx="6143625" cy="457200"/>
          </a:xfrm>
          <a:prstGeom prst="rect">
            <a:avLst/>
          </a:prstGeom>
          <a:gradFill rotWithShape="1">
            <a:gsLst>
              <a:gs pos="0">
                <a:schemeClr val="bg1">
                  <a:alpha val="0"/>
                </a:schemeClr>
              </a:gs>
              <a:gs pos="100000">
                <a:srgbClr val="66CCFF"/>
              </a:gs>
            </a:gsLst>
            <a:lin ang="0" scaled="1"/>
          </a:gradFill>
          <a:ln w="9525">
            <a:noFill/>
            <a:miter lim="800000"/>
            <a:headEnd/>
            <a:tailEnd/>
          </a:ln>
        </p:spPr>
        <p:txBody>
          <a:bodyPr wrap="none" anchor="ctr"/>
          <a:lstStyle/>
          <a:p>
            <a:endParaRPr lang="zh-CN" altLang="en-US"/>
          </a:p>
        </p:txBody>
      </p:sp>
      <p:sp>
        <p:nvSpPr>
          <p:cNvPr id="6" name="AutoShape 5"/>
          <p:cNvSpPr>
            <a:spLocks noChangeArrowheads="1"/>
          </p:cNvSpPr>
          <p:nvPr/>
        </p:nvSpPr>
        <p:spPr bwMode="gray">
          <a:xfrm>
            <a:off x="1928813" y="4000500"/>
            <a:ext cx="714375" cy="654050"/>
          </a:xfrm>
          <a:prstGeom prst="hexagon">
            <a:avLst>
              <a:gd name="adj" fmla="val 28909"/>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7" name="AutoShape 5"/>
          <p:cNvSpPr>
            <a:spLocks noChangeArrowheads="1"/>
          </p:cNvSpPr>
          <p:nvPr/>
        </p:nvSpPr>
        <p:spPr bwMode="gray">
          <a:xfrm>
            <a:off x="1928813" y="3071813"/>
            <a:ext cx="714375" cy="642937"/>
          </a:xfrm>
          <a:prstGeom prst="hexagon">
            <a:avLst>
              <a:gd name="adj" fmla="val 28915"/>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8" name="AutoShape 5"/>
          <p:cNvSpPr>
            <a:spLocks noChangeArrowheads="1"/>
          </p:cNvSpPr>
          <p:nvPr/>
        </p:nvSpPr>
        <p:spPr bwMode="gray">
          <a:xfrm>
            <a:off x="1928813" y="2143125"/>
            <a:ext cx="714375" cy="654050"/>
          </a:xfrm>
          <a:prstGeom prst="hexagon">
            <a:avLst>
              <a:gd name="adj" fmla="val 28909"/>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9" name="Line 18"/>
          <p:cNvSpPr>
            <a:spLocks noChangeShapeType="1"/>
          </p:cNvSpPr>
          <p:nvPr/>
        </p:nvSpPr>
        <p:spPr bwMode="auto">
          <a:xfrm>
            <a:off x="2508250" y="2773363"/>
            <a:ext cx="5229225" cy="0"/>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10" name="Line 20"/>
          <p:cNvSpPr>
            <a:spLocks noChangeShapeType="1"/>
          </p:cNvSpPr>
          <p:nvPr/>
        </p:nvSpPr>
        <p:spPr bwMode="auto">
          <a:xfrm>
            <a:off x="2508250" y="3687763"/>
            <a:ext cx="5229225" cy="4762"/>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11" name="Text Box 28"/>
          <p:cNvSpPr txBox="1">
            <a:spLocks noChangeArrowheads="1"/>
          </p:cNvSpPr>
          <p:nvPr/>
        </p:nvSpPr>
        <p:spPr bwMode="auto">
          <a:xfrm>
            <a:off x="2627313" y="2205038"/>
            <a:ext cx="1585912" cy="461962"/>
          </a:xfrm>
          <a:prstGeom prst="rect">
            <a:avLst/>
          </a:prstGeom>
          <a:noFill/>
          <a:ln w="9525">
            <a:noFill/>
            <a:miter lim="800000"/>
            <a:headEnd/>
            <a:tailEnd/>
          </a:ln>
        </p:spPr>
        <p:txBody>
          <a:bodyPr wrap="none">
            <a:spAutoFit/>
          </a:bodyPr>
          <a:lstStyle/>
          <a:p>
            <a:pPr eaLnBrk="0" hangingPunct="0"/>
            <a:r>
              <a:rPr lang="zh-CN" altLang="en-US" sz="2400">
                <a:solidFill>
                  <a:schemeClr val="tx1"/>
                </a:solidFill>
                <a:ea typeface="华文细黑" pitchFamily="2" charset="-122"/>
              </a:rPr>
              <a:t>  关于开户</a:t>
            </a:r>
          </a:p>
        </p:txBody>
      </p:sp>
      <p:sp>
        <p:nvSpPr>
          <p:cNvPr id="12" name="Text Box 28"/>
          <p:cNvSpPr txBox="1">
            <a:spLocks noChangeArrowheads="1"/>
          </p:cNvSpPr>
          <p:nvPr/>
        </p:nvSpPr>
        <p:spPr bwMode="auto">
          <a:xfrm>
            <a:off x="2627313" y="3141663"/>
            <a:ext cx="2816225" cy="461962"/>
          </a:xfrm>
          <a:prstGeom prst="rect">
            <a:avLst/>
          </a:prstGeom>
          <a:noFill/>
          <a:ln w="9525">
            <a:noFill/>
            <a:miter lim="800000"/>
            <a:headEnd/>
            <a:tailEnd/>
          </a:ln>
        </p:spPr>
        <p:txBody>
          <a:bodyPr wrap="none">
            <a:spAutoFit/>
          </a:bodyPr>
          <a:lstStyle/>
          <a:p>
            <a:pPr eaLnBrk="0" hangingPunct="0"/>
            <a:r>
              <a:rPr lang="zh-CN" altLang="en-US" sz="2400">
                <a:solidFill>
                  <a:schemeClr val="tx1"/>
                </a:solidFill>
                <a:ea typeface="华文细黑" pitchFamily="2" charset="-122"/>
              </a:rPr>
              <a:t>  关于客户资料修改</a:t>
            </a:r>
          </a:p>
        </p:txBody>
      </p:sp>
      <p:grpSp>
        <p:nvGrpSpPr>
          <p:cNvPr id="13" name="Group 10"/>
          <p:cNvGrpSpPr>
            <a:grpSpLocks/>
          </p:cNvGrpSpPr>
          <p:nvPr/>
        </p:nvGrpSpPr>
        <p:grpSpPr bwMode="auto">
          <a:xfrm>
            <a:off x="1857356" y="2143116"/>
            <a:ext cx="762000" cy="665162"/>
            <a:chOff x="1110" y="2656"/>
            <a:chExt cx="1549" cy="1351"/>
          </a:xfrm>
          <a:noFill/>
        </p:grpSpPr>
        <p:sp>
          <p:nvSpPr>
            <p:cNvPr id="14"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15"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16"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17" name="Text Box 19"/>
          <p:cNvSpPr txBox="1">
            <a:spLocks noChangeArrowheads="1"/>
          </p:cNvSpPr>
          <p:nvPr/>
        </p:nvSpPr>
        <p:spPr bwMode="gray">
          <a:xfrm>
            <a:off x="2000250" y="2262188"/>
            <a:ext cx="449263" cy="457200"/>
          </a:xfrm>
          <a:prstGeom prst="rect">
            <a:avLst/>
          </a:prstGeom>
          <a:noFill/>
          <a:ln w="9525">
            <a:noFill/>
            <a:miter lim="800000"/>
            <a:headEnd/>
            <a:tailEnd/>
          </a:ln>
        </p:spPr>
        <p:txBody>
          <a:bodyPr>
            <a:spAutoFit/>
          </a:bodyPr>
          <a:lstStyle/>
          <a:p>
            <a:pPr eaLnBrk="0" hangingPunct="0"/>
            <a:r>
              <a:rPr lang="en-US" altLang="zh-CN" sz="2400" dirty="0" smtClean="0">
                <a:solidFill>
                  <a:schemeClr val="tx1"/>
                </a:solidFill>
              </a:rPr>
              <a:t> 1</a:t>
            </a:r>
            <a:endParaRPr lang="en-US" altLang="zh-CN" sz="2400" dirty="0">
              <a:solidFill>
                <a:schemeClr val="tx1"/>
              </a:solidFill>
            </a:endParaRPr>
          </a:p>
        </p:txBody>
      </p:sp>
      <p:grpSp>
        <p:nvGrpSpPr>
          <p:cNvPr id="18" name="Group 10"/>
          <p:cNvGrpSpPr>
            <a:grpSpLocks/>
          </p:cNvGrpSpPr>
          <p:nvPr/>
        </p:nvGrpSpPr>
        <p:grpSpPr bwMode="auto">
          <a:xfrm>
            <a:off x="1865784" y="3068960"/>
            <a:ext cx="762000" cy="665162"/>
            <a:chOff x="1110" y="2656"/>
            <a:chExt cx="1549" cy="1351"/>
          </a:xfrm>
          <a:noFill/>
        </p:grpSpPr>
        <p:sp>
          <p:nvSpPr>
            <p:cNvPr id="19"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20"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21"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22" name="Text Box 19"/>
          <p:cNvSpPr txBox="1">
            <a:spLocks noChangeArrowheads="1"/>
          </p:cNvSpPr>
          <p:nvPr/>
        </p:nvSpPr>
        <p:spPr bwMode="gray">
          <a:xfrm>
            <a:off x="2071688" y="3165475"/>
            <a:ext cx="355600" cy="461963"/>
          </a:xfrm>
          <a:prstGeom prst="rect">
            <a:avLst/>
          </a:prstGeom>
          <a:noFill/>
          <a:ln w="9525">
            <a:noFill/>
            <a:miter lim="800000"/>
            <a:headEnd/>
            <a:tailEnd/>
          </a:ln>
        </p:spPr>
        <p:txBody>
          <a:bodyPr wrap="none">
            <a:spAutoFit/>
          </a:bodyPr>
          <a:lstStyle/>
          <a:p>
            <a:pPr eaLnBrk="0" hangingPunct="0"/>
            <a:r>
              <a:rPr lang="en-US" altLang="zh-CN" sz="2400">
                <a:solidFill>
                  <a:schemeClr val="tx1"/>
                </a:solidFill>
              </a:rPr>
              <a:t>2</a:t>
            </a:r>
          </a:p>
        </p:txBody>
      </p:sp>
      <p:sp>
        <p:nvSpPr>
          <p:cNvPr id="23" name="Line 20"/>
          <p:cNvSpPr>
            <a:spLocks noChangeShapeType="1"/>
          </p:cNvSpPr>
          <p:nvPr/>
        </p:nvSpPr>
        <p:spPr bwMode="auto">
          <a:xfrm>
            <a:off x="2511425" y="4624388"/>
            <a:ext cx="5229225" cy="4762"/>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24" name="Text Box 28"/>
          <p:cNvSpPr txBox="1">
            <a:spLocks noChangeArrowheads="1"/>
          </p:cNvSpPr>
          <p:nvPr/>
        </p:nvSpPr>
        <p:spPr bwMode="auto">
          <a:xfrm>
            <a:off x="2751138" y="4048125"/>
            <a:ext cx="3878262" cy="461963"/>
          </a:xfrm>
          <a:prstGeom prst="rect">
            <a:avLst/>
          </a:prstGeom>
          <a:noFill/>
          <a:ln w="9525">
            <a:noFill/>
            <a:miter lim="800000"/>
            <a:headEnd/>
            <a:tailEnd/>
          </a:ln>
        </p:spPr>
        <p:txBody>
          <a:bodyPr wrap="none">
            <a:spAutoFit/>
          </a:bodyPr>
          <a:lstStyle/>
          <a:p>
            <a:pPr eaLnBrk="0" hangingPunct="0"/>
            <a:r>
              <a:rPr lang="zh-CN" altLang="en-US" sz="2400">
                <a:solidFill>
                  <a:schemeClr val="tx1"/>
                </a:solidFill>
                <a:ea typeface="华文细黑" pitchFamily="2" charset="-122"/>
              </a:rPr>
              <a:t>关于交易编码的休眠和注销</a:t>
            </a:r>
          </a:p>
        </p:txBody>
      </p:sp>
      <p:grpSp>
        <p:nvGrpSpPr>
          <p:cNvPr id="25" name="Group 10"/>
          <p:cNvGrpSpPr>
            <a:grpSpLocks/>
          </p:cNvGrpSpPr>
          <p:nvPr/>
        </p:nvGrpSpPr>
        <p:grpSpPr bwMode="auto">
          <a:xfrm>
            <a:off x="1869261" y="4005064"/>
            <a:ext cx="762000" cy="665162"/>
            <a:chOff x="1110" y="2656"/>
            <a:chExt cx="1549" cy="1351"/>
          </a:xfrm>
          <a:noFill/>
        </p:grpSpPr>
        <p:sp>
          <p:nvSpPr>
            <p:cNvPr id="26"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27"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28"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29" name="Text Box 19"/>
          <p:cNvSpPr txBox="1">
            <a:spLocks noChangeArrowheads="1"/>
          </p:cNvSpPr>
          <p:nvPr/>
        </p:nvSpPr>
        <p:spPr bwMode="gray">
          <a:xfrm>
            <a:off x="2074863" y="4100513"/>
            <a:ext cx="357187" cy="461962"/>
          </a:xfrm>
          <a:prstGeom prst="rect">
            <a:avLst/>
          </a:prstGeom>
          <a:noFill/>
          <a:ln w="9525">
            <a:noFill/>
            <a:miter lim="800000"/>
            <a:headEnd/>
            <a:tailEnd/>
          </a:ln>
        </p:spPr>
        <p:txBody>
          <a:bodyPr wrap="none">
            <a:spAutoFit/>
          </a:bodyPr>
          <a:lstStyle/>
          <a:p>
            <a:pPr eaLnBrk="0" hangingPunct="0"/>
            <a:r>
              <a:rPr lang="en-US" altLang="zh-CN" sz="2400">
                <a:solidFill>
                  <a:schemeClr val="tx1"/>
                </a:solidFill>
              </a:rPr>
              <a:t>3</a:t>
            </a:r>
          </a:p>
        </p:txBody>
      </p:sp>
      <p:sp>
        <p:nvSpPr>
          <p:cNvPr id="30" name="AutoShape 12">
            <a:hlinkClick r:id="rId2"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31"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txBox="1">
            <a:spLocks/>
          </p:cNvSpPr>
          <p:nvPr/>
        </p:nvSpPr>
        <p:spPr>
          <a:xfrm>
            <a:off x="500063" y="1785938"/>
            <a:ext cx="8258175" cy="3286125"/>
          </a:xfrm>
          <a:prstGeom prst="rect">
            <a:avLst/>
          </a:prstGeom>
        </p:spPr>
        <p:txBody>
          <a:bodyPr/>
          <a:lstStyle/>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hlinkClick r:id="rId2" action="ppaction://hlinksldjump"/>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kern="0" dirty="0" smtClean="0">
              <a:solidFill>
                <a:schemeClr val="tx1"/>
              </a:solidFill>
              <a:latin typeface="华文新魏" pitchFamily="2" charset="-122"/>
              <a:ea typeface="华文新魏" pitchFamily="2" charset="-122"/>
              <a:hlinkClick r:id="rId2" action="ppaction://hlinksldjump"/>
            </a:endParaRPr>
          </a:p>
          <a:p>
            <a:pPr marL="0" marR="0" lvl="0" indent="0" algn="l" defTabSz="914400" rtl="0" eaLnBrk="0" fontAlgn="base" latinLnBrk="0" hangingPunct="0">
              <a:lnSpc>
                <a:spcPct val="15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hlinkClick r:id="rId2" action="ppaction://hlinksldjump"/>
              </a:rPr>
              <a:t>Q1</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hlinkClick r:id="rId2" action="ppaction://hlinksldjump"/>
              </a:rPr>
              <a:t>：当客户信息发生变化后，客户怎么办？</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5" name="AutoShape 12">
            <a:hlinkClick r:id="rId3"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6" name="AutoShape 12">
            <a:hlinkClick r:id="rId4"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pic>
        <p:nvPicPr>
          <p:cNvPr id="7" name="Picture 9" descr="C:\Program Files (x86)\Microsoft Office\MEDIA\CAGCAT10\j0299125.wmf"/>
          <p:cNvPicPr>
            <a:picLocks noChangeAspect="1" noChangeArrowheads="1"/>
          </p:cNvPicPr>
          <p:nvPr/>
        </p:nvPicPr>
        <p:blipFill>
          <a:blip r:embed="rId5"/>
          <a:srcRect/>
          <a:stretch>
            <a:fillRect/>
          </a:stretch>
        </p:blipFill>
        <p:spPr bwMode="auto">
          <a:xfrm>
            <a:off x="3643306" y="5143512"/>
            <a:ext cx="1285884" cy="1162049"/>
          </a:xfrm>
          <a:prstGeom prst="rect">
            <a:avLst/>
          </a:prstGeom>
          <a:noFill/>
          <a:ln w="9525">
            <a:noFill/>
            <a:miter lim="800000"/>
            <a:headEnd/>
            <a:tailEnd/>
          </a:ln>
        </p:spPr>
      </p:pic>
      <p:sp>
        <p:nvSpPr>
          <p:cNvPr id="8" name="标题 1"/>
          <p:cNvSpPr>
            <a:spLocks noGrp="1"/>
          </p:cNvSpPr>
          <p:nvPr>
            <p:ph type="title"/>
          </p:nvPr>
        </p:nvSpPr>
        <p:spPr>
          <a:xfrm>
            <a:off x="457200" y="274638"/>
            <a:ext cx="8229600" cy="1143000"/>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2</a:t>
            </a:r>
            <a:r>
              <a:rPr lang="zh-CN" altLang="en-US" sz="3200" b="1" dirty="0" smtClean="0">
                <a:solidFill>
                  <a:srgbClr val="000099"/>
                </a:solidFill>
                <a:latin typeface="华文新魏" pitchFamily="2" charset="-122"/>
                <a:ea typeface="华文新魏" pitchFamily="2" charset="-122"/>
                <a:cs typeface="宋体" pitchFamily="2" charset="-122"/>
              </a:rPr>
              <a:t>、关于客户资料修改</a:t>
            </a:r>
            <a:endParaRPr lang="zh-CN" alt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1143000"/>
          </a:xfrm>
        </p:spPr>
        <p:txBody>
          <a:bodyPr/>
          <a:lstStyle/>
          <a:p>
            <a:pPr algn="ctr"/>
            <a:r>
              <a:rPr lang="zh-CN" altLang="en-US" sz="3600" b="1" dirty="0" smtClean="0">
                <a:solidFill>
                  <a:srgbClr val="000099"/>
                </a:solidFill>
                <a:latin typeface="华文新魏" pitchFamily="2" charset="-122"/>
                <a:ea typeface="华文新魏" pitchFamily="2" charset="-122"/>
                <a:cs typeface="宋体" pitchFamily="2" charset="-122"/>
              </a:rPr>
              <a:t>目 录</a:t>
            </a:r>
            <a:endParaRPr lang="zh-CN" altLang="en-US" sz="3600" dirty="0"/>
          </a:p>
        </p:txBody>
      </p:sp>
      <p:sp>
        <p:nvSpPr>
          <p:cNvPr id="5" name="Rectangle 7"/>
          <p:cNvSpPr>
            <a:spLocks noChangeArrowheads="1"/>
          </p:cNvSpPr>
          <p:nvPr/>
        </p:nvSpPr>
        <p:spPr bwMode="auto">
          <a:xfrm>
            <a:off x="1643063" y="4071938"/>
            <a:ext cx="6143625" cy="457200"/>
          </a:xfrm>
          <a:prstGeom prst="rect">
            <a:avLst/>
          </a:prstGeom>
          <a:gradFill rotWithShape="1">
            <a:gsLst>
              <a:gs pos="0">
                <a:schemeClr val="bg1">
                  <a:alpha val="0"/>
                </a:schemeClr>
              </a:gs>
              <a:gs pos="100000">
                <a:srgbClr val="66CCFF"/>
              </a:gs>
            </a:gsLst>
            <a:lin ang="0" scaled="1"/>
          </a:gradFill>
          <a:ln w="9525">
            <a:noFill/>
            <a:miter lim="800000"/>
            <a:headEnd/>
            <a:tailEnd/>
          </a:ln>
        </p:spPr>
        <p:txBody>
          <a:bodyPr wrap="none" anchor="ctr"/>
          <a:lstStyle/>
          <a:p>
            <a:endParaRPr lang="zh-CN" altLang="en-US"/>
          </a:p>
        </p:txBody>
      </p:sp>
      <p:sp>
        <p:nvSpPr>
          <p:cNvPr id="6" name="AutoShape 5"/>
          <p:cNvSpPr>
            <a:spLocks noChangeArrowheads="1"/>
          </p:cNvSpPr>
          <p:nvPr/>
        </p:nvSpPr>
        <p:spPr bwMode="gray">
          <a:xfrm>
            <a:off x="1928813" y="4000500"/>
            <a:ext cx="714375" cy="654050"/>
          </a:xfrm>
          <a:prstGeom prst="hexagon">
            <a:avLst>
              <a:gd name="adj" fmla="val 28909"/>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7" name="AutoShape 5"/>
          <p:cNvSpPr>
            <a:spLocks noChangeArrowheads="1"/>
          </p:cNvSpPr>
          <p:nvPr/>
        </p:nvSpPr>
        <p:spPr bwMode="gray">
          <a:xfrm>
            <a:off x="1928813" y="3071813"/>
            <a:ext cx="714375" cy="642937"/>
          </a:xfrm>
          <a:prstGeom prst="hexagon">
            <a:avLst>
              <a:gd name="adj" fmla="val 28915"/>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8" name="AutoShape 5"/>
          <p:cNvSpPr>
            <a:spLocks noChangeArrowheads="1"/>
          </p:cNvSpPr>
          <p:nvPr/>
        </p:nvSpPr>
        <p:spPr bwMode="gray">
          <a:xfrm>
            <a:off x="1928813" y="2143125"/>
            <a:ext cx="714375" cy="654050"/>
          </a:xfrm>
          <a:prstGeom prst="hexagon">
            <a:avLst>
              <a:gd name="adj" fmla="val 28909"/>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9" name="Line 18"/>
          <p:cNvSpPr>
            <a:spLocks noChangeShapeType="1"/>
          </p:cNvSpPr>
          <p:nvPr/>
        </p:nvSpPr>
        <p:spPr bwMode="auto">
          <a:xfrm>
            <a:off x="2508250" y="2773363"/>
            <a:ext cx="5229225" cy="0"/>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10" name="Line 20"/>
          <p:cNvSpPr>
            <a:spLocks noChangeShapeType="1"/>
          </p:cNvSpPr>
          <p:nvPr/>
        </p:nvSpPr>
        <p:spPr bwMode="auto">
          <a:xfrm>
            <a:off x="2508250" y="3687763"/>
            <a:ext cx="5229225" cy="4762"/>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11" name="Text Box 28"/>
          <p:cNvSpPr txBox="1">
            <a:spLocks noChangeArrowheads="1"/>
          </p:cNvSpPr>
          <p:nvPr/>
        </p:nvSpPr>
        <p:spPr bwMode="auto">
          <a:xfrm>
            <a:off x="2627313" y="2205038"/>
            <a:ext cx="1585912" cy="461962"/>
          </a:xfrm>
          <a:prstGeom prst="rect">
            <a:avLst/>
          </a:prstGeom>
          <a:noFill/>
          <a:ln w="9525">
            <a:noFill/>
            <a:miter lim="800000"/>
            <a:headEnd/>
            <a:tailEnd/>
          </a:ln>
        </p:spPr>
        <p:txBody>
          <a:bodyPr wrap="none">
            <a:spAutoFit/>
          </a:bodyPr>
          <a:lstStyle/>
          <a:p>
            <a:pPr eaLnBrk="0" hangingPunct="0"/>
            <a:r>
              <a:rPr lang="zh-CN" altLang="en-US" sz="2400">
                <a:solidFill>
                  <a:schemeClr val="tx1"/>
                </a:solidFill>
                <a:ea typeface="华文细黑" pitchFamily="2" charset="-122"/>
              </a:rPr>
              <a:t>  关于开户</a:t>
            </a:r>
          </a:p>
        </p:txBody>
      </p:sp>
      <p:sp>
        <p:nvSpPr>
          <p:cNvPr id="12" name="Text Box 28"/>
          <p:cNvSpPr txBox="1">
            <a:spLocks noChangeArrowheads="1"/>
          </p:cNvSpPr>
          <p:nvPr/>
        </p:nvSpPr>
        <p:spPr bwMode="auto">
          <a:xfrm>
            <a:off x="2627313" y="3141663"/>
            <a:ext cx="2816225" cy="461962"/>
          </a:xfrm>
          <a:prstGeom prst="rect">
            <a:avLst/>
          </a:prstGeom>
          <a:noFill/>
          <a:ln w="9525">
            <a:noFill/>
            <a:miter lim="800000"/>
            <a:headEnd/>
            <a:tailEnd/>
          </a:ln>
        </p:spPr>
        <p:txBody>
          <a:bodyPr wrap="none">
            <a:spAutoFit/>
          </a:bodyPr>
          <a:lstStyle/>
          <a:p>
            <a:pPr eaLnBrk="0" hangingPunct="0"/>
            <a:r>
              <a:rPr lang="zh-CN" altLang="en-US" sz="2400">
                <a:solidFill>
                  <a:schemeClr val="tx1"/>
                </a:solidFill>
                <a:ea typeface="华文细黑" pitchFamily="2" charset="-122"/>
              </a:rPr>
              <a:t>  关于客户资料修改</a:t>
            </a:r>
          </a:p>
        </p:txBody>
      </p:sp>
      <p:grpSp>
        <p:nvGrpSpPr>
          <p:cNvPr id="13" name="Group 10"/>
          <p:cNvGrpSpPr>
            <a:grpSpLocks/>
          </p:cNvGrpSpPr>
          <p:nvPr/>
        </p:nvGrpSpPr>
        <p:grpSpPr bwMode="auto">
          <a:xfrm>
            <a:off x="1857356" y="2143116"/>
            <a:ext cx="762000" cy="665162"/>
            <a:chOff x="1110" y="2656"/>
            <a:chExt cx="1549" cy="1351"/>
          </a:xfrm>
          <a:noFill/>
        </p:grpSpPr>
        <p:sp>
          <p:nvSpPr>
            <p:cNvPr id="14"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15"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16"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17" name="Text Box 19"/>
          <p:cNvSpPr txBox="1">
            <a:spLocks noChangeArrowheads="1"/>
          </p:cNvSpPr>
          <p:nvPr/>
        </p:nvSpPr>
        <p:spPr bwMode="gray">
          <a:xfrm>
            <a:off x="2000250" y="2262188"/>
            <a:ext cx="449263" cy="457200"/>
          </a:xfrm>
          <a:prstGeom prst="rect">
            <a:avLst/>
          </a:prstGeom>
          <a:noFill/>
          <a:ln w="9525">
            <a:noFill/>
            <a:miter lim="800000"/>
            <a:headEnd/>
            <a:tailEnd/>
          </a:ln>
        </p:spPr>
        <p:txBody>
          <a:bodyPr>
            <a:spAutoFit/>
          </a:bodyPr>
          <a:lstStyle/>
          <a:p>
            <a:pPr eaLnBrk="0" hangingPunct="0"/>
            <a:r>
              <a:rPr lang="en-US" altLang="zh-CN" sz="2400" dirty="0" smtClean="0">
                <a:solidFill>
                  <a:schemeClr val="tx1"/>
                </a:solidFill>
              </a:rPr>
              <a:t> 1</a:t>
            </a:r>
            <a:endParaRPr lang="en-US" altLang="zh-CN" sz="2400" dirty="0">
              <a:solidFill>
                <a:schemeClr val="tx1"/>
              </a:solidFill>
            </a:endParaRPr>
          </a:p>
        </p:txBody>
      </p:sp>
      <p:grpSp>
        <p:nvGrpSpPr>
          <p:cNvPr id="18" name="Group 10"/>
          <p:cNvGrpSpPr>
            <a:grpSpLocks/>
          </p:cNvGrpSpPr>
          <p:nvPr/>
        </p:nvGrpSpPr>
        <p:grpSpPr bwMode="auto">
          <a:xfrm>
            <a:off x="1865784" y="3068960"/>
            <a:ext cx="762000" cy="665162"/>
            <a:chOff x="1110" y="2656"/>
            <a:chExt cx="1549" cy="1351"/>
          </a:xfrm>
          <a:noFill/>
        </p:grpSpPr>
        <p:sp>
          <p:nvSpPr>
            <p:cNvPr id="19"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20"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21"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22" name="Text Box 19"/>
          <p:cNvSpPr txBox="1">
            <a:spLocks noChangeArrowheads="1"/>
          </p:cNvSpPr>
          <p:nvPr/>
        </p:nvSpPr>
        <p:spPr bwMode="gray">
          <a:xfrm>
            <a:off x="2071688" y="3165475"/>
            <a:ext cx="355600" cy="461963"/>
          </a:xfrm>
          <a:prstGeom prst="rect">
            <a:avLst/>
          </a:prstGeom>
          <a:noFill/>
          <a:ln w="9525">
            <a:noFill/>
            <a:miter lim="800000"/>
            <a:headEnd/>
            <a:tailEnd/>
          </a:ln>
        </p:spPr>
        <p:txBody>
          <a:bodyPr wrap="none">
            <a:spAutoFit/>
          </a:bodyPr>
          <a:lstStyle/>
          <a:p>
            <a:pPr eaLnBrk="0" hangingPunct="0"/>
            <a:r>
              <a:rPr lang="en-US" altLang="zh-CN" sz="2400">
                <a:solidFill>
                  <a:schemeClr val="tx1"/>
                </a:solidFill>
              </a:rPr>
              <a:t>2</a:t>
            </a:r>
          </a:p>
        </p:txBody>
      </p:sp>
      <p:sp>
        <p:nvSpPr>
          <p:cNvPr id="23" name="Line 20"/>
          <p:cNvSpPr>
            <a:spLocks noChangeShapeType="1"/>
          </p:cNvSpPr>
          <p:nvPr/>
        </p:nvSpPr>
        <p:spPr bwMode="auto">
          <a:xfrm>
            <a:off x="2511425" y="4624388"/>
            <a:ext cx="5229225" cy="4762"/>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24" name="Text Box 28"/>
          <p:cNvSpPr txBox="1">
            <a:spLocks noChangeArrowheads="1"/>
          </p:cNvSpPr>
          <p:nvPr/>
        </p:nvSpPr>
        <p:spPr bwMode="auto">
          <a:xfrm>
            <a:off x="2751138" y="4048125"/>
            <a:ext cx="3878262" cy="461963"/>
          </a:xfrm>
          <a:prstGeom prst="rect">
            <a:avLst/>
          </a:prstGeom>
          <a:noFill/>
          <a:ln w="9525">
            <a:noFill/>
            <a:miter lim="800000"/>
            <a:headEnd/>
            <a:tailEnd/>
          </a:ln>
        </p:spPr>
        <p:txBody>
          <a:bodyPr wrap="none">
            <a:spAutoFit/>
          </a:bodyPr>
          <a:lstStyle/>
          <a:p>
            <a:pPr eaLnBrk="0" hangingPunct="0"/>
            <a:r>
              <a:rPr lang="zh-CN" altLang="en-US" sz="2400">
                <a:solidFill>
                  <a:schemeClr val="tx1"/>
                </a:solidFill>
                <a:ea typeface="华文细黑" pitchFamily="2" charset="-122"/>
              </a:rPr>
              <a:t>关于交易编码的休眠和注销</a:t>
            </a:r>
          </a:p>
        </p:txBody>
      </p:sp>
      <p:grpSp>
        <p:nvGrpSpPr>
          <p:cNvPr id="25" name="Group 10"/>
          <p:cNvGrpSpPr>
            <a:grpSpLocks/>
          </p:cNvGrpSpPr>
          <p:nvPr/>
        </p:nvGrpSpPr>
        <p:grpSpPr bwMode="auto">
          <a:xfrm>
            <a:off x="1869261" y="4005064"/>
            <a:ext cx="762000" cy="665162"/>
            <a:chOff x="1110" y="2656"/>
            <a:chExt cx="1549" cy="1351"/>
          </a:xfrm>
          <a:noFill/>
        </p:grpSpPr>
        <p:sp>
          <p:nvSpPr>
            <p:cNvPr id="26"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27"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28"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29" name="Text Box 19"/>
          <p:cNvSpPr txBox="1">
            <a:spLocks noChangeArrowheads="1"/>
          </p:cNvSpPr>
          <p:nvPr/>
        </p:nvSpPr>
        <p:spPr bwMode="gray">
          <a:xfrm>
            <a:off x="2074863" y="4100513"/>
            <a:ext cx="357187" cy="461962"/>
          </a:xfrm>
          <a:prstGeom prst="rect">
            <a:avLst/>
          </a:prstGeom>
          <a:noFill/>
          <a:ln w="9525">
            <a:noFill/>
            <a:miter lim="800000"/>
            <a:headEnd/>
            <a:tailEnd/>
          </a:ln>
        </p:spPr>
        <p:txBody>
          <a:bodyPr wrap="none">
            <a:spAutoFit/>
          </a:bodyPr>
          <a:lstStyle/>
          <a:p>
            <a:pPr eaLnBrk="0" hangingPunct="0"/>
            <a:r>
              <a:rPr lang="en-US" altLang="zh-CN" sz="2400">
                <a:solidFill>
                  <a:schemeClr val="tx1"/>
                </a:solidFill>
              </a:rPr>
              <a:t>3</a:t>
            </a:r>
          </a:p>
        </p:txBody>
      </p:sp>
      <p:sp>
        <p:nvSpPr>
          <p:cNvPr id="30" name="AutoShape 12">
            <a:hlinkClick r:id="rId2"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31"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1143000"/>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3</a:t>
            </a:r>
            <a:r>
              <a:rPr lang="zh-CN" altLang="en-US" sz="3200" b="1" dirty="0" smtClean="0">
                <a:solidFill>
                  <a:srgbClr val="000099"/>
                </a:solidFill>
                <a:latin typeface="华文新魏" pitchFamily="2" charset="-122"/>
                <a:ea typeface="华文新魏" pitchFamily="2" charset="-122"/>
                <a:cs typeface="宋体" pitchFamily="2" charset="-122"/>
              </a:rPr>
              <a:t>、关于交易编码的休眠和注销</a:t>
            </a:r>
            <a:endParaRPr lang="zh-CN" altLang="en-US" sz="3200" dirty="0"/>
          </a:p>
        </p:txBody>
      </p:sp>
      <p:sp>
        <p:nvSpPr>
          <p:cNvPr id="5" name="内容占位符 2"/>
          <p:cNvSpPr txBox="1">
            <a:spLocks/>
          </p:cNvSpPr>
          <p:nvPr/>
        </p:nvSpPr>
        <p:spPr bwMode="auto">
          <a:xfrm>
            <a:off x="457200" y="1285875"/>
            <a:ext cx="8258175" cy="4857750"/>
          </a:xfrm>
          <a:prstGeom prst="rect">
            <a:avLst/>
          </a:prstGeom>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hlinkClick r:id="rId2" action="ppaction://hlinksldjump"/>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hlinkClick r:id="rId3" action="ppaction://hlinksldjump"/>
              </a:rPr>
              <a:t>Q1</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hlinkClick r:id="rId3" action="ppaction://hlinksldjump"/>
              </a:rPr>
              <a:t>：如果客户不参与期货交易了，怎么处理交易编码？</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endParaRPr>
          </a:p>
          <a:p>
            <a:pPr marL="0" marR="0" lvl="0" indent="0" algn="l" defTabSz="914400" rtl="0" eaLnBrk="0" fontAlgn="base" latinLnBrk="0" hangingPunct="0">
              <a:lnSpc>
                <a:spcPct val="15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hlinkClick r:id="rId4" action="ppaction://hlinksldjump"/>
              </a:rPr>
              <a:t>Q2</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hlinkClick r:id="rId4" action="ppaction://hlinksldjump"/>
              </a:rPr>
              <a:t>：如果客户不参与期货交易了，但又没有时间办理销户，交易所会如何处理客户的交易编码？</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endParaRPr>
          </a:p>
          <a:p>
            <a:pPr marL="0" marR="0" lvl="0" indent="0" algn="l" defTabSz="914400" rtl="0" eaLnBrk="0" fontAlgn="base" latinLnBrk="0" hangingPunct="0">
              <a:lnSpc>
                <a:spcPct val="15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hlinkClick r:id="rId5" action="ppaction://hlinksldjump"/>
              </a:rPr>
              <a:t>Q3</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hlinkClick r:id="rId5" action="ppaction://hlinksldjump"/>
              </a:rPr>
              <a:t>：客户的交易编码已办理了注销或休眠，再要进行期货交易该如何处理？</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endParaRPr>
          </a:p>
        </p:txBody>
      </p:sp>
      <p:sp>
        <p:nvSpPr>
          <p:cNvPr id="6" name="AutoShape 12">
            <a:hlinkClick r:id="rId6"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7" name="AutoShape 12">
            <a:hlinkClick r:id="rId7"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8" name="Picture 2" descr="01)02"/>
          <p:cNvPicPr>
            <a:picLocks noChangeAspect="1" noChangeArrowheads="1"/>
          </p:cNvPicPr>
          <p:nvPr/>
        </p:nvPicPr>
        <p:blipFill>
          <a:blip r:embed="rId2"/>
          <a:srcRect/>
          <a:stretch>
            <a:fillRect/>
          </a:stretch>
        </p:blipFill>
        <p:spPr bwMode="auto">
          <a:xfrm>
            <a:off x="0" y="0"/>
            <a:ext cx="9144000" cy="6858000"/>
          </a:xfrm>
          <a:prstGeom prst="rect">
            <a:avLst/>
          </a:prstGeom>
          <a:noFill/>
          <a:ln>
            <a:miter lim="800000"/>
            <a:headEnd/>
            <a:tailEnd/>
          </a:ln>
        </p:spPr>
      </p:pic>
      <p:sp>
        <p:nvSpPr>
          <p:cNvPr id="9" name="Text Box 4"/>
          <p:cNvSpPr txBox="1">
            <a:spLocks noChangeArrowheads="1"/>
          </p:cNvSpPr>
          <p:nvPr/>
        </p:nvSpPr>
        <p:spPr bwMode="auto">
          <a:xfrm>
            <a:off x="0" y="2438400"/>
            <a:ext cx="9144000" cy="2431435"/>
          </a:xfrm>
          <a:prstGeom prst="rect">
            <a:avLst/>
          </a:prstGeom>
          <a:noFill/>
          <a:ln w="9525">
            <a:noFill/>
            <a:miter lim="800000"/>
            <a:headEnd/>
            <a:tailEnd/>
          </a:ln>
        </p:spPr>
        <p:txBody>
          <a:bodyPr>
            <a:spAutoFit/>
          </a:bodyPr>
          <a:lstStyle/>
          <a:p>
            <a:r>
              <a:rPr lang="zh-CN" altLang="en-US" sz="3600" smtClean="0">
                <a:solidFill>
                  <a:srgbClr val="FF3300"/>
                </a:solidFill>
                <a:ea typeface="楷体_GB2312" pitchFamily="49" charset="-122"/>
              </a:rPr>
              <a:t>         如果</a:t>
            </a:r>
            <a:r>
              <a:rPr lang="zh-CN" altLang="en-US" sz="3600" dirty="0" smtClean="0">
                <a:solidFill>
                  <a:srgbClr val="FF3300"/>
                </a:solidFill>
                <a:ea typeface="楷体_GB2312" pitchFamily="49" charset="-122"/>
              </a:rPr>
              <a:t>您还有疑问，欢迎与我们联系！</a:t>
            </a:r>
            <a:endParaRPr lang="en-US" altLang="zh-CN" sz="3600" dirty="0" smtClean="0">
              <a:solidFill>
                <a:srgbClr val="FF3300"/>
              </a:solidFill>
              <a:ea typeface="楷体_GB2312" pitchFamily="49" charset="-122"/>
            </a:endParaRPr>
          </a:p>
          <a:p>
            <a:endParaRPr lang="en-US" altLang="zh-CN" sz="3600" dirty="0">
              <a:solidFill>
                <a:srgbClr val="FF3300"/>
              </a:solidFill>
              <a:ea typeface="楷体_GB2312" pitchFamily="49" charset="-122"/>
            </a:endParaRPr>
          </a:p>
          <a:p>
            <a:pPr algn="r"/>
            <a:r>
              <a:rPr lang="zh-CN" altLang="en-US" sz="2000" dirty="0" smtClean="0">
                <a:solidFill>
                  <a:srgbClr val="FF3300"/>
                </a:solidFill>
                <a:ea typeface="楷体_GB2312" pitchFamily="49" charset="-122"/>
              </a:rPr>
              <a:t>                               </a:t>
            </a:r>
            <a:endParaRPr lang="en-US" altLang="zh-CN" sz="2000" dirty="0">
              <a:solidFill>
                <a:srgbClr val="FF3300"/>
              </a:solidFill>
              <a:ea typeface="楷体_GB2312" pitchFamily="49" charset="-122"/>
            </a:endParaRPr>
          </a:p>
          <a:p>
            <a:pPr algn="r"/>
            <a:r>
              <a:rPr lang="zh-CN" altLang="en-US" sz="2000" dirty="0" smtClean="0">
                <a:solidFill>
                  <a:srgbClr val="FF3300"/>
                </a:solidFill>
                <a:latin typeface="楷体_GB2312" pitchFamily="49" charset="-122"/>
                <a:ea typeface="楷体_GB2312" pitchFamily="49" charset="-122"/>
              </a:rPr>
              <a:t>联系方式：吴庆萍  </a:t>
            </a:r>
            <a:r>
              <a:rPr lang="en-US" altLang="zh-CN" sz="2000" dirty="0" smtClean="0">
                <a:solidFill>
                  <a:srgbClr val="FF3300"/>
                </a:solidFill>
                <a:latin typeface="楷体_GB2312" pitchFamily="49" charset="-122"/>
                <a:ea typeface="楷体_GB2312" pitchFamily="49" charset="-122"/>
              </a:rPr>
              <a:t>021-68400330</a:t>
            </a:r>
          </a:p>
          <a:p>
            <a:pPr algn="r"/>
            <a:r>
              <a:rPr lang="zh-CN" altLang="en-US" sz="2000" dirty="0" smtClean="0">
                <a:solidFill>
                  <a:srgbClr val="FF3300"/>
                </a:solidFill>
                <a:latin typeface="楷体_GB2312" pitchFamily="49" charset="-122"/>
                <a:ea typeface="楷体_GB2312" pitchFamily="49" charset="-122"/>
              </a:rPr>
              <a:t>        </a:t>
            </a:r>
            <a:endParaRPr lang="en-US" altLang="zh-CN" sz="2000" dirty="0" smtClean="0">
              <a:solidFill>
                <a:srgbClr val="FF3300"/>
              </a:solidFill>
              <a:latin typeface="楷体_GB2312" pitchFamily="49" charset="-122"/>
              <a:ea typeface="楷体_GB2312" pitchFamily="49" charset="-122"/>
            </a:endParaRPr>
          </a:p>
          <a:p>
            <a:pPr algn="r"/>
            <a:r>
              <a:rPr lang="zh-CN" altLang="en-US" sz="2000" dirty="0" smtClean="0">
                <a:solidFill>
                  <a:srgbClr val="FF3300"/>
                </a:solidFill>
                <a:latin typeface="楷体_GB2312" pitchFamily="49" charset="-122"/>
                <a:ea typeface="楷体_GB2312" pitchFamily="49" charset="-122"/>
              </a:rPr>
              <a:t>     金 淳  </a:t>
            </a:r>
            <a:r>
              <a:rPr lang="en-US" altLang="zh-CN" sz="2000" dirty="0" smtClean="0">
                <a:solidFill>
                  <a:srgbClr val="FF3300"/>
                </a:solidFill>
                <a:latin typeface="楷体_GB2312" pitchFamily="49" charset="-122"/>
                <a:ea typeface="楷体_GB2312" pitchFamily="49" charset="-122"/>
              </a:rPr>
              <a:t>021-68401849</a:t>
            </a:r>
            <a:endParaRPr lang="en-US" altLang="zh-CN" sz="2000" dirty="0">
              <a:solidFill>
                <a:srgbClr val="FF3300"/>
              </a:solidFill>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5" name="内容占位符 2"/>
          <p:cNvSpPr txBox="1">
            <a:spLocks/>
          </p:cNvSpPr>
          <p:nvPr/>
        </p:nvSpPr>
        <p:spPr>
          <a:xfrm>
            <a:off x="457200" y="1357298"/>
            <a:ext cx="8258204" cy="4857784"/>
          </a:xfrm>
          <a:prstGeom prst="rect">
            <a:avLst/>
          </a:prstGeom>
        </p:spPr>
        <p:txBody>
          <a:bodyPr/>
          <a:lstStyle/>
          <a:p>
            <a:pPr marL="342900" marR="0" lvl="0" indent="-342900" algn="l" defTabSz="914400" rtl="0" eaLnBrk="0" fontAlgn="base" latinLnBrk="0" hangingPunct="0">
              <a:lnSpc>
                <a:spcPct val="150000"/>
              </a:lnSpc>
              <a:spcBef>
                <a:spcPct val="20000"/>
              </a:spcBef>
              <a:spcAft>
                <a:spcPct val="0"/>
              </a:spcAft>
              <a:buClrTx/>
              <a:buSzTx/>
              <a:buFontTx/>
              <a:buNone/>
              <a:tabLst/>
              <a:defRPr/>
            </a:pPr>
            <a:r>
              <a:rPr kumimoji="1" lang="en-US" altLang="zh-CN" sz="2000" b="1"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Q1</a:t>
            </a:r>
            <a:r>
              <a:rPr kumimoji="1" lang="zh-CN" altLang="en-US" sz="2000" b="1"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：什么是一般客户？</a:t>
            </a:r>
          </a:p>
        </p:txBody>
      </p:sp>
      <p:sp>
        <p:nvSpPr>
          <p:cNvPr id="6" name="Text Box 8"/>
          <p:cNvSpPr txBox="1">
            <a:spLocks noChangeArrowheads="1"/>
          </p:cNvSpPr>
          <p:nvPr/>
        </p:nvSpPr>
        <p:spPr bwMode="auto">
          <a:xfrm>
            <a:off x="428596" y="2000240"/>
            <a:ext cx="8534400" cy="2169825"/>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ts val="0"/>
              </a:spcBef>
              <a:defRPr/>
            </a:pPr>
            <a:r>
              <a:rPr lang="zh-CN" altLang="en-US" sz="1800" b="0" dirty="0" smtClean="0">
                <a:solidFill>
                  <a:srgbClr val="FFFFFF"/>
                </a:solidFill>
                <a:latin typeface="华文新魏" pitchFamily="2" charset="-122"/>
                <a:ea typeface="华文新魏" pitchFamily="2" charset="-122"/>
              </a:rPr>
              <a:t>         一般客户，包括个人客户和一般单位客户两类。</a:t>
            </a:r>
            <a:endParaRPr lang="en-US" altLang="zh-CN" sz="1800" b="0" dirty="0" smtClean="0">
              <a:solidFill>
                <a:srgbClr val="FFFFFF"/>
              </a:solidFill>
              <a:latin typeface="华文新魏" pitchFamily="2" charset="-122"/>
              <a:ea typeface="华文新魏" pitchFamily="2" charset="-122"/>
            </a:endParaRPr>
          </a:p>
          <a:p>
            <a:pPr algn="l">
              <a:lnSpc>
                <a:spcPct val="150000"/>
              </a:lnSpc>
              <a:spcBef>
                <a:spcPts val="0"/>
              </a:spcBef>
              <a:buFont typeface="Wingdings" pitchFamily="2" charset="2"/>
              <a:buChar char="p"/>
              <a:defRPr/>
            </a:pPr>
            <a:r>
              <a:rPr lang="en-US" altLang="zh-CN" sz="1800" b="0" dirty="0">
                <a:solidFill>
                  <a:srgbClr val="FFFFFF"/>
                </a:solidFill>
                <a:latin typeface="华文新魏" pitchFamily="2" charset="-122"/>
                <a:ea typeface="华文新魏" pitchFamily="2" charset="-122"/>
              </a:rPr>
              <a:t> </a:t>
            </a:r>
            <a:r>
              <a:rPr lang="zh-CN" altLang="en-US" sz="1800" b="0" dirty="0" smtClean="0">
                <a:solidFill>
                  <a:srgbClr val="FFFFFF"/>
                </a:solidFill>
                <a:latin typeface="华文新魏" pitchFamily="2" charset="-122"/>
                <a:ea typeface="华文新魏" pitchFamily="2" charset="-122"/>
              </a:rPr>
              <a:t>个人客户，即个人投资者。</a:t>
            </a:r>
            <a:endParaRPr lang="en-US" altLang="zh-CN" sz="1800" b="0" dirty="0" smtClean="0">
              <a:solidFill>
                <a:srgbClr val="FFFFFF"/>
              </a:solidFill>
              <a:latin typeface="华文新魏" pitchFamily="2" charset="-122"/>
              <a:ea typeface="华文新魏" pitchFamily="2" charset="-122"/>
            </a:endParaRPr>
          </a:p>
          <a:p>
            <a:pPr algn="l">
              <a:lnSpc>
                <a:spcPct val="150000"/>
              </a:lnSpc>
              <a:spcBef>
                <a:spcPts val="0"/>
              </a:spcBef>
              <a:buFont typeface="Wingdings" pitchFamily="2" charset="2"/>
              <a:buChar char="p"/>
              <a:defRPr/>
            </a:pPr>
            <a:r>
              <a:rPr lang="en-US" altLang="zh-CN" sz="1800" b="0" dirty="0" smtClean="0">
                <a:solidFill>
                  <a:srgbClr val="FFFFFF"/>
                </a:solidFill>
                <a:latin typeface="华文新魏" pitchFamily="2" charset="-122"/>
                <a:ea typeface="华文新魏" pitchFamily="2" charset="-122"/>
              </a:rPr>
              <a:t> </a:t>
            </a:r>
            <a:r>
              <a:rPr lang="zh-CN" altLang="en-US" sz="1800" b="0" dirty="0" smtClean="0">
                <a:solidFill>
                  <a:srgbClr val="FFFFFF"/>
                </a:solidFill>
                <a:latin typeface="华文新魏" pitchFamily="2" charset="-122"/>
                <a:ea typeface="华文新魏" pitchFamily="2" charset="-122"/>
              </a:rPr>
              <a:t>一般单位客户，是指除了</a:t>
            </a:r>
            <a:r>
              <a:rPr lang="zh-CN" altLang="en-US" sz="1800" b="0" dirty="0">
                <a:solidFill>
                  <a:srgbClr val="FFFFFF"/>
                </a:solidFill>
                <a:latin typeface="华文新魏" pitchFamily="2" charset="-122"/>
                <a:ea typeface="华文新魏" pitchFamily="2" charset="-122"/>
              </a:rPr>
              <a:t>证券公司、基金管理</a:t>
            </a:r>
            <a:r>
              <a:rPr lang="zh-CN" altLang="en-US" sz="1800" b="0" dirty="0" smtClean="0">
                <a:solidFill>
                  <a:srgbClr val="FFFFFF"/>
                </a:solidFill>
                <a:latin typeface="华文新魏" pitchFamily="2" charset="-122"/>
                <a:ea typeface="华文新魏" pitchFamily="2" charset="-122"/>
              </a:rPr>
              <a:t>公司等金融机构以及</a:t>
            </a:r>
            <a:r>
              <a:rPr lang="zh-CN" altLang="en-US" sz="1800" b="0" dirty="0">
                <a:solidFill>
                  <a:srgbClr val="FFFFFF"/>
                </a:solidFill>
                <a:latin typeface="华文新魏" pitchFamily="2" charset="-122"/>
                <a:ea typeface="华文新魏" pitchFamily="2" charset="-122"/>
              </a:rPr>
              <a:t>社会保障类公司、合格境外机构投资者等法律、行政法规和规章规定的需要资产分户管理的</a:t>
            </a:r>
            <a:r>
              <a:rPr lang="zh-CN" altLang="en-US" sz="1800" b="0" dirty="0" smtClean="0">
                <a:solidFill>
                  <a:srgbClr val="FFFFFF"/>
                </a:solidFill>
                <a:latin typeface="华文新魏" pitchFamily="2" charset="-122"/>
                <a:ea typeface="华文新魏" pitchFamily="2" charset="-122"/>
              </a:rPr>
              <a:t>客户（即特殊单位客户）之外的法人客户，如生产加工型企业、贸易型企业等。</a:t>
            </a:r>
            <a:endParaRPr lang="zh-CN" altLang="en-US" sz="1800" b="0" dirty="0">
              <a:solidFill>
                <a:srgbClr val="FFFFFF"/>
              </a:solidFill>
              <a:latin typeface="华文新魏" pitchFamily="2" charset="-122"/>
              <a:ea typeface="华文新魏" pitchFamily="2" charset="-122"/>
            </a:endParaRPr>
          </a:p>
        </p:txBody>
      </p:sp>
      <p:pic>
        <p:nvPicPr>
          <p:cNvPr id="7" name="图片 6" descr="ppt剪贴画1"/>
          <p:cNvPicPr/>
          <p:nvPr/>
        </p:nvPicPr>
        <p:blipFill>
          <a:blip r:embed="rId2"/>
          <a:stretch>
            <a:fillRect/>
          </a:stretch>
        </p:blipFill>
        <p:spPr>
          <a:xfrm>
            <a:off x="428596" y="4714884"/>
            <a:ext cx="1428950" cy="1428950"/>
          </a:xfrm>
          <a:prstGeom prst="rect">
            <a:avLst/>
          </a:prstGeom>
        </p:spPr>
      </p:pic>
      <p:sp>
        <p:nvSpPr>
          <p:cNvPr id="8"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89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自定义 10">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2060"/>
      </a:hlink>
      <a:folHlink>
        <a:srgbClr val="8A9262"/>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153</TotalTime>
  <Words>1700</Words>
  <Application>Microsoft Office PowerPoint</Application>
  <PresentationFormat>全屏显示(4:3)</PresentationFormat>
  <Paragraphs>187</Paragraphs>
  <Slides>21</Slides>
  <Notes>0</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流畅</vt:lpstr>
      <vt:lpstr>幻灯片 1</vt:lpstr>
      <vt:lpstr> 目 录 </vt:lpstr>
      <vt:lpstr>1、关于开户</vt:lpstr>
      <vt:lpstr>幻灯片 4</vt:lpstr>
      <vt:lpstr>2、关于客户资料修改</vt:lpstr>
      <vt:lpstr>目 录</vt:lpstr>
      <vt:lpstr>3、关于交易编码的休眠和注销</vt:lpstr>
      <vt:lpstr>幻灯片 8</vt:lpstr>
      <vt:lpstr>1、关于开户</vt:lpstr>
      <vt:lpstr>1、关于开户</vt:lpstr>
      <vt:lpstr>幻灯片 11</vt:lpstr>
      <vt:lpstr>1、关于开户</vt:lpstr>
      <vt:lpstr>1、关于开户</vt:lpstr>
      <vt:lpstr>1、关于开户</vt:lpstr>
      <vt:lpstr>幻灯片 15</vt:lpstr>
      <vt:lpstr>2、关于客户资料修改</vt:lpstr>
      <vt:lpstr>2、关于客户资料修改</vt:lpstr>
      <vt:lpstr>2、关于客户资料修改</vt:lpstr>
      <vt:lpstr>幻灯片 19</vt:lpstr>
      <vt:lpstr>3、关于交易编码的休眠和注销</vt:lpstr>
      <vt:lpstr>幻灯片 21</vt:lpstr>
    </vt:vector>
  </TitlesOfParts>
  <Company>SHFE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上海期货交易所 一般客户开户实务问与答                    交易部                              二〇一三年四月  </dc:title>
  <dc:creator>金淳</dc:creator>
  <cp:lastModifiedBy>金淳</cp:lastModifiedBy>
  <cp:revision>17</cp:revision>
  <dcterms:created xsi:type="dcterms:W3CDTF">2013-04-18T02:48:34Z</dcterms:created>
  <dcterms:modified xsi:type="dcterms:W3CDTF">2013-04-25T08:47:03Z</dcterms:modified>
</cp:coreProperties>
</file>