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87" r:id="rId12"/>
    <p:sldId id="286" r:id="rId13"/>
    <p:sldId id="285" r:id="rId14"/>
    <p:sldId id="284" r:id="rId15"/>
    <p:sldId id="283" r:id="rId16"/>
    <p:sldId id="282" r:id="rId17"/>
    <p:sldId id="281" r:id="rId18"/>
    <p:sldId id="280" r:id="rId19"/>
    <p:sldId id="279" r:id="rId20"/>
    <p:sldId id="278" r:id="rId21"/>
    <p:sldId id="277" r:id="rId22"/>
    <p:sldId id="276" r:id="rId23"/>
    <p:sldId id="275" r:id="rId24"/>
    <p:sldId id="274" r:id="rId25"/>
    <p:sldId id="273" r:id="rId26"/>
    <p:sldId id="272" r:id="rId27"/>
    <p:sldId id="271" r:id="rId28"/>
    <p:sldId id="270" r:id="rId29"/>
    <p:sldId id="269" r:id="rId30"/>
    <p:sldId id="268" r:id="rId31"/>
    <p:sldId id="267" r:id="rId32"/>
    <p:sldId id="266"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132" d="100"/>
          <a:sy n="132" d="100"/>
        </p:scale>
        <p:origin x="-786" y="-84"/>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266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01A92-9309-4E7A-AD09-4075268323DA}" type="datetimeFigureOut">
              <a:rPr lang="zh-CN" altLang="en-US" smtClean="0"/>
              <a:pPr/>
              <a:t>2013-4-25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4CBB6-5B02-4143-BD53-CE208D894EE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prstGeom prst="rect">
            <a:avLst/>
          </a:prstGeo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a:prstGeom prst="rect">
            <a:avLst/>
          </a:prstGeo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19" name="页脚占位符 18"/>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27" name="灯片编号占位符 2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a:prstGeom prst="rect">
            <a:avLst/>
          </a:prstGeo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57200" y="1935480"/>
            <a:ext cx="8229600" cy="4389120"/>
          </a:xfrm>
          <a:prstGeom prst="rect">
            <a:avLst/>
          </a:prstGeo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prstGeom prst="rect">
            <a:avLst/>
          </a:prstGeo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a:prstGeom prst="rect">
            <a:avLst/>
          </a:prstGeo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5" name="页脚占位符 4"/>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8" name="页脚占位符 7"/>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a:prstGeom prst="rect">
            <a:avLst/>
          </a:prstGeo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4" name="页脚占位符 3"/>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3" name="页脚占位符 2"/>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7924800" y="6356350"/>
            <a:ext cx="762000" cy="365125"/>
          </a:xfrm>
          <a:prstGeom prst="rect">
            <a:avLst/>
          </a:prstGeom>
        </p:spPr>
        <p:txBody>
          <a:bodyPr/>
          <a:lstStyle/>
          <a:p>
            <a:fld id="{708B71D8-F2E0-461C-8C56-47C3E8E0A4A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EB964D78-C75C-4424-B066-8817B21D4DB6}" type="datetimeFigureOut">
              <a:rPr lang="zh-CN" altLang="en-US" smtClean="0"/>
              <a:pPr/>
              <a:t>2013-4-25</a:t>
            </a:fld>
            <a:endParaRPr lang="zh-CN" altLang="en-US"/>
          </a:p>
        </p:txBody>
      </p:sp>
      <p:sp>
        <p:nvSpPr>
          <p:cNvPr id="6" name="页脚占位符 5"/>
          <p:cNvSpPr>
            <a:spLocks noGrp="1"/>
          </p:cNvSpPr>
          <p:nvPr>
            <p:ph type="ftr" sz="quarter" idx="11"/>
          </p:nvPr>
        </p:nvSpPr>
        <p:spPr>
          <a:xfrm>
            <a:off x="2667000" y="6356350"/>
            <a:ext cx="3352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a:prstGeom prst="rect">
            <a:avLst/>
          </a:prstGeom>
        </p:spPr>
        <p:txBody>
          <a:bodyPr/>
          <a:lstStyle/>
          <a:p>
            <a:fld id="{708B71D8-F2E0-461C-8C56-47C3E8E0A4A8}"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964D78-C75C-4424-B066-8817B21D4DB6}" type="datetimeFigureOut">
              <a:rPr lang="zh-CN" altLang="en-US" smtClean="0"/>
              <a:pPr/>
              <a:t>2013-4-25</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6" descr="交易所LOGO 副本"/>
          <p:cNvPicPr>
            <a:picLocks noChangeAspect="1" noChangeArrowheads="1"/>
          </p:cNvPicPr>
          <p:nvPr userDrawn="1"/>
        </p:nvPicPr>
        <p:blipFill>
          <a:blip r:embed="rId13" cstate="print"/>
          <a:srcRect/>
          <a:stretch>
            <a:fillRect/>
          </a:stretch>
        </p:blipFill>
        <p:spPr bwMode="auto">
          <a:xfrm>
            <a:off x="6429388" y="6215082"/>
            <a:ext cx="2238375" cy="428624"/>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www.shfe.com.cn/members/alllist.jsp" TargetMode="Externa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4.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5.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slide" Target="slide28.xml"/><Relationship Id="rId13" Type="http://schemas.openxmlformats.org/officeDocument/2006/relationships/slide" Target="slide31.xml"/><Relationship Id="rId3" Type="http://schemas.openxmlformats.org/officeDocument/2006/relationships/slide" Target="slide17.xml"/><Relationship Id="rId7" Type="http://schemas.openxmlformats.org/officeDocument/2006/relationships/slide" Target="slide19.xml"/><Relationship Id="rId12" Type="http://schemas.openxmlformats.org/officeDocument/2006/relationships/slide" Target="slide22.xml"/><Relationship Id="rId2" Type="http://schemas.openxmlformats.org/officeDocument/2006/relationships/slide" Target="slide25.xml"/><Relationship Id="rId16"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27.xml"/><Relationship Id="rId11" Type="http://schemas.openxmlformats.org/officeDocument/2006/relationships/slide" Target="slide30.xml"/><Relationship Id="rId5" Type="http://schemas.openxmlformats.org/officeDocument/2006/relationships/slide" Target="slide18.xml"/><Relationship Id="rId15" Type="http://schemas.openxmlformats.org/officeDocument/2006/relationships/slide" Target="slide32.xml"/><Relationship Id="rId10" Type="http://schemas.openxmlformats.org/officeDocument/2006/relationships/slide" Target="slide21.xml"/><Relationship Id="rId4" Type="http://schemas.openxmlformats.org/officeDocument/2006/relationships/slide" Target="slide26.xml"/><Relationship Id="rId9" Type="http://schemas.openxmlformats.org/officeDocument/2006/relationships/slide" Target="slide29.xml"/><Relationship Id="rId14" Type="http://schemas.openxmlformats.org/officeDocument/2006/relationships/slide" Target="slide23.xml"/></Relationships>
</file>

<file path=ppt/slides/_rels/slide2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10.xml"/><Relationship Id="rId7" Type="http://schemas.openxmlformats.org/officeDocument/2006/relationships/image" Target="../media/image4.wmf"/><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2.xml"/><Relationship Id="rId4" Type="http://schemas.openxmlformats.org/officeDocument/2006/relationships/slide" Target="slide11.xml"/><Relationship Id="rId9" Type="http://schemas.openxmlformats.org/officeDocument/2006/relationships/slide" Target="slide2.xml"/></Relationships>
</file>

<file path=ppt/slides/_rels/slide30.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17.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21.xml"/><Relationship Id="rId7" Type="http://schemas.openxmlformats.org/officeDocument/2006/relationships/slide" Target="slide6.xml"/><Relationship Id="rId2" Type="http://schemas.openxmlformats.org/officeDocument/2006/relationships/slide" Target="slide20.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slide" Target="slide23.xml"/><Relationship Id="rId4" Type="http://schemas.openxmlformats.org/officeDocument/2006/relationships/slide" Target="slide2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endParaRPr lang="zh-CN" altLang="en-US"/>
          </a:p>
        </p:txBody>
      </p:sp>
      <p:sp>
        <p:nvSpPr>
          <p:cNvPr id="3" name="副标题 2"/>
          <p:cNvSpPr>
            <a:spLocks noGrp="1"/>
          </p:cNvSpPr>
          <p:nvPr>
            <p:ph type="subTitle" idx="1"/>
          </p:nvPr>
        </p:nvSpPr>
        <p:spPr/>
        <p:txBody>
          <a:bodyPr/>
          <a:lstStyle/>
          <a:p>
            <a:endParaRPr lang="zh-CN" altLang="en-US" dirty="0"/>
          </a:p>
        </p:txBody>
      </p:sp>
      <p:pic>
        <p:nvPicPr>
          <p:cNvPr id="4" name="Picture 11" descr="ccc"/>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Rectangle 3"/>
          <p:cNvSpPr txBox="1">
            <a:spLocks noChangeArrowheads="1"/>
          </p:cNvSpPr>
          <p:nvPr/>
        </p:nvSpPr>
        <p:spPr bwMode="auto">
          <a:xfrm>
            <a:off x="323850" y="2060575"/>
            <a:ext cx="8820150" cy="2209800"/>
          </a:xfrm>
          <a:prstGeom prst="rect">
            <a:avLst/>
          </a:prstGeom>
          <a:ln>
            <a:noFill/>
            <a:miter lim="800000"/>
            <a:headEnd/>
            <a:tailEnd/>
          </a:ln>
        </p:spPr>
        <p:txBody>
          <a:bodyPr vert="horz" wrap="square" lIns="91440" tIns="45720" rIns="91440" bIns="45720" numCol="1" anchor="t" anchorCtr="0" compatLnSpc="1">
            <a:prstTxWarp prst="textNoShape">
              <a:avLst/>
            </a:prstTxWarp>
            <a:normAutofit fontScale="32500" lnSpcReduction="20000"/>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上海期货交易所</a:t>
            </a:r>
            <a:endPar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r>
              <a:rPr kumimoji="0" lang="zh-CN" altLang="en-US"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特殊单位客户开户实务问与答</a:t>
            </a:r>
            <a: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110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r>
              <a:rPr kumimoji="0" lang="en-US" altLang="zh-CN" sz="56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t/>
            </a:r>
            <a:br>
              <a:rPr kumimoji="0" lang="en-US" altLang="zh-CN" sz="5600" b="1" i="0" u="none" strike="noStrike" kern="1200" cap="none" spc="0" normalizeH="0" baseline="0" noProof="0" dirty="0" smtClean="0">
                <a:ln>
                  <a:noFill/>
                </a:ln>
                <a:solidFill>
                  <a:srgbClr val="FFFF1A"/>
                </a:solidFill>
                <a:effectLst>
                  <a:outerShdw blurRad="38100" dist="38100" dir="2700000" algn="tl">
                    <a:srgbClr val="000000"/>
                  </a:outerShdw>
                </a:effectLst>
                <a:uLnTx/>
                <a:uFillTx/>
                <a:latin typeface="黑体" pitchFamily="2" charset="-122"/>
                <a:ea typeface="黑体" pitchFamily="2" charset="-122"/>
                <a:cs typeface="宋体" charset="-122"/>
              </a:rPr>
            </a:br>
            <a:endParaRPr kumimoji="0" lang="zh-CN" altLang="en-US" sz="5600" b="1" i="0" u="none" strike="noStrike" kern="1200" cap="none" spc="0" normalizeH="0" baseline="0" noProof="0" dirty="0" smtClean="0">
              <a:ln>
                <a:noFill/>
              </a:ln>
              <a:solidFill>
                <a:schemeClr val="accent3">
                  <a:tint val="90000"/>
                  <a:satMod val="120000"/>
                </a:schemeClr>
              </a:solidFill>
              <a:effectLst>
                <a:outerShdw blurRad="38100" dist="38100" dir="2700000" algn="tl">
                  <a:srgbClr val="C0C0C0"/>
                </a:outerShdw>
              </a:effectLst>
              <a:uLnTx/>
              <a:uFillTx/>
              <a:latin typeface="黑体" pitchFamily="2" charset="-122"/>
              <a:ea typeface="黑体" pitchFamily="2" charset="-122"/>
              <a:cs typeface="+mj-cs"/>
            </a:endParaRPr>
          </a:p>
        </p:txBody>
      </p:sp>
      <p:sp>
        <p:nvSpPr>
          <p:cNvPr id="7" name="矩形 6"/>
          <p:cNvSpPr/>
          <p:nvPr/>
        </p:nvSpPr>
        <p:spPr>
          <a:xfrm>
            <a:off x="6215074" y="4143380"/>
            <a:ext cx="2786050" cy="1815882"/>
          </a:xfrm>
          <a:prstGeom prst="rect">
            <a:avLst/>
          </a:prstGeom>
        </p:spPr>
        <p:txBody>
          <a:bodyPr wrap="square">
            <a:spAutoFit/>
          </a:bodyPr>
          <a:lstStyle/>
          <a:p>
            <a:pPr algn="ctr"/>
            <a:r>
              <a:rPr lang="zh-CN" altLang="en-US"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交易部</a:t>
            </a:r>
            <a: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a:r>
            <a:b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br>
            <a:r>
              <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                           </a:t>
            </a:r>
            <a:r>
              <a:rPr lang="zh-CN" altLang="en-US"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rPr>
              <a:t>二〇一三年四月</a:t>
            </a:r>
            <a:endParaRPr lang="en-US" altLang="zh-CN" sz="2800" dirty="0" smtClean="0">
              <a:solidFill>
                <a:srgbClr val="FFFF1A"/>
              </a:solidFill>
              <a:effectLst>
                <a:outerShdw blurRad="38100" dist="38100" dir="2700000" algn="tl">
                  <a:srgbClr val="000000"/>
                </a:outerShdw>
              </a:effectLst>
              <a:latin typeface="黑体" pitchFamily="2" charset="-122"/>
              <a:ea typeface="黑体" pitchFamily="2" charset="-122"/>
              <a:cs typeface="宋体"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634082"/>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bwMode="auto">
          <a:xfrm>
            <a:off x="457200" y="1143000"/>
            <a:ext cx="8043863" cy="50006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l" eaLnBrk="0" hangingPunct="0">
              <a:lnSpc>
                <a:spcPct val="150000"/>
              </a:lnSpc>
              <a:spcBef>
                <a:spcPct val="20000"/>
              </a:spcBef>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rPr>
              <a:t>：</a:t>
            </a:r>
            <a:r>
              <a:rPr kumimoji="1" lang="zh-CN" altLang="en-US" sz="2000" b="0" kern="0" dirty="0" smtClean="0">
                <a:solidFill>
                  <a:schemeClr val="tx1"/>
                </a:solidFill>
                <a:latin typeface="华文新魏" pitchFamily="2" charset="-122"/>
                <a:ea typeface="华文新魏" pitchFamily="2" charset="-122"/>
                <a:cs typeface="宋体" pitchFamily="2" charset="-122"/>
              </a:rPr>
              <a:t>交易所对特殊单位客户参与期货交易是否存在限制</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rPr>
              <a:t>？</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p:txBody>
      </p:sp>
      <p:sp>
        <p:nvSpPr>
          <p:cNvPr id="6" name="Text Box 8"/>
          <p:cNvSpPr txBox="1">
            <a:spLocks noChangeArrowheads="1"/>
          </p:cNvSpPr>
          <p:nvPr/>
        </p:nvSpPr>
        <p:spPr bwMode="auto">
          <a:xfrm>
            <a:off x="285750" y="1714500"/>
            <a:ext cx="8534400" cy="2585323"/>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dirty="0">
                <a:solidFill>
                  <a:schemeClr val="bg1"/>
                </a:solidFill>
                <a:latin typeface="华文楷体" pitchFamily="2" charset="-122"/>
                <a:ea typeface="华文楷体" pitchFamily="2" charset="-122"/>
              </a:rPr>
              <a:t>        </a:t>
            </a:r>
            <a:r>
              <a:rPr lang="zh-CN" altLang="en-US" sz="1800" b="0" dirty="0" smtClean="0">
                <a:solidFill>
                  <a:schemeClr val="bg1"/>
                </a:solidFill>
                <a:latin typeface="华文新魏" pitchFamily="2" charset="-122"/>
                <a:ea typeface="华文新魏" pitchFamily="2" charset="-122"/>
              </a:rPr>
              <a:t>首先，交易所对各类特殊单位客户参与商品期货交易没有任何限制。</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en-US" altLang="zh-CN" sz="1800" b="0" dirty="0" smtClean="0">
                <a:solidFill>
                  <a:schemeClr val="bg1"/>
                </a:solidFill>
                <a:latin typeface="华文新魏" pitchFamily="2" charset="-122"/>
                <a:ea typeface="华文新魏" pitchFamily="2" charset="-122"/>
              </a:rPr>
              <a:t>        </a:t>
            </a:r>
            <a:r>
              <a:rPr lang="zh-CN" altLang="en-US" sz="1800" b="0" dirty="0" smtClean="0">
                <a:solidFill>
                  <a:schemeClr val="bg1"/>
                </a:solidFill>
                <a:latin typeface="华文新魏" pitchFamily="2" charset="-122"/>
                <a:ea typeface="华文新魏" pitchFamily="2" charset="-122"/>
              </a:rPr>
              <a:t>目前</a:t>
            </a:r>
            <a:r>
              <a:rPr lang="zh-CN" altLang="en-US" sz="1800" b="0" dirty="0">
                <a:solidFill>
                  <a:schemeClr val="bg1"/>
                </a:solidFill>
                <a:latin typeface="华文新魏" pitchFamily="2" charset="-122"/>
                <a:ea typeface="华文新魏" pitchFamily="2" charset="-122"/>
              </a:rPr>
              <a:t>，各类特殊单位客户能否办理商品期货开户手续，主要取决于其上级</a:t>
            </a:r>
            <a:r>
              <a:rPr lang="zh-CN" altLang="en-US" sz="1800" b="0" dirty="0" smtClean="0">
                <a:solidFill>
                  <a:schemeClr val="bg1"/>
                </a:solidFill>
                <a:latin typeface="华文新魏" pitchFamily="2" charset="-122"/>
                <a:ea typeface="华文新魏" pitchFamily="2" charset="-122"/>
              </a:rPr>
              <a:t>监管单位对</a:t>
            </a:r>
            <a:r>
              <a:rPr lang="zh-CN" altLang="en-US" sz="1800" b="0" dirty="0">
                <a:solidFill>
                  <a:schemeClr val="bg1"/>
                </a:solidFill>
                <a:latin typeface="华文新魏" pitchFamily="2" charset="-122"/>
                <a:ea typeface="华文新魏" pitchFamily="2" charset="-122"/>
              </a:rPr>
              <a:t>其从事商品期货交易是否存在限制性规定。</a:t>
            </a:r>
            <a:endParaRPr lang="en-US" altLang="zh-CN" sz="1800" b="0" dirty="0">
              <a:solidFill>
                <a:schemeClr val="bg1"/>
              </a:solidFill>
              <a:latin typeface="华文新魏" pitchFamily="2" charset="-122"/>
              <a:ea typeface="华文新魏" pitchFamily="2" charset="-122"/>
            </a:endParaRPr>
          </a:p>
          <a:p>
            <a:pPr algn="l">
              <a:lnSpc>
                <a:spcPct val="150000"/>
              </a:lnSpc>
              <a:spcBef>
                <a:spcPts val="0"/>
              </a:spcBef>
              <a:defRPr/>
            </a:pPr>
            <a:r>
              <a:rPr lang="en-US" altLang="zh-CN" sz="1800" b="0" dirty="0">
                <a:solidFill>
                  <a:schemeClr val="bg1"/>
                </a:solidFill>
                <a:latin typeface="华文新魏" pitchFamily="2" charset="-122"/>
                <a:ea typeface="华文新魏" pitchFamily="2" charset="-122"/>
              </a:rPr>
              <a:t>        </a:t>
            </a:r>
            <a:r>
              <a:rPr lang="zh-CN" altLang="en-US" sz="1800" b="0" dirty="0">
                <a:solidFill>
                  <a:schemeClr val="bg1"/>
                </a:solidFill>
                <a:latin typeface="华文新魏" pitchFamily="2" charset="-122"/>
                <a:ea typeface="华文新魏" pitchFamily="2" charset="-122"/>
              </a:rPr>
              <a:t>如上级</a:t>
            </a:r>
            <a:r>
              <a:rPr lang="zh-CN" altLang="en-US" sz="1800" b="0" dirty="0" smtClean="0">
                <a:solidFill>
                  <a:schemeClr val="bg1"/>
                </a:solidFill>
                <a:latin typeface="华文新魏" pitchFamily="2" charset="-122"/>
                <a:ea typeface="华文新魏" pitchFamily="2" charset="-122"/>
              </a:rPr>
              <a:t>监管单位对</a:t>
            </a:r>
            <a:r>
              <a:rPr lang="zh-CN" altLang="en-US" sz="1800" b="0" dirty="0">
                <a:solidFill>
                  <a:schemeClr val="bg1"/>
                </a:solidFill>
                <a:latin typeface="华文新魏" pitchFamily="2" charset="-122"/>
                <a:ea typeface="华文新魏" pitchFamily="2" charset="-122"/>
              </a:rPr>
              <a:t>相关特殊</a:t>
            </a:r>
            <a:r>
              <a:rPr lang="zh-CN" altLang="en-US" sz="1800" b="0" dirty="0" smtClean="0">
                <a:solidFill>
                  <a:schemeClr val="bg1"/>
                </a:solidFill>
                <a:latin typeface="华文新魏" pitchFamily="2" charset="-122"/>
                <a:ea typeface="华文新魏" pitchFamily="2" charset="-122"/>
              </a:rPr>
              <a:t>单位客户参与</a:t>
            </a:r>
            <a:r>
              <a:rPr lang="zh-CN" altLang="en-US" sz="1800" b="0" dirty="0">
                <a:solidFill>
                  <a:schemeClr val="bg1"/>
                </a:solidFill>
                <a:latin typeface="华文新魏" pitchFamily="2" charset="-122"/>
                <a:ea typeface="华文新魏" pitchFamily="2" charset="-122"/>
              </a:rPr>
              <a:t>期货</a:t>
            </a:r>
            <a:r>
              <a:rPr lang="zh-CN" altLang="en-US" sz="1800" b="0" dirty="0" smtClean="0">
                <a:solidFill>
                  <a:schemeClr val="bg1"/>
                </a:solidFill>
                <a:latin typeface="华文新魏" pitchFamily="2" charset="-122"/>
                <a:ea typeface="华文新魏" pitchFamily="2" charset="-122"/>
              </a:rPr>
              <a:t>交易不存在限制性</a:t>
            </a:r>
            <a:r>
              <a:rPr lang="zh-CN" altLang="en-US" sz="1800" b="0" dirty="0">
                <a:solidFill>
                  <a:schemeClr val="bg1"/>
                </a:solidFill>
                <a:latin typeface="华文新魏" pitchFamily="2" charset="-122"/>
                <a:ea typeface="华文新魏" pitchFamily="2" charset="-122"/>
              </a:rPr>
              <a:t>规定，</a:t>
            </a:r>
            <a:r>
              <a:rPr lang="zh-CN" altLang="en-US" sz="1800" b="0" dirty="0" smtClean="0">
                <a:solidFill>
                  <a:schemeClr val="bg1"/>
                </a:solidFill>
                <a:latin typeface="华文新魏" pitchFamily="2" charset="-122"/>
                <a:ea typeface="华文新魏" pitchFamily="2" charset="-122"/>
              </a:rPr>
              <a:t>客户即可</a:t>
            </a:r>
            <a:r>
              <a:rPr lang="zh-CN" altLang="en-US" sz="1800" b="0" dirty="0">
                <a:solidFill>
                  <a:schemeClr val="bg1"/>
                </a:solidFill>
                <a:latin typeface="华文新魏" pitchFamily="2" charset="-122"/>
                <a:ea typeface="华文新魏" pitchFamily="2" charset="-122"/>
              </a:rPr>
              <a:t>按照相关要求办理开户手续；如上级监管部门对相关特殊</a:t>
            </a:r>
            <a:r>
              <a:rPr lang="zh-CN" altLang="en-US" sz="1800" b="0" dirty="0" smtClean="0">
                <a:solidFill>
                  <a:schemeClr val="bg1"/>
                </a:solidFill>
                <a:latin typeface="华文新魏" pitchFamily="2" charset="-122"/>
                <a:ea typeface="华文新魏" pitchFamily="2" charset="-122"/>
              </a:rPr>
              <a:t>单位客户参与</a:t>
            </a:r>
            <a:r>
              <a:rPr lang="zh-CN" altLang="en-US" sz="1800" b="0" dirty="0">
                <a:solidFill>
                  <a:schemeClr val="bg1"/>
                </a:solidFill>
                <a:latin typeface="华文新魏" pitchFamily="2" charset="-122"/>
                <a:ea typeface="华文新魏" pitchFamily="2" charset="-122"/>
              </a:rPr>
              <a:t>期货交易存在限制，客户须待相关限制放开后，方能办理开户手续。</a:t>
            </a:r>
          </a:p>
        </p:txBody>
      </p:sp>
      <p:pic>
        <p:nvPicPr>
          <p:cNvPr id="7" name="Picture 113" descr="BD06663_"/>
          <p:cNvPicPr>
            <a:picLocks noChangeAspect="1" noChangeArrowheads="1"/>
          </p:cNvPicPr>
          <p:nvPr/>
        </p:nvPicPr>
        <p:blipFill>
          <a:blip r:embed="rId2" cstate="print"/>
          <a:srcRect/>
          <a:stretch>
            <a:fillRect/>
          </a:stretch>
        </p:blipFill>
        <p:spPr bwMode="auto">
          <a:xfrm>
            <a:off x="500063" y="4591740"/>
            <a:ext cx="1623665" cy="1624910"/>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654032"/>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bwMode="auto">
          <a:xfrm>
            <a:off x="457200" y="1143001"/>
            <a:ext cx="8043863" cy="50004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l" eaLnBrk="0" hangingPunct="0">
              <a:lnSpc>
                <a:spcPct val="150000"/>
              </a:lnSpc>
              <a:spcBef>
                <a:spcPct val="20000"/>
              </a:spcBef>
              <a:defRPr/>
            </a:pPr>
            <a:r>
              <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Q3</a:t>
            </a:r>
            <a:r>
              <a:rPr kumimoji="1" lang="zh-CN" altLang="en-US"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a:t>
            </a:r>
            <a:r>
              <a:rPr kumimoji="1" lang="zh-CN" altLang="en-US" sz="2000" b="0" kern="0" dirty="0" smtClean="0">
                <a:solidFill>
                  <a:schemeClr val="tx1"/>
                </a:solidFill>
                <a:latin typeface="华文新魏" pitchFamily="2" charset="-122"/>
                <a:ea typeface="华文新魏" pitchFamily="2" charset="-122"/>
                <a:cs typeface="宋体" pitchFamily="2" charset="-122"/>
              </a:rPr>
              <a:t>特殊单位客户开户前应做好哪些准备工作？</a:t>
            </a:r>
            <a:endPar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p:txBody>
      </p:sp>
      <p:sp>
        <p:nvSpPr>
          <p:cNvPr id="6" name="Text Box 8"/>
          <p:cNvSpPr txBox="1">
            <a:spLocks noChangeArrowheads="1"/>
          </p:cNvSpPr>
          <p:nvPr/>
        </p:nvSpPr>
        <p:spPr bwMode="auto">
          <a:xfrm>
            <a:off x="285750" y="1714500"/>
            <a:ext cx="8534400" cy="3000821"/>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目前，包括特殊单位客户在内的所有客户，均通过期货公司办理开户及其相关业务。因此，客户在办理开户前，应当先选择拟开户的期货公司。同时，准备相应的开户材料。</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由于各期货公司均按照</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指引</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要求自行制定开户申请材料明细，各公司之间可能存在差异。因此，各类特殊单位开户在进行开户准备时，应先向拟开户期货公司进行咨询。在此，仅列示开户环节中须由期货公司将其扫描件上传至统一开户系统的开户材料，供参考。</a:t>
            </a:r>
            <a:endParaRPr lang="zh-CN" altLang="en-US" sz="1800" b="0" dirty="0">
              <a:solidFill>
                <a:srgbClr val="FFFFFF"/>
              </a:solidFill>
              <a:latin typeface="华文新魏" pitchFamily="2" charset="-122"/>
              <a:ea typeface="华文新魏" pitchFamily="2" charset="-122"/>
            </a:endParaRPr>
          </a:p>
        </p:txBody>
      </p:sp>
      <p:sp>
        <p:nvSpPr>
          <p:cNvPr id="7" name="内容占位符 2"/>
          <p:cNvSpPr txBox="1">
            <a:spLocks/>
          </p:cNvSpPr>
          <p:nvPr/>
        </p:nvSpPr>
        <p:spPr bwMode="auto">
          <a:xfrm>
            <a:off x="500034" y="4786322"/>
            <a:ext cx="8043863" cy="50004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lnSpc>
                <a:spcPct val="150000"/>
              </a:lnSpc>
              <a:spcBef>
                <a:spcPct val="20000"/>
              </a:spcBef>
              <a:defRPr/>
            </a:pPr>
            <a:r>
              <a:rPr kumimoji="1" lang="zh-CN" altLang="en-US"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附：</a:t>
            </a:r>
            <a:r>
              <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1</a:t>
            </a:r>
            <a:r>
              <a:rPr kumimoji="1" lang="zh-CN" altLang="en-US"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a:t>
            </a:r>
            <a:r>
              <a:rPr lang="zh-CN" altLang="en-US" sz="2000" dirty="0" smtClean="0">
                <a:solidFill>
                  <a:srgbClr val="FFFFFF"/>
                </a:solidFill>
                <a:latin typeface="华文新魏" pitchFamily="2" charset="-122"/>
                <a:ea typeface="华文新魏" pitchFamily="2" charset="-122"/>
                <a:hlinkClick r:id="rId2"/>
              </a:rPr>
              <a:t>期货公司联系方式</a:t>
            </a:r>
            <a:r>
              <a:rPr lang="zh-CN" altLang="en-US" sz="2000" dirty="0" smtClean="0">
                <a:solidFill>
                  <a:srgbClr val="FFFFFF"/>
                </a:solidFill>
                <a:latin typeface="华文新魏" pitchFamily="2" charset="-122"/>
                <a:ea typeface="华文新魏" pitchFamily="2" charset="-122"/>
              </a:rPr>
              <a:t>     </a:t>
            </a:r>
            <a:r>
              <a:rPr lang="en-US" altLang="zh-CN"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a:t>
            </a:r>
            <a:r>
              <a:rPr lang="zh-CN" altLang="en-US" sz="2000" dirty="0" smtClean="0">
                <a:latin typeface="华文新魏" pitchFamily="2" charset="-122"/>
                <a:ea typeface="华文新魏" pitchFamily="2" charset="-122"/>
                <a:hlinkClick r:id="rId3" action="ppaction://hlinksldjump"/>
              </a:rPr>
              <a:t>开户材料参考</a:t>
            </a:r>
            <a:endParaRPr lang="en-US" altLang="zh-CN" sz="2000" dirty="0" smtClean="0">
              <a:latin typeface="华文新魏" pitchFamily="2" charset="-122"/>
              <a:ea typeface="华文新魏" pitchFamily="2" charset="-122"/>
            </a:endParaRPr>
          </a:p>
          <a:p>
            <a:pPr marL="342900" lvl="0" indent="-342900" eaLnBrk="0" hangingPunct="0">
              <a:lnSpc>
                <a:spcPct val="150000"/>
              </a:lnSpc>
              <a:spcBef>
                <a:spcPct val="20000"/>
              </a:spcBef>
              <a:defRPr/>
            </a:pPr>
            <a:endPar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p:txBody>
      </p:sp>
      <p:pic>
        <p:nvPicPr>
          <p:cNvPr id="8" name="Picture 2" descr="C:\Program Files\Microsoft Office\MEDIA\CAGCAT10\j0217698.wmf"/>
          <p:cNvPicPr>
            <a:picLocks noChangeAspect="1" noChangeArrowheads="1"/>
          </p:cNvPicPr>
          <p:nvPr/>
        </p:nvPicPr>
        <p:blipFill>
          <a:blip r:embed="rId4" cstate="print"/>
          <a:srcRect/>
          <a:stretch>
            <a:fillRect/>
          </a:stretch>
        </p:blipFill>
        <p:spPr bwMode="auto">
          <a:xfrm>
            <a:off x="500063" y="5286388"/>
            <a:ext cx="1285855" cy="1050912"/>
          </a:xfrm>
          <a:prstGeom prst="rect">
            <a:avLst/>
          </a:prstGeom>
          <a:noFill/>
          <a:ln w="9525">
            <a:noFill/>
            <a:miter lim="800000"/>
            <a:headEnd/>
            <a:tailEnd/>
          </a:ln>
        </p:spPr>
      </p:pic>
      <p:sp>
        <p:nvSpPr>
          <p:cNvPr id="9" name="AutoShape 12">
            <a:hlinkClick r:id="rId5"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0"/>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bwMode="auto">
          <a:xfrm>
            <a:off x="457200" y="1285875"/>
            <a:ext cx="8329613" cy="48577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Q4</a:t>
            </a:r>
            <a:r>
              <a:rPr kumimoji="1" lang="zh-CN" altLang="en-US"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：特殊单位客户开户的具体流程？</a:t>
            </a:r>
            <a:endParaRPr kumimoji="1" lang="en-US" altLang="zh-CN" sz="18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2" action="ppaction://hlinksldjump"/>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p:txBody>
      </p:sp>
      <p:sp>
        <p:nvSpPr>
          <p:cNvPr id="6" name="Text Box 8"/>
          <p:cNvSpPr txBox="1">
            <a:spLocks noChangeArrowheads="1"/>
          </p:cNvSpPr>
          <p:nvPr/>
        </p:nvSpPr>
        <p:spPr bwMode="auto">
          <a:xfrm>
            <a:off x="285750" y="1785938"/>
            <a:ext cx="8534400" cy="1754326"/>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chemeClr val="bg1"/>
                </a:solidFill>
                <a:latin typeface="华文新魏" pitchFamily="2" charset="-122"/>
                <a:ea typeface="华文新魏" pitchFamily="2" charset="-122"/>
              </a:rPr>
              <a:t>        根据</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指引</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的相关规定，目前，特殊单位客户开户均按照统一开户流程办理相关手续。统一开户，即期货公司为客户开户时，统一通过保证金监控中心向各期货交易所申请交易编码</a:t>
            </a:r>
            <a:r>
              <a:rPr lang="zh-CN" altLang="en-US" sz="1800" b="0" dirty="0" smtClean="0">
                <a:solidFill>
                  <a:schemeClr val="bg1"/>
                </a:solidFill>
                <a:latin typeface="华文新魏" pitchFamily="2" charset="-122"/>
                <a:ea typeface="华文新魏" pitchFamily="2" charset="-122"/>
              </a:rPr>
              <a:t>。通常情况下，特殊单位客户从向期货公司提出开户申请到获取</a:t>
            </a:r>
            <a:r>
              <a:rPr lang="zh-CN" altLang="en-US" sz="1800" b="0" smtClean="0">
                <a:solidFill>
                  <a:schemeClr val="bg1"/>
                </a:solidFill>
                <a:latin typeface="华文新魏" pitchFamily="2" charset="-122"/>
                <a:ea typeface="华文新魏" pitchFamily="2" charset="-122"/>
              </a:rPr>
              <a:t>交易</a:t>
            </a:r>
            <a:r>
              <a:rPr lang="zh-CN" altLang="en-US" sz="1800" b="0" smtClean="0">
                <a:solidFill>
                  <a:schemeClr val="bg1"/>
                </a:solidFill>
                <a:latin typeface="华文新魏" pitchFamily="2" charset="-122"/>
                <a:ea typeface="华文新魏" pitchFamily="2" charset="-122"/>
              </a:rPr>
              <a:t>编码需要</a:t>
            </a:r>
            <a:r>
              <a:rPr lang="en-US" altLang="zh-CN" sz="1800" b="0" dirty="0" smtClean="0">
                <a:solidFill>
                  <a:schemeClr val="bg1"/>
                </a:solidFill>
                <a:latin typeface="华文新魏" pitchFamily="2" charset="-122"/>
                <a:ea typeface="华文新魏" pitchFamily="2" charset="-122"/>
              </a:rPr>
              <a:t>2-4</a:t>
            </a:r>
            <a:r>
              <a:rPr lang="zh-CN" altLang="en-US" sz="1800" b="0" dirty="0" smtClean="0">
                <a:solidFill>
                  <a:schemeClr val="bg1"/>
                </a:solidFill>
                <a:latin typeface="华文新魏" pitchFamily="2" charset="-122"/>
                <a:ea typeface="华文新魏" pitchFamily="2" charset="-122"/>
              </a:rPr>
              <a:t>个工作日。开户简要</a:t>
            </a:r>
            <a:r>
              <a:rPr lang="zh-CN" altLang="en-US" sz="1800" b="0" dirty="0">
                <a:solidFill>
                  <a:schemeClr val="bg1"/>
                </a:solidFill>
                <a:latin typeface="华文新魏" pitchFamily="2" charset="-122"/>
                <a:ea typeface="华文新魏" pitchFamily="2" charset="-122"/>
              </a:rPr>
              <a:t>流程如下图所示：</a:t>
            </a:r>
          </a:p>
        </p:txBody>
      </p:sp>
      <p:grpSp>
        <p:nvGrpSpPr>
          <p:cNvPr id="7" name="组合 8"/>
          <p:cNvGrpSpPr/>
          <p:nvPr/>
        </p:nvGrpSpPr>
        <p:grpSpPr>
          <a:xfrm>
            <a:off x="323528" y="3717032"/>
            <a:ext cx="8286809" cy="1473430"/>
            <a:chOff x="-351518" y="677201"/>
            <a:chExt cx="9290731" cy="1548455"/>
          </a:xfrm>
          <a:solidFill>
            <a:schemeClr val="bg1"/>
          </a:solidFill>
        </p:grpSpPr>
        <p:sp>
          <p:nvSpPr>
            <p:cNvPr id="8"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特殊单位</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客户</a:t>
              </a:r>
              <a:endParaRPr kumimoji="0" lang="zh-CN" sz="1800" dirty="0">
                <a:solidFill>
                  <a:schemeClr val="tx1"/>
                </a:solidFill>
                <a:latin typeface="Arial" pitchFamily="34" charset="0"/>
              </a:endParaRPr>
            </a:p>
          </p:txBody>
        </p:sp>
        <p:sp>
          <p:nvSpPr>
            <p:cNvPr id="9"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公司</a:t>
              </a:r>
              <a:endParaRPr kumimoji="0" lang="zh-CN" sz="1800" dirty="0">
                <a:solidFill>
                  <a:schemeClr val="tx1"/>
                </a:solidFill>
                <a:latin typeface="Arial" pitchFamily="34" charset="0"/>
              </a:endParaRPr>
            </a:p>
          </p:txBody>
        </p:sp>
        <p:sp>
          <p:nvSpPr>
            <p:cNvPr id="10" name="AutoShape 10"/>
            <p:cNvSpPr>
              <a:spLocks noChangeArrowheads="1"/>
            </p:cNvSpPr>
            <p:nvPr/>
          </p:nvSpPr>
          <p:spPr bwMode="auto">
            <a:xfrm>
              <a:off x="5124450" y="712788"/>
              <a:ext cx="1281113" cy="1511300"/>
            </a:xfrm>
            <a:prstGeom prst="roundRect">
              <a:avLst>
                <a:gd name="adj" fmla="val 16667"/>
              </a:avLst>
            </a:prstGeom>
            <a:solidFill>
              <a:srgbClr val="FF660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监控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中心</a:t>
              </a:r>
              <a:endParaRPr kumimoji="0" lang="zh-CN" sz="700" dirty="0">
                <a:solidFill>
                  <a:schemeClr val="tx1"/>
                </a:solidFill>
                <a:latin typeface="Arial" pitchFamily="34" charset="0"/>
              </a:endParaRPr>
            </a:p>
            <a:p>
              <a:pPr eaLnBrk="0" hangingPunct="0">
                <a:defRPr/>
              </a:pPr>
              <a:endParaRPr kumimoji="0" lang="zh-CN" sz="1800" dirty="0">
                <a:solidFill>
                  <a:schemeClr val="tx1"/>
                </a:solidFill>
                <a:latin typeface="Arial" pitchFamily="34" charset="0"/>
              </a:endParaRPr>
            </a:p>
          </p:txBody>
        </p:sp>
        <p:sp>
          <p:nvSpPr>
            <p:cNvPr id="11" name="AutoShape 9"/>
            <p:cNvSpPr>
              <a:spLocks noChangeArrowheads="1"/>
            </p:cNvSpPr>
            <p:nvPr/>
          </p:nvSpPr>
          <p:spPr bwMode="auto">
            <a:xfrm>
              <a:off x="7658100" y="712788"/>
              <a:ext cx="1281113" cy="1511300"/>
            </a:xfrm>
            <a:prstGeom prst="roundRect">
              <a:avLst>
                <a:gd name="adj" fmla="val 16667"/>
              </a:avLst>
            </a:prstGeom>
            <a:solidFill>
              <a:srgbClr val="80008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endParaRPr kumimoji="0" lang="en-US" altLang="zh-CN" sz="2200" dirty="0">
                <a:solidFill>
                  <a:schemeClr val="tx1"/>
                </a:solidFill>
                <a:latin typeface="Calibri" pitchFamily="34" charset="0"/>
                <a:ea typeface="华文行楷" pitchFamily="2" charset="-122"/>
                <a:cs typeface="Times New Roman" pitchFamily="18" charset="0"/>
              </a:endParaRPr>
            </a:p>
            <a:p>
              <a:pPr algn="ctr">
                <a:defRPr/>
              </a:pPr>
              <a:r>
                <a:rPr kumimoji="0" lang="zh-CN" sz="2200" dirty="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r>
                <a:rPr kumimoji="0" lang="zh-CN" sz="2200" dirty="0">
                  <a:solidFill>
                    <a:schemeClr val="tx1"/>
                  </a:solidFill>
                  <a:latin typeface="Calibri" pitchFamily="34" charset="0"/>
                  <a:ea typeface="华文行楷" pitchFamily="2" charset="-122"/>
                  <a:cs typeface="Times New Roman" pitchFamily="18" charset="0"/>
                </a:rPr>
                <a:t>交易所</a:t>
              </a:r>
              <a:endParaRPr kumimoji="0" lang="zh-CN" sz="1800" dirty="0">
                <a:solidFill>
                  <a:schemeClr val="tx1"/>
                </a:solidFill>
                <a:latin typeface="Arial" pitchFamily="34" charset="0"/>
              </a:endParaRPr>
            </a:p>
          </p:txBody>
        </p:sp>
        <p:sp>
          <p:nvSpPr>
            <p:cNvPr id="12"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申请开户</a:t>
              </a:r>
              <a:endParaRPr kumimoji="0" lang="zh-CN" altLang="en-US" sz="1800" dirty="0">
                <a:solidFill>
                  <a:schemeClr val="tx1"/>
                </a:solidFill>
                <a:latin typeface="Arial" pitchFamily="34" charset="0"/>
              </a:endParaRPr>
            </a:p>
          </p:txBody>
        </p:sp>
        <p:sp>
          <p:nvSpPr>
            <p:cNvPr id="13" name="AutoShape 7"/>
            <p:cNvSpPr>
              <a:spLocks noChangeArrowheads="1"/>
            </p:cNvSpPr>
            <p:nvPr/>
          </p:nvSpPr>
          <p:spPr bwMode="auto">
            <a:xfrm>
              <a:off x="389338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提交材料</a:t>
              </a:r>
              <a:endParaRPr kumimoji="0" lang="zh-CN" altLang="en-US" sz="1800" dirty="0">
                <a:solidFill>
                  <a:schemeClr val="tx1"/>
                </a:solidFill>
                <a:latin typeface="Arial" pitchFamily="34" charset="0"/>
              </a:endParaRPr>
            </a:p>
          </p:txBody>
        </p:sp>
        <p:sp>
          <p:nvSpPr>
            <p:cNvPr id="14" name="AutoShape 6"/>
            <p:cNvSpPr>
              <a:spLocks noChangeArrowheads="1"/>
            </p:cNvSpPr>
            <p:nvPr/>
          </p:nvSpPr>
          <p:spPr bwMode="auto">
            <a:xfrm>
              <a:off x="6456345" y="677201"/>
              <a:ext cx="1208088"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审核材料</a:t>
              </a:r>
              <a:endParaRPr kumimoji="0" lang="zh-CN" altLang="en-US" sz="1800" dirty="0">
                <a:solidFill>
                  <a:schemeClr val="tx1"/>
                </a:solidFill>
                <a:latin typeface="Arial" pitchFamily="34" charset="0"/>
              </a:endParaRPr>
            </a:p>
          </p:txBody>
        </p:sp>
        <p:sp>
          <p:nvSpPr>
            <p:cNvPr id="15" name="AutoShape 5"/>
            <p:cNvSpPr>
              <a:spLocks noChangeArrowheads="1"/>
            </p:cNvSpPr>
            <p:nvPr/>
          </p:nvSpPr>
          <p:spPr bwMode="auto">
            <a:xfrm>
              <a:off x="6456345" y="1803334"/>
              <a:ext cx="1119188" cy="409773"/>
            </a:xfrm>
            <a:prstGeom prst="leftArrowCallout">
              <a:avLst>
                <a:gd name="adj1" fmla="val 25000"/>
                <a:gd name="adj2" fmla="val 25000"/>
                <a:gd name="adj3" fmla="val 29375"/>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分配交易编码</a:t>
              </a:r>
              <a:endParaRPr kumimoji="0" lang="zh-CN" altLang="en-US" sz="700" dirty="0">
                <a:solidFill>
                  <a:schemeClr val="tx1"/>
                </a:solidFill>
                <a:latin typeface="Arial" pitchFamily="34" charset="0"/>
              </a:endParaRPr>
            </a:p>
            <a:p>
              <a:pPr eaLnBrk="0" hangingPunct="0">
                <a:defRPr/>
              </a:pPr>
              <a:endParaRPr kumimoji="0" lang="zh-CN" altLang="en-US" sz="1800" dirty="0">
                <a:solidFill>
                  <a:schemeClr val="tx1"/>
                </a:solidFill>
                <a:latin typeface="Arial" pitchFamily="34" charset="0"/>
              </a:endParaRPr>
            </a:p>
          </p:txBody>
        </p:sp>
        <p:sp>
          <p:nvSpPr>
            <p:cNvPr id="16" name="AutoShape 4"/>
            <p:cNvSpPr>
              <a:spLocks noChangeArrowheads="1"/>
            </p:cNvSpPr>
            <p:nvPr/>
          </p:nvSpPr>
          <p:spPr bwMode="auto">
            <a:xfrm>
              <a:off x="3916363" y="1866900"/>
              <a:ext cx="1119187" cy="279400"/>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defRPr/>
              </a:pPr>
              <a:r>
                <a:rPr kumimoji="0" lang="zh-CN" sz="1000">
                  <a:solidFill>
                    <a:schemeClr val="tx1"/>
                  </a:solidFill>
                  <a:latin typeface="Calibri" pitchFamily="34" charset="0"/>
                  <a:ea typeface="华文行楷" pitchFamily="2" charset="-122"/>
                  <a:cs typeface="Times New Roman" pitchFamily="18" charset="0"/>
                </a:rPr>
                <a:t>反馈</a:t>
              </a:r>
              <a:endParaRPr kumimoji="0" lang="zh-CN" sz="700">
                <a:solidFill>
                  <a:schemeClr val="tx1"/>
                </a:solidFill>
                <a:latin typeface="Arial" pitchFamily="34" charset="0"/>
              </a:endParaRPr>
            </a:p>
            <a:p>
              <a:pPr eaLnBrk="0" hangingPunct="0">
                <a:defRPr/>
              </a:pPr>
              <a:endParaRPr kumimoji="0" lang="zh-CN" sz="1800">
                <a:solidFill>
                  <a:schemeClr val="tx1"/>
                </a:solidFill>
                <a:latin typeface="Arial" pitchFamily="34" charset="0"/>
              </a:endParaRPr>
            </a:p>
          </p:txBody>
        </p:sp>
        <p:sp>
          <p:nvSpPr>
            <p:cNvPr id="17" name="AutoShape 3"/>
            <p:cNvSpPr>
              <a:spLocks noChangeArrowheads="1"/>
            </p:cNvSpPr>
            <p:nvPr/>
          </p:nvSpPr>
          <p:spPr bwMode="auto">
            <a:xfrm>
              <a:off x="1325563" y="1762125"/>
              <a:ext cx="1119187" cy="460375"/>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defRPr/>
              </a:pPr>
              <a:r>
                <a:rPr kumimoji="0" lang="zh-CN" sz="1000">
                  <a:solidFill>
                    <a:schemeClr val="tx1"/>
                  </a:solidFill>
                  <a:latin typeface="Calibri" pitchFamily="34" charset="0"/>
                  <a:ea typeface="华文行楷" pitchFamily="2" charset="-122"/>
                  <a:cs typeface="Times New Roman" pitchFamily="18" charset="0"/>
                </a:rPr>
                <a:t>获取交易编码</a:t>
              </a:r>
              <a:endParaRPr kumimoji="0" lang="zh-CN" sz="700">
                <a:solidFill>
                  <a:schemeClr val="tx1"/>
                </a:solidFill>
                <a:latin typeface="Arial" pitchFamily="34" charset="0"/>
              </a:endParaRPr>
            </a:p>
            <a:p>
              <a:pPr eaLnBrk="0" hangingPunct="0">
                <a:defRPr/>
              </a:pPr>
              <a:endParaRPr kumimoji="0" lang="zh-CN" sz="1800">
                <a:solidFill>
                  <a:schemeClr val="tx1"/>
                </a:solidFill>
                <a:latin typeface="Arial" pitchFamily="34" charset="0"/>
              </a:endParaRPr>
            </a:p>
          </p:txBody>
        </p:sp>
      </p:grpSp>
      <p:sp>
        <p:nvSpPr>
          <p:cNvPr id="18" name="内容占位符 2"/>
          <p:cNvSpPr txBox="1">
            <a:spLocks/>
          </p:cNvSpPr>
          <p:nvPr/>
        </p:nvSpPr>
        <p:spPr bwMode="auto">
          <a:xfrm>
            <a:off x="428597" y="5572140"/>
            <a:ext cx="6429420" cy="49052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rPr>
              <a:t>下面，我们将具体介绍特殊单位客户开户业务的各个环节：</a:t>
            </a:r>
            <a:endParaRPr kumimoji="1" lang="en-US" altLang="zh-CN"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1800" b="0" i="0" u="none" strike="noStrike" kern="0" cap="none" spc="0" normalizeH="0" baseline="0" noProof="0" dirty="0" smtClean="0">
              <a:ln>
                <a:noFill/>
              </a:ln>
              <a:solidFill>
                <a:schemeClr val="tx1"/>
              </a:solidFill>
              <a:effectLst/>
              <a:uLnTx/>
              <a:uFillTx/>
              <a:latin typeface="华文楷体" pitchFamily="2" charset="-122"/>
              <a:ea typeface="华文楷体" pitchFamily="2" charset="-122"/>
              <a:cs typeface="宋体" pitchFamily="2" charset="-122"/>
            </a:endParaRPr>
          </a:p>
        </p:txBody>
      </p:sp>
      <p:sp>
        <p:nvSpPr>
          <p:cNvPr id="19"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7" name="Text Box 8"/>
          <p:cNvSpPr txBox="1">
            <a:spLocks noChangeArrowheads="1"/>
          </p:cNvSpPr>
          <p:nvPr/>
        </p:nvSpPr>
        <p:spPr bwMode="auto">
          <a:xfrm>
            <a:off x="571472" y="1285860"/>
            <a:ext cx="8248650" cy="133882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chemeClr val="bg1"/>
                </a:solidFill>
                <a:latin typeface="华文新魏" pitchFamily="2" charset="-122"/>
                <a:ea typeface="华文新魏" pitchFamily="2" charset="-122"/>
              </a:rPr>
              <a:t>第一步</a:t>
            </a:r>
            <a:r>
              <a:rPr lang="zh-CN" altLang="en-US" sz="1800" b="0" dirty="0" smtClean="0">
                <a:solidFill>
                  <a:schemeClr val="bg1"/>
                </a:solidFill>
                <a:latin typeface="华文新魏" pitchFamily="2" charset="-122"/>
                <a:ea typeface="华文新魏" pitchFamily="2" charset="-122"/>
              </a:rPr>
              <a:t>：客户选择开户期货公司并向其提出开户申请。开户时，特殊单位客户</a:t>
            </a:r>
            <a:r>
              <a:rPr lang="zh-CN" altLang="en-US" sz="1800" dirty="0" smtClean="0">
                <a:solidFill>
                  <a:schemeClr val="bg1"/>
                </a:solidFill>
                <a:latin typeface="华文楷体" pitchFamily="2" charset="-122"/>
                <a:ea typeface="华文楷体" pitchFamily="2" charset="-122"/>
              </a:rPr>
              <a:t>应</a:t>
            </a:r>
            <a:r>
              <a:rPr lang="zh-CN" altLang="en-US" sz="1800" dirty="0" smtClean="0">
                <a:solidFill>
                  <a:schemeClr val="bg1"/>
                </a:solidFill>
                <a:latin typeface="华文新魏" pitchFamily="2" charset="-122"/>
                <a:ea typeface="华文新魏" pitchFamily="2" charset="-122"/>
              </a:rPr>
              <a:t>按照</a:t>
            </a:r>
            <a:r>
              <a:rPr lang="en-US" altLang="zh-CN" sz="1800" dirty="0" smtClean="0">
                <a:solidFill>
                  <a:schemeClr val="bg1"/>
                </a:solidFill>
                <a:latin typeface="华文新魏" pitchFamily="2" charset="-122"/>
                <a:ea typeface="华文新魏" pitchFamily="2" charset="-122"/>
              </a:rPr>
              <a:t>《</a:t>
            </a:r>
            <a:r>
              <a:rPr lang="zh-CN" altLang="en-US" sz="1800" dirty="0" smtClean="0">
                <a:solidFill>
                  <a:schemeClr val="bg1"/>
                </a:solidFill>
                <a:latin typeface="华文新魏" pitchFamily="2" charset="-122"/>
                <a:ea typeface="华文新魏" pitchFamily="2" charset="-122"/>
              </a:rPr>
              <a:t>指引</a:t>
            </a:r>
            <a:r>
              <a:rPr lang="en-US" altLang="zh-CN" sz="1800" dirty="0" smtClean="0">
                <a:solidFill>
                  <a:schemeClr val="bg1"/>
                </a:solidFill>
                <a:latin typeface="华文新魏" pitchFamily="2" charset="-122"/>
                <a:ea typeface="华文新魏" pitchFamily="2" charset="-122"/>
              </a:rPr>
              <a:t>》</a:t>
            </a:r>
            <a:r>
              <a:rPr lang="zh-CN" altLang="en-US" sz="1800" dirty="0" smtClean="0">
                <a:solidFill>
                  <a:schemeClr val="bg1"/>
                </a:solidFill>
                <a:latin typeface="华文新魏" pitchFamily="2" charset="-122"/>
                <a:ea typeface="华文新魏" pitchFamily="2" charset="-122"/>
              </a:rPr>
              <a:t>要求，</a:t>
            </a:r>
            <a:r>
              <a:rPr lang="zh-CN" altLang="en-US" sz="1800" b="0" dirty="0" smtClean="0">
                <a:solidFill>
                  <a:schemeClr val="bg1"/>
                </a:solidFill>
                <a:latin typeface="华文新魏" pitchFamily="2" charset="-122"/>
                <a:ea typeface="华文新魏" pitchFamily="2" charset="-122"/>
              </a:rPr>
              <a:t>提供相应的开户材料，并填写</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特殊单位客户交易编码申请表</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（以下简称</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申请表</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a:t>
            </a:r>
            <a:endParaRPr lang="zh-CN" altLang="en-US" sz="1800" b="0" dirty="0">
              <a:solidFill>
                <a:schemeClr val="bg1"/>
              </a:solidFill>
              <a:latin typeface="华文新魏" pitchFamily="2" charset="-122"/>
              <a:ea typeface="华文新魏" pitchFamily="2" charset="-122"/>
            </a:endParaRPr>
          </a:p>
        </p:txBody>
      </p:sp>
      <p:sp>
        <p:nvSpPr>
          <p:cNvPr id="8" name="下箭头 7"/>
          <p:cNvSpPr/>
          <p:nvPr/>
        </p:nvSpPr>
        <p:spPr bwMode="auto">
          <a:xfrm>
            <a:off x="4067944" y="2636912"/>
            <a:ext cx="1071563" cy="428628"/>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sp>
        <p:nvSpPr>
          <p:cNvPr id="9" name="Text Box 8"/>
          <p:cNvSpPr txBox="1">
            <a:spLocks noChangeArrowheads="1"/>
          </p:cNvSpPr>
          <p:nvPr/>
        </p:nvSpPr>
        <p:spPr bwMode="auto">
          <a:xfrm>
            <a:off x="571472" y="3214686"/>
            <a:ext cx="8248650" cy="1338263"/>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chemeClr val="bg1"/>
                </a:solidFill>
                <a:latin typeface="华文新魏" pitchFamily="2" charset="-122"/>
                <a:ea typeface="华文新魏" pitchFamily="2" charset="-122"/>
              </a:rPr>
              <a:t>第二步：期货</a:t>
            </a:r>
            <a:r>
              <a:rPr lang="zh-CN" altLang="en-US" sz="1800" b="0" dirty="0" smtClean="0">
                <a:solidFill>
                  <a:schemeClr val="bg1"/>
                </a:solidFill>
                <a:latin typeface="华文新魏" pitchFamily="2" charset="-122"/>
                <a:ea typeface="华文新魏" pitchFamily="2" charset="-122"/>
              </a:rPr>
              <a:t>公司收到客户的开户申请后进行</a:t>
            </a:r>
            <a:r>
              <a:rPr lang="zh-CN" altLang="en-US" sz="1800" b="0" dirty="0">
                <a:solidFill>
                  <a:schemeClr val="bg1"/>
                </a:solidFill>
                <a:latin typeface="华文新魏" pitchFamily="2" charset="-122"/>
                <a:ea typeface="华文新魏" pitchFamily="2" charset="-122"/>
              </a:rPr>
              <a:t>实名制全面审核，同时，对客户提供的开户资料的真实、准确和完整性进行审核。审核完成后</a:t>
            </a:r>
            <a:r>
              <a:rPr lang="zh-CN" altLang="en-US" sz="1800" b="0" dirty="0" smtClean="0">
                <a:solidFill>
                  <a:schemeClr val="bg1"/>
                </a:solidFill>
                <a:latin typeface="华文新魏" pitchFamily="2" charset="-122"/>
                <a:ea typeface="华文新魏" pitchFamily="2" charset="-122"/>
              </a:rPr>
              <a:t>，由期货公司通过</a:t>
            </a:r>
            <a:r>
              <a:rPr lang="zh-CN" altLang="en-US" sz="1800" b="0" dirty="0">
                <a:solidFill>
                  <a:schemeClr val="bg1"/>
                </a:solidFill>
                <a:latin typeface="华文新魏" pitchFamily="2" charset="-122"/>
                <a:ea typeface="华文新魏" pitchFamily="2" charset="-122"/>
              </a:rPr>
              <a:t>统一开户系统提交</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申请表</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及开户材料扫描件。</a:t>
            </a:r>
          </a:p>
        </p:txBody>
      </p:sp>
      <p:sp>
        <p:nvSpPr>
          <p:cNvPr id="10" name="下箭头 9"/>
          <p:cNvSpPr/>
          <p:nvPr/>
        </p:nvSpPr>
        <p:spPr bwMode="auto">
          <a:xfrm>
            <a:off x="4071934" y="4572008"/>
            <a:ext cx="1071563" cy="714380"/>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sp>
        <p:nvSpPr>
          <p:cNvPr id="11"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12"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72547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Text Box 8"/>
          <p:cNvSpPr txBox="1">
            <a:spLocks noChangeArrowheads="1"/>
          </p:cNvSpPr>
          <p:nvPr/>
        </p:nvSpPr>
        <p:spPr bwMode="auto">
          <a:xfrm>
            <a:off x="395536" y="1412776"/>
            <a:ext cx="8534400" cy="2546350"/>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chemeClr val="bg1"/>
                </a:solidFill>
                <a:latin typeface="华文新魏" pitchFamily="2" charset="-122"/>
                <a:ea typeface="华文新魏" pitchFamily="2" charset="-122"/>
              </a:rPr>
              <a:t>第三步：监控中心对</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申请表</a:t>
            </a:r>
            <a:r>
              <a:rPr lang="en-US" altLang="zh-CN" sz="1800" b="0" dirty="0">
                <a:solidFill>
                  <a:schemeClr val="bg1"/>
                </a:solidFill>
                <a:latin typeface="华文新魏" pitchFamily="2" charset="-122"/>
                <a:ea typeface="华文新魏" pitchFamily="2" charset="-122"/>
              </a:rPr>
              <a:t>》</a:t>
            </a:r>
            <a:r>
              <a:rPr lang="zh-CN" altLang="en-US" sz="1800" b="0" dirty="0">
                <a:solidFill>
                  <a:schemeClr val="bg1"/>
                </a:solidFill>
                <a:latin typeface="华文新魏" pitchFamily="2" charset="-122"/>
                <a:ea typeface="华文新魏" pitchFamily="2" charset="-122"/>
              </a:rPr>
              <a:t>的完整性及格式正确性进行检查，并对客户组织机构代码信息与全国组织机构代码管理中心反馈结果的一致性进行复核。对于证券定向资产管理产品，监控中心还将对该产品客户中个人客户姓名和身份证号码与全国公民身份信息查询服务系统反馈结果的一致性以及单位客户名称和组织机构代码证号码与全国组织机构代码管理中心反馈结果的一致性进行复核。对审核通过的客户，监控中心会将其开户申请转发期货交易所处理。</a:t>
            </a:r>
          </a:p>
        </p:txBody>
      </p:sp>
      <p:sp>
        <p:nvSpPr>
          <p:cNvPr id="6" name="下箭头 5"/>
          <p:cNvSpPr/>
          <p:nvPr/>
        </p:nvSpPr>
        <p:spPr bwMode="auto">
          <a:xfrm>
            <a:off x="3929058" y="4000504"/>
            <a:ext cx="1071563" cy="648072"/>
          </a:xfrm>
          <a:prstGeom prst="downArrow">
            <a:avLst/>
          </a:prstGeom>
          <a:solidFill>
            <a:srgbClr val="00B050"/>
          </a:solidFill>
          <a:ln w="9525" cap="flat" cmpd="sng" algn="ctr">
            <a:solidFill>
              <a:srgbClr val="000000"/>
            </a:solidFill>
            <a:prstDash val="solid"/>
            <a:round/>
            <a:headEnd type="none" w="med" len="med"/>
            <a:tailEnd type="none" w="med" len="med"/>
          </a:ln>
          <a:effectLst/>
        </p:spPr>
        <p:txBody>
          <a:bodyPr/>
          <a:lstStyle/>
          <a:p>
            <a:pPr>
              <a:defRPr/>
            </a:pPr>
            <a:endParaRPr kumimoji="1" lang="zh-CN" altLang="en-US" sz="4400" b="0">
              <a:solidFill>
                <a:schemeClr val="tx2"/>
              </a:solidFill>
              <a:latin typeface="Times New Roman" pitchFamily="18" charset="0"/>
              <a:ea typeface="宋体" pitchFamily="2" charset="-122"/>
            </a:endParaRPr>
          </a:p>
        </p:txBody>
      </p:sp>
      <p:pic>
        <p:nvPicPr>
          <p:cNvPr id="7" name="图片 6" descr="ribbon1.png"/>
          <p:cNvPicPr>
            <a:picLocks noChangeAspect="1"/>
          </p:cNvPicPr>
          <p:nvPr/>
        </p:nvPicPr>
        <p:blipFill>
          <a:blip r:embed="rId2" cstate="print"/>
          <a:stretch>
            <a:fillRect/>
          </a:stretch>
        </p:blipFill>
        <p:spPr>
          <a:xfrm>
            <a:off x="3851920" y="5157192"/>
            <a:ext cx="1296144" cy="1152128"/>
          </a:xfrm>
          <a:prstGeom prst="rect">
            <a:avLst/>
          </a:prstGeom>
        </p:spPr>
      </p:pic>
      <p:sp>
        <p:nvSpPr>
          <p:cNvPr id="8"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9" name="AutoShape 12">
            <a:hlinkClick r:id="rId4"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654032"/>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Text Box 8"/>
          <p:cNvSpPr txBox="1">
            <a:spLocks noChangeArrowheads="1"/>
          </p:cNvSpPr>
          <p:nvPr/>
        </p:nvSpPr>
        <p:spPr bwMode="auto">
          <a:xfrm>
            <a:off x="428625" y="1928813"/>
            <a:ext cx="8286750" cy="1754326"/>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a:solidFill>
                  <a:schemeClr val="bg1"/>
                </a:solidFill>
                <a:latin typeface="华文新魏" pitchFamily="2" charset="-122"/>
                <a:ea typeface="华文新魏" pitchFamily="2" charset="-122"/>
              </a:rPr>
              <a:t>第四步：</a:t>
            </a:r>
            <a:r>
              <a:rPr lang="en-US" sz="1800" dirty="0">
                <a:latin typeface="华文新魏" pitchFamily="2" charset="-122"/>
                <a:ea typeface="华文新魏" pitchFamily="2" charset="-122"/>
              </a:rPr>
              <a:t> </a:t>
            </a:r>
            <a:r>
              <a:rPr lang="zh-CN" altLang="en-US" sz="1800" b="0" dirty="0">
                <a:solidFill>
                  <a:schemeClr val="bg1"/>
                </a:solidFill>
                <a:latin typeface="华文新魏" pitchFamily="2" charset="-122"/>
                <a:ea typeface="华文新魏" pitchFamily="2" charset="-122"/>
              </a:rPr>
              <a:t>交易所收到开户申请后，将对客户是否符合实名制要求、客户特殊机构代码信息与相关证件记载内容的一致性以及是否符合“一户一码” 原则进行检查，并及时</a:t>
            </a:r>
            <a:r>
              <a:rPr lang="zh-CN" altLang="en-US" sz="1800" b="0" dirty="0" smtClean="0">
                <a:solidFill>
                  <a:schemeClr val="bg1"/>
                </a:solidFill>
                <a:latin typeface="华文新魏" pitchFamily="2" charset="-122"/>
                <a:ea typeface="华文新魏" pitchFamily="2" charset="-122"/>
              </a:rPr>
              <a:t>将开户申请</a:t>
            </a:r>
            <a:r>
              <a:rPr lang="zh-CN" altLang="en-US" sz="1800" b="0" dirty="0">
                <a:solidFill>
                  <a:schemeClr val="bg1"/>
                </a:solidFill>
                <a:latin typeface="华文新魏" pitchFamily="2" charset="-122"/>
                <a:ea typeface="华文新魏" pitchFamily="2" charset="-122"/>
              </a:rPr>
              <a:t>的处理</a:t>
            </a:r>
            <a:r>
              <a:rPr lang="zh-CN" altLang="en-US" sz="1800" b="0" dirty="0" smtClean="0">
                <a:solidFill>
                  <a:schemeClr val="bg1"/>
                </a:solidFill>
                <a:latin typeface="华文新魏" pitchFamily="2" charset="-122"/>
                <a:ea typeface="华文新魏" pitchFamily="2" charset="-122"/>
              </a:rPr>
              <a:t>结果</a:t>
            </a:r>
            <a:r>
              <a:rPr lang="en-US" altLang="zh-CN" sz="1800" b="0" dirty="0" smtClean="0">
                <a:solidFill>
                  <a:schemeClr val="bg1"/>
                </a:solidFill>
                <a:latin typeface="华文新魏" pitchFamily="2" charset="-122"/>
                <a:ea typeface="华文新魏" pitchFamily="2" charset="-122"/>
              </a:rPr>
              <a:t>—</a:t>
            </a:r>
            <a:r>
              <a:rPr lang="zh-CN" altLang="en-US" sz="1800" b="0" dirty="0" smtClean="0">
                <a:solidFill>
                  <a:schemeClr val="bg1"/>
                </a:solidFill>
                <a:latin typeface="华文新魏" pitchFamily="2" charset="-122"/>
                <a:ea typeface="华文新魏" pitchFamily="2" charset="-122"/>
              </a:rPr>
              <a:t>交易编码通过</a:t>
            </a:r>
            <a:r>
              <a:rPr lang="zh-CN" altLang="en-US" sz="1800" b="0" dirty="0">
                <a:solidFill>
                  <a:schemeClr val="bg1"/>
                </a:solidFill>
                <a:latin typeface="华文新魏" pitchFamily="2" charset="-122"/>
                <a:ea typeface="华文新魏" pitchFamily="2" charset="-122"/>
              </a:rPr>
              <a:t>监控中心反馈期货</a:t>
            </a:r>
            <a:r>
              <a:rPr lang="zh-CN" altLang="en-US" sz="1800" b="0" dirty="0" smtClean="0">
                <a:solidFill>
                  <a:schemeClr val="bg1"/>
                </a:solidFill>
                <a:latin typeface="华文新魏" pitchFamily="2" charset="-122"/>
                <a:ea typeface="华文新魏" pitchFamily="2" charset="-122"/>
              </a:rPr>
              <a:t>公司，由期货公司反馈客户。 </a:t>
            </a:r>
            <a:endParaRPr lang="zh-CN" altLang="en-US" sz="1800" b="0" dirty="0">
              <a:solidFill>
                <a:schemeClr val="bg1"/>
              </a:solidFill>
              <a:latin typeface="华文新魏" pitchFamily="2" charset="-122"/>
              <a:ea typeface="华文新魏" pitchFamily="2" charset="-122"/>
            </a:endParaRPr>
          </a:p>
        </p:txBody>
      </p:sp>
      <p:sp>
        <p:nvSpPr>
          <p:cNvPr id="6"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7"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pic>
        <p:nvPicPr>
          <p:cNvPr id="8" name="Picture 2" descr="C:\Program Files\Microsoft Office\MEDIA\CAGCAT10\j0301252.wmf"/>
          <p:cNvPicPr>
            <a:picLocks noChangeAspect="1" noChangeArrowheads="1"/>
          </p:cNvPicPr>
          <p:nvPr/>
        </p:nvPicPr>
        <p:blipFill>
          <a:blip r:embed="rId4" cstate="print"/>
          <a:srcRect/>
          <a:stretch>
            <a:fillRect/>
          </a:stretch>
        </p:blipFill>
        <p:spPr bwMode="auto">
          <a:xfrm>
            <a:off x="3419873" y="4874116"/>
            <a:ext cx="1656184" cy="141630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654032"/>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TextBox 9"/>
          <p:cNvSpPr txBox="1">
            <a:spLocks noChangeArrowheads="1"/>
          </p:cNvSpPr>
          <p:nvPr/>
        </p:nvSpPr>
        <p:spPr bwMode="auto">
          <a:xfrm>
            <a:off x="357188" y="1357313"/>
            <a:ext cx="8501062" cy="707886"/>
          </a:xfrm>
          <a:prstGeom prst="rect">
            <a:avLst/>
          </a:prstGeom>
          <a:noFill/>
          <a:ln w="9525">
            <a:noFill/>
            <a:miter lim="800000"/>
            <a:headEnd/>
            <a:tailEnd/>
          </a:ln>
        </p:spPr>
        <p:txBody>
          <a:bodyPr wrap="square">
            <a:spAutoFit/>
          </a:bodyPr>
          <a:lstStyle/>
          <a:p>
            <a:pPr algn="l"/>
            <a:r>
              <a:rPr lang="en-US" altLang="zh-CN" sz="2000" b="0" dirty="0">
                <a:solidFill>
                  <a:schemeClr val="tx1"/>
                </a:solidFill>
                <a:latin typeface="华文新魏" pitchFamily="2" charset="-122"/>
                <a:ea typeface="华文新魏" pitchFamily="2" charset="-122"/>
              </a:rPr>
              <a:t>   </a:t>
            </a:r>
            <a:r>
              <a:rPr lang="en-US" altLang="zh-CN" sz="2000" b="0" dirty="0" smtClean="0">
                <a:solidFill>
                  <a:schemeClr val="tx1"/>
                </a:solidFill>
                <a:latin typeface="华文新魏" pitchFamily="2" charset="-122"/>
                <a:ea typeface="华文新魏" pitchFamily="2" charset="-122"/>
              </a:rPr>
              <a:t>Q5</a:t>
            </a:r>
            <a:r>
              <a:rPr lang="zh-CN" altLang="en-US" sz="2000" b="0" dirty="0" smtClean="0">
                <a:solidFill>
                  <a:schemeClr val="tx1"/>
                </a:solidFill>
                <a:latin typeface="华文新魏" pitchFamily="2" charset="-122"/>
                <a:ea typeface="华文新魏" pitchFamily="2" charset="-122"/>
              </a:rPr>
              <a:t>：客户获得交易编码后何时可以进行期货交易？</a:t>
            </a:r>
          </a:p>
          <a:p>
            <a:pPr algn="l"/>
            <a:endParaRPr lang="zh-CN" altLang="en-US" sz="2000" b="0" dirty="0">
              <a:solidFill>
                <a:schemeClr val="tx1"/>
              </a:solidFill>
              <a:latin typeface="华文新魏" pitchFamily="2" charset="-122"/>
              <a:ea typeface="华文新魏" pitchFamily="2" charset="-122"/>
            </a:endParaRPr>
          </a:p>
        </p:txBody>
      </p:sp>
      <p:sp>
        <p:nvSpPr>
          <p:cNvPr id="6" name="Text Box 8"/>
          <p:cNvSpPr txBox="1">
            <a:spLocks noChangeArrowheads="1"/>
          </p:cNvSpPr>
          <p:nvPr/>
        </p:nvSpPr>
        <p:spPr bwMode="auto">
          <a:xfrm>
            <a:off x="357188" y="1928813"/>
            <a:ext cx="8358187" cy="877887"/>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ct val="50000"/>
              </a:spcBef>
              <a:defRPr/>
            </a:pPr>
            <a:r>
              <a:rPr lang="zh-CN" altLang="en-US" sz="1800" b="0" dirty="0" smtClean="0">
                <a:solidFill>
                  <a:schemeClr val="bg1"/>
                </a:solidFill>
                <a:latin typeface="华文新魏" pitchFamily="2" charset="-122"/>
                <a:ea typeface="华文新魏" pitchFamily="2" charset="-122"/>
              </a:rPr>
              <a:t>        当日</a:t>
            </a:r>
            <a:r>
              <a:rPr lang="zh-CN" altLang="en-US" sz="1800" b="0" dirty="0">
                <a:solidFill>
                  <a:schemeClr val="bg1"/>
                </a:solidFill>
                <a:latin typeface="华文新魏" pitchFamily="2" charset="-122"/>
                <a:ea typeface="华文新魏" pitchFamily="2" charset="-122"/>
              </a:rPr>
              <a:t>收盘前（</a:t>
            </a:r>
            <a:r>
              <a:rPr lang="en-US" altLang="zh-CN" sz="1800" b="0" dirty="0">
                <a:solidFill>
                  <a:schemeClr val="bg1"/>
                </a:solidFill>
                <a:latin typeface="华文新魏" pitchFamily="2" charset="-122"/>
                <a:ea typeface="华文新魏" pitchFamily="2" charset="-122"/>
              </a:rPr>
              <a:t>15:00</a:t>
            </a:r>
            <a:r>
              <a:rPr lang="zh-CN" altLang="en-US" sz="1800" b="0" dirty="0">
                <a:solidFill>
                  <a:schemeClr val="bg1"/>
                </a:solidFill>
                <a:latin typeface="华文新魏" pitchFamily="2" charset="-122"/>
                <a:ea typeface="华文新魏" pitchFamily="2" charset="-122"/>
              </a:rPr>
              <a:t>）分配的客户交易编码，客户于下一交易日可以使用。收盘后分配的客户交易编码，视同下一交易日分配，</a:t>
            </a:r>
            <a:r>
              <a:rPr lang="zh-CN" altLang="en-US" sz="1800" b="0" dirty="0">
                <a:solidFill>
                  <a:srgbClr val="FFFFFF"/>
                </a:solidFill>
                <a:latin typeface="华文新魏" pitchFamily="2" charset="-122"/>
                <a:ea typeface="华文新魏" pitchFamily="2" charset="-122"/>
              </a:rPr>
              <a:t>需再延后一个交易日方可使用。</a:t>
            </a:r>
          </a:p>
        </p:txBody>
      </p:sp>
      <p:pic>
        <p:nvPicPr>
          <p:cNvPr id="7" name="Picture 4" descr="gif012"/>
          <p:cNvPicPr>
            <a:picLocks noChangeAspect="1" noChangeArrowheads="1" noCrop="1"/>
          </p:cNvPicPr>
          <p:nvPr/>
        </p:nvPicPr>
        <p:blipFill>
          <a:blip r:embed="rId2" cstate="print"/>
          <a:srcRect/>
          <a:stretch>
            <a:fillRect/>
          </a:stretch>
        </p:blipFill>
        <p:spPr bwMode="auto">
          <a:xfrm>
            <a:off x="428625" y="4857759"/>
            <a:ext cx="1658956" cy="1382703"/>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a:xfrm>
            <a:off x="457200" y="1214439"/>
            <a:ext cx="8329613" cy="500050"/>
          </a:xfrm>
          <a:prstGeom prst="rect">
            <a:avLst/>
          </a:prstGeom>
        </p:spPr>
        <p:txBody>
          <a:bodyPr/>
          <a:lstStyle/>
          <a:p>
            <a:pPr lvl="0" algn="l" eaLnBrk="0" hangingPunct="0">
              <a:lnSpc>
                <a:spcPct val="150000"/>
              </a:lnSpc>
              <a:spcBef>
                <a:spcPts val="0"/>
              </a:spcBef>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rPr>
              <a:t>：</a:t>
            </a:r>
            <a:r>
              <a:rPr kumimoji="1" lang="zh-CN" altLang="en-US" sz="2000" b="0" kern="0" dirty="0" smtClean="0">
                <a:solidFill>
                  <a:schemeClr val="tx1"/>
                </a:solidFill>
                <a:latin typeface="华文新魏" pitchFamily="2" charset="-122"/>
                <a:ea typeface="华文新魏" pitchFamily="2" charset="-122"/>
              </a:rPr>
              <a:t>当客户</a:t>
            </a:r>
            <a:r>
              <a:rPr kumimoji="1" lang="zh-CN" altLang="en-US" sz="2000" b="0" kern="0" dirty="0">
                <a:solidFill>
                  <a:schemeClr val="tx1"/>
                </a:solidFill>
                <a:latin typeface="华文新魏" pitchFamily="2" charset="-122"/>
                <a:ea typeface="华文新魏" pitchFamily="2" charset="-122"/>
              </a:rPr>
              <a:t>信息发生变化后，客户怎么办？</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Text Box 8"/>
          <p:cNvSpPr txBox="1">
            <a:spLocks noChangeArrowheads="1"/>
          </p:cNvSpPr>
          <p:nvPr/>
        </p:nvSpPr>
        <p:spPr bwMode="auto">
          <a:xfrm>
            <a:off x="357188" y="1928813"/>
            <a:ext cx="8358187" cy="3000821"/>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当特殊单位客户信息发生变化后，客户可通过期货公司及时对相关信息进行修改。        </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zh-CN" altLang="en-US" sz="1800" b="0" dirty="0" smtClean="0">
                <a:solidFill>
                  <a:schemeClr val="bg1"/>
                </a:solidFill>
                <a:latin typeface="华文新魏" pitchFamily="2" charset="-122"/>
                <a:ea typeface="华文新魏" pitchFamily="2" charset="-122"/>
              </a:rPr>
              <a:t>        从信息修改的操作流程上，特殊单位客户的客户信息可以分为</a:t>
            </a:r>
            <a:r>
              <a:rPr lang="zh-CN" altLang="en-US" sz="1800" b="0" dirty="0">
                <a:solidFill>
                  <a:schemeClr val="bg1"/>
                </a:solidFill>
                <a:latin typeface="华文新魏" pitchFamily="2" charset="-122"/>
                <a:ea typeface="华文新魏" pitchFamily="2" charset="-122"/>
              </a:rPr>
              <a:t>客户基本身份</a:t>
            </a:r>
            <a:r>
              <a:rPr lang="zh-CN" altLang="en-US" sz="1800" b="0" dirty="0" smtClean="0">
                <a:solidFill>
                  <a:schemeClr val="bg1"/>
                </a:solidFill>
                <a:latin typeface="华文新魏" pitchFamily="2" charset="-122"/>
                <a:ea typeface="华文新魏" pitchFamily="2" charset="-122"/>
              </a:rPr>
              <a:t>信息</a:t>
            </a:r>
            <a:r>
              <a:rPr lang="zh-CN" altLang="en-US" sz="1800" b="0" dirty="0">
                <a:solidFill>
                  <a:schemeClr val="bg1"/>
                </a:solidFill>
                <a:latin typeface="华文新魏" pitchFamily="2" charset="-122"/>
                <a:ea typeface="华文新魏" pitchFamily="2" charset="-122"/>
              </a:rPr>
              <a:t>和客户一般身份</a:t>
            </a:r>
            <a:r>
              <a:rPr lang="zh-CN" altLang="en-US" sz="1800" b="0" dirty="0" smtClean="0">
                <a:solidFill>
                  <a:schemeClr val="bg1"/>
                </a:solidFill>
                <a:latin typeface="华文新魏" pitchFamily="2" charset="-122"/>
                <a:ea typeface="华文新魏" pitchFamily="2" charset="-122"/>
              </a:rPr>
              <a:t>信息。</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zh-CN" altLang="en-US" sz="1800" b="0" dirty="0">
                <a:solidFill>
                  <a:schemeClr val="bg1"/>
                </a:solidFill>
                <a:latin typeface="华文新魏" pitchFamily="2" charset="-122"/>
                <a:ea typeface="华文新魏" pitchFamily="2" charset="-122"/>
              </a:rPr>
              <a:t>客户基本身份</a:t>
            </a:r>
            <a:r>
              <a:rPr lang="zh-CN" altLang="en-US" sz="1800" b="0" dirty="0" smtClean="0">
                <a:solidFill>
                  <a:schemeClr val="bg1"/>
                </a:solidFill>
                <a:latin typeface="华文新魏" pitchFamily="2" charset="-122"/>
                <a:ea typeface="华文新魏" pitchFamily="2" charset="-122"/>
              </a:rPr>
              <a:t>信息，包括名称、机构代码、附加码。</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buFont typeface="Wingdings" pitchFamily="2" charset="2"/>
              <a:buChar char="p"/>
              <a:defRPr/>
            </a:pPr>
            <a:r>
              <a:rPr lang="zh-CN" altLang="en-US" sz="1800" b="0" dirty="0" smtClean="0">
                <a:solidFill>
                  <a:schemeClr val="bg1"/>
                </a:solidFill>
                <a:latin typeface="华文新魏" pitchFamily="2" charset="-122"/>
                <a:ea typeface="华文新魏" pitchFamily="2" charset="-122"/>
              </a:rPr>
              <a:t>客户一般身份信息，即除基本身份信息之外的客户信息。</a:t>
            </a:r>
            <a:endParaRPr lang="en-US" altLang="zh-CN" sz="1800" b="0" dirty="0" smtClean="0">
              <a:solidFill>
                <a:schemeClr val="bg1"/>
              </a:solidFill>
              <a:latin typeface="华文新魏" pitchFamily="2" charset="-122"/>
              <a:ea typeface="华文新魏" pitchFamily="2" charset="-122"/>
            </a:endParaRPr>
          </a:p>
          <a:p>
            <a:pPr algn="l">
              <a:lnSpc>
                <a:spcPct val="150000"/>
              </a:lnSpc>
              <a:spcBef>
                <a:spcPts val="0"/>
              </a:spcBef>
              <a:defRPr/>
            </a:pPr>
            <a:r>
              <a:rPr lang="en-US" altLang="zh-CN" sz="1800" b="0" dirty="0">
                <a:solidFill>
                  <a:schemeClr val="bg1"/>
                </a:solidFill>
                <a:latin typeface="华文新魏" pitchFamily="2" charset="-122"/>
                <a:ea typeface="华文新魏" pitchFamily="2" charset="-122"/>
              </a:rPr>
              <a:t> </a:t>
            </a:r>
            <a:r>
              <a:rPr lang="en-US" altLang="zh-CN" sz="1800" b="0" dirty="0" smtClean="0">
                <a:solidFill>
                  <a:schemeClr val="bg1"/>
                </a:solidFill>
                <a:latin typeface="华文新魏" pitchFamily="2" charset="-122"/>
                <a:ea typeface="华文新魏" pitchFamily="2" charset="-122"/>
              </a:rPr>
              <a:t>       </a:t>
            </a:r>
            <a:r>
              <a:rPr lang="zh-CN" altLang="en-US" sz="1800" b="0" dirty="0" smtClean="0">
                <a:solidFill>
                  <a:schemeClr val="bg1"/>
                </a:solidFill>
                <a:latin typeface="华文新魏" pitchFamily="2" charset="-122"/>
                <a:ea typeface="华文新魏" pitchFamily="2" charset="-122"/>
              </a:rPr>
              <a:t>之后，我们将对两类客户信息的修改流程分别进行介绍。</a:t>
            </a:r>
            <a:endParaRPr lang="zh-CN" altLang="en-US" sz="1800" b="0" dirty="0">
              <a:solidFill>
                <a:schemeClr val="bg1"/>
              </a:solidFill>
              <a:latin typeface="华文新魏" pitchFamily="2" charset="-122"/>
              <a:ea typeface="华文新魏" pitchFamily="2" charset="-122"/>
            </a:endParaRPr>
          </a:p>
        </p:txBody>
      </p:sp>
      <p:pic>
        <p:nvPicPr>
          <p:cNvPr id="7" name="Picture 8" descr="ribbon1"/>
          <p:cNvPicPr>
            <a:picLocks noChangeAspect="1" noChangeArrowheads="1"/>
          </p:cNvPicPr>
          <p:nvPr/>
        </p:nvPicPr>
        <p:blipFill>
          <a:blip r:embed="rId2" cstate="print"/>
          <a:srcRect/>
          <a:stretch>
            <a:fillRect/>
          </a:stretch>
        </p:blipFill>
        <p:spPr bwMode="auto">
          <a:xfrm>
            <a:off x="428625" y="5072073"/>
            <a:ext cx="1214417" cy="1071551"/>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6" name="内容占位符 2"/>
          <p:cNvSpPr txBox="1">
            <a:spLocks/>
          </p:cNvSpPr>
          <p:nvPr/>
        </p:nvSpPr>
        <p:spPr bwMode="auto">
          <a:xfrm>
            <a:off x="428625" y="1214439"/>
            <a:ext cx="8329613" cy="35717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客户基本信息修改</a:t>
            </a:r>
          </a:p>
        </p:txBody>
      </p:sp>
      <p:sp>
        <p:nvSpPr>
          <p:cNvPr id="7" name="Text Box 8"/>
          <p:cNvSpPr txBox="1">
            <a:spLocks noChangeArrowheads="1"/>
          </p:cNvSpPr>
          <p:nvPr/>
        </p:nvSpPr>
        <p:spPr bwMode="auto">
          <a:xfrm>
            <a:off x="500034" y="1643050"/>
            <a:ext cx="8358187" cy="221457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wrap="square">
            <a:spAutoFit/>
          </a:bodyPr>
          <a:lstStyle/>
          <a:p>
            <a:pPr algn="l">
              <a:lnSpc>
                <a:spcPct val="150000"/>
              </a:lnSpc>
              <a:spcBef>
                <a:spcPts val="0"/>
              </a:spcBef>
              <a:defRPr/>
            </a:pPr>
            <a:r>
              <a:rPr lang="zh-CN" altLang="en-US" b="0" dirty="0" smtClean="0">
                <a:solidFill>
                  <a:schemeClr val="bg2">
                    <a:lumMod val="20000"/>
                    <a:lumOff val="80000"/>
                  </a:schemeClr>
                </a:solidFill>
                <a:latin typeface="华文新魏" pitchFamily="2" charset="-122"/>
                <a:ea typeface="华文新魏" pitchFamily="2" charset="-122"/>
              </a:rPr>
              <a:t>        目前，监控中心统一开户系统默认特殊单位客户的名称、机构代码、附加码等客户基本身份信息不能修改。</a:t>
            </a:r>
            <a:endParaRPr lang="en-US" altLang="zh-CN" b="0" dirty="0" smtClean="0">
              <a:solidFill>
                <a:schemeClr val="bg2">
                  <a:lumMod val="20000"/>
                  <a:lumOff val="80000"/>
                </a:schemeClr>
              </a:solidFill>
              <a:latin typeface="华文新魏" pitchFamily="2" charset="-122"/>
              <a:ea typeface="华文新魏" pitchFamily="2" charset="-122"/>
            </a:endParaRPr>
          </a:p>
          <a:p>
            <a:pPr algn="l">
              <a:lnSpc>
                <a:spcPct val="150000"/>
              </a:lnSpc>
              <a:spcBef>
                <a:spcPts val="0"/>
              </a:spcBef>
              <a:defRPr/>
            </a:pPr>
            <a:r>
              <a:rPr lang="en-US" altLang="zh-CN" b="0" dirty="0" smtClean="0">
                <a:solidFill>
                  <a:schemeClr val="bg2">
                    <a:lumMod val="20000"/>
                    <a:lumOff val="80000"/>
                  </a:schemeClr>
                </a:solidFill>
                <a:latin typeface="华文新魏" pitchFamily="2" charset="-122"/>
                <a:ea typeface="华文新魏" pitchFamily="2" charset="-122"/>
              </a:rPr>
              <a:t>        </a:t>
            </a:r>
            <a:r>
              <a:rPr lang="zh-CN" altLang="en-US" b="0" dirty="0" smtClean="0">
                <a:solidFill>
                  <a:schemeClr val="bg2">
                    <a:lumMod val="20000"/>
                    <a:lumOff val="80000"/>
                  </a:schemeClr>
                </a:solidFill>
                <a:latin typeface="华文新魏" pitchFamily="2" charset="-122"/>
                <a:ea typeface="华文新魏" pitchFamily="2" charset="-122"/>
              </a:rPr>
              <a:t>因此，当上述信息发生变更确需修改时，应由期货公司通过统一开户系统文件传送方式向监控中心提交申请资料，具体包括</a:t>
            </a:r>
            <a:r>
              <a:rPr lang="en-US" altLang="zh-CN" b="0" dirty="0" smtClean="0">
                <a:solidFill>
                  <a:schemeClr val="bg2">
                    <a:lumMod val="20000"/>
                    <a:lumOff val="80000"/>
                  </a:schemeClr>
                </a:solidFill>
                <a:latin typeface="华文新魏" pitchFamily="2" charset="-122"/>
                <a:ea typeface="华文新魏" pitchFamily="2" charset="-122"/>
              </a:rPr>
              <a:t>《</a:t>
            </a:r>
            <a:r>
              <a:rPr lang="zh-CN" altLang="en-US" b="0" dirty="0" smtClean="0">
                <a:solidFill>
                  <a:schemeClr val="bg2">
                    <a:lumMod val="20000"/>
                    <a:lumOff val="80000"/>
                  </a:schemeClr>
                </a:solidFill>
                <a:latin typeface="华文新魏" pitchFamily="2" charset="-122"/>
                <a:ea typeface="华文新魏" pitchFamily="2" charset="-122"/>
              </a:rPr>
              <a:t>客户基本身份信息变更申请表</a:t>
            </a:r>
            <a:r>
              <a:rPr lang="en-US" altLang="zh-CN" b="0" dirty="0" smtClean="0">
                <a:solidFill>
                  <a:schemeClr val="bg2">
                    <a:lumMod val="20000"/>
                    <a:lumOff val="80000"/>
                  </a:schemeClr>
                </a:solidFill>
                <a:latin typeface="华文新魏" pitchFamily="2" charset="-122"/>
                <a:ea typeface="华文新魏" pitchFamily="2" charset="-122"/>
              </a:rPr>
              <a:t>》</a:t>
            </a:r>
            <a:r>
              <a:rPr lang="zh-CN" altLang="en-US" b="0" dirty="0" smtClean="0">
                <a:solidFill>
                  <a:schemeClr val="bg2">
                    <a:lumMod val="20000"/>
                    <a:lumOff val="80000"/>
                  </a:schemeClr>
                </a:solidFill>
                <a:latin typeface="华文新魏" pitchFamily="2" charset="-122"/>
                <a:ea typeface="华文新魏" pitchFamily="2" charset="-122"/>
              </a:rPr>
              <a:t>及相关变更证明材料。</a:t>
            </a:r>
            <a:r>
              <a:rPr lang="zh-CN" altLang="en-US" b="0" dirty="0" smtClean="0">
                <a:solidFill>
                  <a:srgbClr val="FFFFFF"/>
                </a:solidFill>
                <a:latin typeface="华文新魏" pitchFamily="2" charset="-122"/>
                <a:ea typeface="华文新魏" pitchFamily="2" charset="-122"/>
              </a:rPr>
              <a:t>经监控中心复核后开通相关修改权限。具体办理流程如下：</a:t>
            </a:r>
            <a:endParaRPr lang="zh-CN" altLang="en-US" b="0" dirty="0">
              <a:solidFill>
                <a:srgbClr val="FFFFFF"/>
              </a:solidFill>
              <a:latin typeface="华文新魏" pitchFamily="2" charset="-122"/>
              <a:ea typeface="华文新魏" pitchFamily="2" charset="-122"/>
            </a:endParaRPr>
          </a:p>
        </p:txBody>
      </p:sp>
      <p:grpSp>
        <p:nvGrpSpPr>
          <p:cNvPr id="8" name="组合 9"/>
          <p:cNvGrpSpPr/>
          <p:nvPr/>
        </p:nvGrpSpPr>
        <p:grpSpPr>
          <a:xfrm>
            <a:off x="1214414" y="3929066"/>
            <a:ext cx="6858048" cy="1285884"/>
            <a:chOff x="-351518" y="677201"/>
            <a:chExt cx="7351110" cy="1576586"/>
          </a:xfrm>
          <a:solidFill>
            <a:schemeClr val="bg1"/>
          </a:solidFill>
        </p:grpSpPr>
        <p:sp>
          <p:nvSpPr>
            <p:cNvPr id="9"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eaLnBrk="0" hangingPunct="0">
                <a:defRPr/>
              </a:pPr>
              <a:r>
                <a:rPr kumimoji="0" lang="zh-CN" altLang="en-US" sz="2200" dirty="0" smtClean="0">
                  <a:solidFill>
                    <a:schemeClr val="tx1"/>
                  </a:solidFill>
                  <a:latin typeface="Calibri" pitchFamily="34" charset="0"/>
                  <a:ea typeface="华文行楷" pitchFamily="2" charset="-122"/>
                  <a:cs typeface="Times New Roman" pitchFamily="18" charset="0"/>
                </a:rPr>
                <a:t>特殊单位</a:t>
              </a: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eaLnBrk="0" hangingPunct="0">
                <a:defRPr/>
              </a:pP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eaLnBrk="0" hangingPunct="0">
                <a:defRPr/>
              </a:pPr>
              <a:r>
                <a:rPr kumimoji="0" lang="zh-CN" sz="2200" dirty="0" smtClean="0">
                  <a:solidFill>
                    <a:schemeClr val="tx1"/>
                  </a:solidFill>
                  <a:latin typeface="Calibri" pitchFamily="34" charset="0"/>
                  <a:ea typeface="华文行楷" pitchFamily="2" charset="-122"/>
                  <a:cs typeface="Times New Roman" pitchFamily="18" charset="0"/>
                </a:rPr>
                <a:t>客户</a:t>
              </a:r>
              <a:endParaRPr kumimoji="0" lang="zh-CN" sz="1800" dirty="0">
                <a:solidFill>
                  <a:schemeClr val="tx1"/>
                </a:solidFill>
                <a:latin typeface="Arial" pitchFamily="34" charset="0"/>
              </a:endParaRPr>
            </a:p>
          </p:txBody>
        </p:sp>
        <p:sp>
          <p:nvSpPr>
            <p:cNvPr id="10"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r>
                <a:rPr kumimoji="0" lang="zh-CN" sz="2200" dirty="0" smtClean="0">
                  <a:solidFill>
                    <a:schemeClr val="tx1"/>
                  </a:solidFill>
                  <a:latin typeface="Calibri" pitchFamily="34" charset="0"/>
                  <a:ea typeface="华文行楷" pitchFamily="2" charset="-122"/>
                  <a:cs typeface="Times New Roman" pitchFamily="18" charset="0"/>
                </a:rPr>
                <a:t>期货</a:t>
              </a:r>
              <a:endParaRPr kumimoji="0" lang="zh-CN" sz="700" dirty="0">
                <a:solidFill>
                  <a:schemeClr val="tx1"/>
                </a:solidFill>
                <a:latin typeface="Arial" pitchFamily="34" charset="0"/>
              </a:endParaRPr>
            </a:p>
            <a:p>
              <a:pPr algn="ctr" eaLnBrk="0" hangingPunct="0">
                <a:defRPr/>
              </a:pP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eaLnBrk="0" hangingPunct="0">
                <a:defRPr/>
              </a:pPr>
              <a:r>
                <a:rPr kumimoji="0" lang="zh-CN" sz="2200" dirty="0" smtClean="0">
                  <a:solidFill>
                    <a:schemeClr val="tx1"/>
                  </a:solidFill>
                  <a:latin typeface="Calibri" pitchFamily="34" charset="0"/>
                  <a:ea typeface="华文行楷" pitchFamily="2" charset="-122"/>
                  <a:cs typeface="Times New Roman" pitchFamily="18" charset="0"/>
                </a:rPr>
                <a:t>公司</a:t>
              </a:r>
              <a:endParaRPr kumimoji="0" lang="zh-CN" sz="1800" dirty="0">
                <a:solidFill>
                  <a:schemeClr val="tx1"/>
                </a:solidFill>
                <a:latin typeface="Arial" pitchFamily="34" charset="0"/>
              </a:endParaRPr>
            </a:p>
          </p:txBody>
        </p:sp>
        <p:sp>
          <p:nvSpPr>
            <p:cNvPr id="11" name="AutoShape 10"/>
            <p:cNvSpPr>
              <a:spLocks noChangeArrowheads="1"/>
            </p:cNvSpPr>
            <p:nvPr/>
          </p:nvSpPr>
          <p:spPr bwMode="auto">
            <a:xfrm>
              <a:off x="5124450" y="712788"/>
              <a:ext cx="1875142" cy="1511300"/>
            </a:xfrm>
            <a:prstGeom prst="roundRect">
              <a:avLst>
                <a:gd name="adj" fmla="val 16667"/>
              </a:avLst>
            </a:prstGeom>
            <a:solidFill>
              <a:srgbClr val="FF6600"/>
            </a:solidFill>
            <a:ln w="19050">
              <a:solidFill>
                <a:srgbClr val="000000"/>
              </a:solidFill>
              <a:round/>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algn="ctr">
                <a:defRPr/>
              </a:pPr>
              <a:r>
                <a:rPr kumimoji="0" lang="zh-CN" sz="2200" dirty="0" smtClean="0">
                  <a:solidFill>
                    <a:schemeClr val="tx1"/>
                  </a:solidFill>
                  <a:latin typeface="Calibri" pitchFamily="34" charset="0"/>
                  <a:ea typeface="华文行楷" pitchFamily="2" charset="-122"/>
                  <a:cs typeface="Times New Roman" pitchFamily="18" charset="0"/>
                </a:rPr>
                <a:t>监控</a:t>
              </a:r>
              <a:r>
                <a:rPr kumimoji="0" lang="zh-CN" sz="2200" dirty="0">
                  <a:solidFill>
                    <a:schemeClr val="tx1"/>
                  </a:solidFill>
                  <a:latin typeface="Calibri" pitchFamily="34" charset="0"/>
                  <a:ea typeface="华文行楷" pitchFamily="2" charset="-122"/>
                  <a:cs typeface="Times New Roman" pitchFamily="18" charset="0"/>
                </a:rPr>
                <a:t>中心</a:t>
              </a:r>
              <a:r>
                <a:rPr kumimoji="0" lang="zh-CN" altLang="en-US" sz="2200" dirty="0" smtClean="0">
                  <a:solidFill>
                    <a:schemeClr val="tx1"/>
                  </a:solidFill>
                  <a:latin typeface="Calibri" pitchFamily="34" charset="0"/>
                  <a:ea typeface="华文行楷" pitchFamily="2" charset="-122"/>
                  <a:cs typeface="Times New Roman" pitchFamily="18" charset="0"/>
                </a:rPr>
                <a:t>和</a:t>
              </a: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a:defRPr/>
              </a:pPr>
              <a:endParaRPr kumimoji="0" lang="en-US" altLang="zh-CN" sz="2200" dirty="0" smtClean="0">
                <a:solidFill>
                  <a:schemeClr val="tx1"/>
                </a:solidFill>
                <a:latin typeface="Calibri" pitchFamily="34" charset="0"/>
                <a:ea typeface="华文行楷" pitchFamily="2" charset="-122"/>
                <a:cs typeface="Times New Roman" pitchFamily="18" charset="0"/>
              </a:endParaRPr>
            </a:p>
            <a:p>
              <a:pPr algn="ctr">
                <a:defRPr/>
              </a:pPr>
              <a:r>
                <a:rPr kumimoji="0" lang="zh-CN" altLang="en-US" sz="2200" dirty="0" smtClean="0">
                  <a:solidFill>
                    <a:schemeClr val="tx1"/>
                  </a:solidFill>
                  <a:latin typeface="Calibri" pitchFamily="34" charset="0"/>
                  <a:ea typeface="华文行楷" pitchFamily="2" charset="-122"/>
                  <a:cs typeface="Times New Roman" pitchFamily="18" charset="0"/>
                </a:rPr>
                <a:t>期货</a:t>
              </a:r>
              <a:r>
                <a:rPr kumimoji="0" lang="zh-CN" altLang="en-US" sz="2200" dirty="0">
                  <a:solidFill>
                    <a:schemeClr val="tx1"/>
                  </a:solidFill>
                  <a:latin typeface="Calibri" pitchFamily="34" charset="0"/>
                  <a:ea typeface="华文行楷" pitchFamily="2" charset="-122"/>
                  <a:cs typeface="Times New Roman" pitchFamily="18" charset="0"/>
                </a:rPr>
                <a:t>交易所</a:t>
              </a:r>
              <a:endParaRPr kumimoji="0" lang="zh-CN" sz="700" dirty="0">
                <a:solidFill>
                  <a:schemeClr val="tx1"/>
                </a:solidFill>
                <a:latin typeface="Arial" pitchFamily="34" charset="0"/>
              </a:endParaRPr>
            </a:p>
            <a:p>
              <a:pPr eaLnBrk="0" hangingPunct="0">
                <a:defRPr/>
              </a:pPr>
              <a:endParaRPr kumimoji="0" lang="zh-CN" sz="1800" dirty="0">
                <a:solidFill>
                  <a:schemeClr val="tx1"/>
                </a:solidFill>
                <a:latin typeface="Arial" pitchFamily="34" charset="0"/>
              </a:endParaRPr>
            </a:p>
          </p:txBody>
        </p:sp>
        <p:sp>
          <p:nvSpPr>
            <p:cNvPr id="12"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办理修改</a:t>
              </a:r>
              <a:endParaRPr kumimoji="0" lang="zh-CN" altLang="en-US" sz="1800" dirty="0">
                <a:solidFill>
                  <a:schemeClr val="tx1"/>
                </a:solidFill>
                <a:latin typeface="Arial" pitchFamily="34" charset="0"/>
              </a:endParaRPr>
            </a:p>
          </p:txBody>
        </p:sp>
        <p:sp>
          <p:nvSpPr>
            <p:cNvPr id="13" name="AutoShape 7"/>
            <p:cNvSpPr>
              <a:spLocks noChangeArrowheads="1"/>
            </p:cNvSpPr>
            <p:nvPr/>
          </p:nvSpPr>
          <p:spPr bwMode="auto">
            <a:xfrm>
              <a:off x="3893385" y="677201"/>
              <a:ext cx="1208086" cy="700705"/>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初审后提交修改申请</a:t>
              </a:r>
              <a:endParaRPr kumimoji="0" lang="zh-CN" altLang="en-US" sz="1800" dirty="0">
                <a:solidFill>
                  <a:schemeClr val="tx1"/>
                </a:solidFill>
                <a:latin typeface="Arial" pitchFamily="34" charset="0"/>
              </a:endParaRPr>
            </a:p>
          </p:txBody>
        </p:sp>
        <p:sp>
          <p:nvSpPr>
            <p:cNvPr id="14" name="AutoShape 4"/>
            <p:cNvSpPr>
              <a:spLocks noChangeArrowheads="1"/>
            </p:cNvSpPr>
            <p:nvPr/>
          </p:nvSpPr>
          <p:spPr bwMode="auto">
            <a:xfrm>
              <a:off x="3916362" y="1866900"/>
              <a:ext cx="1119187" cy="386887"/>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复核后反馈</a:t>
              </a:r>
            </a:p>
          </p:txBody>
        </p:sp>
        <p:sp>
          <p:nvSpPr>
            <p:cNvPr id="15" name="AutoShape 3"/>
            <p:cNvSpPr>
              <a:spLocks noChangeArrowheads="1"/>
            </p:cNvSpPr>
            <p:nvPr/>
          </p:nvSpPr>
          <p:spPr bwMode="auto">
            <a:xfrm>
              <a:off x="1282062" y="1878409"/>
              <a:ext cx="1119187" cy="300302"/>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defPPr>
                <a:defRPr lang="zh-CN"/>
              </a:defPPr>
              <a:lvl1pPr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1pPr>
              <a:lvl2pPr marL="4572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2pPr>
              <a:lvl3pPr marL="9144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3pPr>
              <a:lvl4pPr marL="13716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4pPr>
              <a:lvl5pPr marL="1828800" algn="l" rtl="0" fontAlgn="base">
                <a:spcBef>
                  <a:spcPct val="0"/>
                </a:spcBef>
                <a:spcAft>
                  <a:spcPct val="0"/>
                </a:spcAft>
                <a:defRPr kumimoji="1" sz="4400" kern="1200">
                  <a:solidFill>
                    <a:schemeClr val="tx2"/>
                  </a:solidFill>
                  <a:latin typeface="Times New Roman" pitchFamily="18" charset="0"/>
                  <a:ea typeface="宋体" pitchFamily="2" charset="-122"/>
                  <a:cs typeface="+mn-cs"/>
                </a:defRPr>
              </a:lvl5pPr>
              <a:lvl6pPr marL="2286000" algn="l" defTabSz="914400" rtl="0" eaLnBrk="1" latinLnBrk="0" hangingPunct="1">
                <a:defRPr kumimoji="1" sz="4400" kern="1200">
                  <a:solidFill>
                    <a:schemeClr val="tx2"/>
                  </a:solidFill>
                  <a:latin typeface="Times New Roman" pitchFamily="18" charset="0"/>
                  <a:ea typeface="宋体" pitchFamily="2" charset="-122"/>
                  <a:cs typeface="+mn-cs"/>
                </a:defRPr>
              </a:lvl6pPr>
              <a:lvl7pPr marL="2743200" algn="l" defTabSz="914400" rtl="0" eaLnBrk="1" latinLnBrk="0" hangingPunct="1">
                <a:defRPr kumimoji="1" sz="4400" kern="1200">
                  <a:solidFill>
                    <a:schemeClr val="tx2"/>
                  </a:solidFill>
                  <a:latin typeface="Times New Roman" pitchFamily="18" charset="0"/>
                  <a:ea typeface="宋体" pitchFamily="2" charset="-122"/>
                  <a:cs typeface="+mn-cs"/>
                </a:defRPr>
              </a:lvl7pPr>
              <a:lvl8pPr marL="3200400" algn="l" defTabSz="914400" rtl="0" eaLnBrk="1" latinLnBrk="0" hangingPunct="1">
                <a:defRPr kumimoji="1" sz="4400" kern="1200">
                  <a:solidFill>
                    <a:schemeClr val="tx2"/>
                  </a:solidFill>
                  <a:latin typeface="Times New Roman" pitchFamily="18" charset="0"/>
                  <a:ea typeface="宋体" pitchFamily="2" charset="-122"/>
                  <a:cs typeface="+mn-cs"/>
                </a:defRPr>
              </a:lvl8pPr>
              <a:lvl9pPr marL="3657600" algn="l" defTabSz="914400" rtl="0" eaLnBrk="1" latinLnBrk="0" hangingPunct="1">
                <a:defRPr kumimoji="1" sz="4400" kern="1200">
                  <a:solidFill>
                    <a:schemeClr val="tx2"/>
                  </a:solidFill>
                  <a:latin typeface="Times New Roman" pitchFamily="18" charset="0"/>
                  <a:ea typeface="宋体" pitchFamily="2" charset="-122"/>
                  <a:cs typeface="+mn-cs"/>
                </a:defRPr>
              </a:lvl9pPr>
            </a:lstStyle>
            <a:p>
              <a:pPr eaLnBrk="0" hangingPunct="0">
                <a:defRPr/>
              </a:pPr>
              <a:r>
                <a:rPr kumimoji="0" lang="zh-CN" altLang="en-US" sz="1000" dirty="0">
                  <a:solidFill>
                    <a:schemeClr val="tx1"/>
                  </a:solidFill>
                  <a:latin typeface="Calibri" pitchFamily="34" charset="0"/>
                  <a:ea typeface="华文行楷" pitchFamily="2" charset="-122"/>
                  <a:cs typeface="Times New Roman" pitchFamily="18" charset="0"/>
                </a:rPr>
                <a:t>反馈客户</a:t>
              </a:r>
            </a:p>
          </p:txBody>
        </p:sp>
      </p:grpSp>
      <p:sp>
        <p:nvSpPr>
          <p:cNvPr id="16"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17"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bwMode="auto">
          <a:xfrm>
            <a:off x="428625" y="1357313"/>
            <a:ext cx="8258175" cy="3357571"/>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客户一般身份信息修改 </a:t>
            </a:r>
          </a:p>
          <a:p>
            <a:pPr marL="342900" marR="0" lvl="0" indent="-342900" algn="l" defTabSz="914400" rtl="0" eaLnBrk="0" fontAlgn="base" latinLnBrk="0" hangingPunct="0">
              <a:lnSpc>
                <a:spcPct val="100000"/>
              </a:lnSpc>
              <a:spcBef>
                <a:spcPct val="20000"/>
              </a:spcBef>
              <a:spcAft>
                <a:spcPct val="0"/>
              </a:spcAft>
              <a:buClrTx/>
              <a:buSzTx/>
              <a:buFont typeface="Wingdings" pitchFamily="2" charset="2"/>
              <a:buChar char="Ø"/>
              <a:tabLst/>
              <a:defRPr/>
            </a:pPr>
            <a:endParaRPr kumimoji="1" lang="zh-CN" altLang="en-US" sz="32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63" y="1928813"/>
            <a:ext cx="8358187" cy="1338262"/>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a:solidFill>
                  <a:srgbClr val="FFFFFF"/>
                </a:solidFill>
                <a:latin typeface="华文新魏" pitchFamily="2" charset="-122"/>
                <a:ea typeface="华文新魏" pitchFamily="2" charset="-122"/>
              </a:rPr>
              <a:t>        期货公司可以自行对客户一般身份信息进行修改，监控中心对修改后客户资料内容的完整性、格式正确性进行复核。</a:t>
            </a:r>
          </a:p>
          <a:p>
            <a:pPr algn="l">
              <a:lnSpc>
                <a:spcPct val="150000"/>
              </a:lnSpc>
              <a:spcBef>
                <a:spcPts val="0"/>
              </a:spcBef>
              <a:defRPr/>
            </a:pPr>
            <a:endParaRPr lang="zh-CN" altLang="en-US" sz="1800" dirty="0">
              <a:solidFill>
                <a:schemeClr val="bg2">
                  <a:lumMod val="20000"/>
                  <a:lumOff val="80000"/>
                </a:schemeClr>
              </a:solidFill>
              <a:latin typeface="华文楷体" pitchFamily="2" charset="-122"/>
              <a:ea typeface="华文楷体" pitchFamily="2" charset="-122"/>
            </a:endParaRPr>
          </a:p>
        </p:txBody>
      </p:sp>
      <p:sp>
        <p:nvSpPr>
          <p:cNvPr id="7"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
        <p:nvSpPr>
          <p:cNvPr id="8"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pic>
        <p:nvPicPr>
          <p:cNvPr id="9" name="Picture 8" descr="u=55650801,1838460242&amp;fm=21&amp;gp=0"/>
          <p:cNvPicPr>
            <a:picLocks noChangeAspect="1" noChangeArrowheads="1"/>
          </p:cNvPicPr>
          <p:nvPr/>
        </p:nvPicPr>
        <p:blipFill>
          <a:blip r:embed="rId4" cstate="print"/>
          <a:srcRect/>
          <a:stretch>
            <a:fillRect/>
          </a:stretch>
        </p:blipFill>
        <p:spPr bwMode="auto">
          <a:xfrm>
            <a:off x="3786182" y="5072074"/>
            <a:ext cx="1000132" cy="11429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1643063" y="2214563"/>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5"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6"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7"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8"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9"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0"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  关于开户</a:t>
            </a:r>
          </a:p>
        </p:txBody>
      </p:sp>
      <p:sp>
        <p:nvSpPr>
          <p:cNvPr id="11"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2" name="Group 10"/>
          <p:cNvGrpSpPr>
            <a:grpSpLocks/>
          </p:cNvGrpSpPr>
          <p:nvPr/>
        </p:nvGrpSpPr>
        <p:grpSpPr bwMode="auto">
          <a:xfrm>
            <a:off x="1857356" y="2143116"/>
            <a:ext cx="762000" cy="665162"/>
            <a:chOff x="1110" y="2656"/>
            <a:chExt cx="1549" cy="1351"/>
          </a:xfrm>
          <a:noFill/>
        </p:grpSpPr>
        <p:sp>
          <p:nvSpPr>
            <p:cNvPr id="13"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4"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5"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6"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dirty="0" smtClean="0">
                <a:solidFill>
                  <a:schemeClr val="tx1"/>
                </a:solidFill>
              </a:rPr>
              <a:t> </a:t>
            </a:r>
            <a:r>
              <a:rPr lang="en-US" altLang="zh-CN" sz="2400" dirty="0" smtClean="0"/>
              <a:t>1</a:t>
            </a:r>
            <a:endParaRPr lang="en-US" altLang="zh-CN" sz="2400" dirty="0"/>
          </a:p>
        </p:txBody>
      </p:sp>
      <p:grpSp>
        <p:nvGrpSpPr>
          <p:cNvPr id="17" name="Group 10"/>
          <p:cNvGrpSpPr>
            <a:grpSpLocks/>
          </p:cNvGrpSpPr>
          <p:nvPr/>
        </p:nvGrpSpPr>
        <p:grpSpPr bwMode="auto">
          <a:xfrm>
            <a:off x="1865784" y="3068960"/>
            <a:ext cx="762000" cy="665162"/>
            <a:chOff x="1110" y="2656"/>
            <a:chExt cx="1549" cy="1351"/>
          </a:xfrm>
          <a:noFill/>
        </p:grpSpPr>
        <p:sp>
          <p:nvSpPr>
            <p:cNvPr id="18"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9"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0"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1"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2"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3" name="Text Box 28"/>
          <p:cNvSpPr txBox="1">
            <a:spLocks noChangeArrowheads="1"/>
          </p:cNvSpPr>
          <p:nvPr/>
        </p:nvSpPr>
        <p:spPr bwMode="auto">
          <a:xfrm>
            <a:off x="2751138" y="4048125"/>
            <a:ext cx="2646878" cy="461665"/>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关于交易</a:t>
            </a:r>
            <a:r>
              <a:rPr lang="zh-CN" altLang="en-US" sz="2400" dirty="0" smtClean="0">
                <a:solidFill>
                  <a:schemeClr val="tx1"/>
                </a:solidFill>
                <a:ea typeface="华文细黑" pitchFamily="2" charset="-122"/>
              </a:rPr>
              <a:t>编码注销</a:t>
            </a:r>
            <a:endParaRPr lang="zh-CN" altLang="en-US" sz="2400" dirty="0">
              <a:solidFill>
                <a:schemeClr val="tx1"/>
              </a:solidFill>
              <a:ea typeface="华文细黑" pitchFamily="2" charset="-122"/>
            </a:endParaRPr>
          </a:p>
        </p:txBody>
      </p:sp>
      <p:grpSp>
        <p:nvGrpSpPr>
          <p:cNvPr id="24" name="Group 10"/>
          <p:cNvGrpSpPr>
            <a:grpSpLocks/>
          </p:cNvGrpSpPr>
          <p:nvPr/>
        </p:nvGrpSpPr>
        <p:grpSpPr bwMode="auto">
          <a:xfrm>
            <a:off x="1869261" y="4005064"/>
            <a:ext cx="762000" cy="665162"/>
            <a:chOff x="1110" y="2656"/>
            <a:chExt cx="1549" cy="1351"/>
          </a:xfrm>
          <a:noFill/>
        </p:grpSpPr>
        <p:sp>
          <p:nvSpPr>
            <p:cNvPr id="25"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6"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7"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8"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dirty="0">
                <a:solidFill>
                  <a:schemeClr val="tx1"/>
                </a:solidFill>
              </a:rPr>
              <a:t>3</a:t>
            </a:r>
          </a:p>
        </p:txBody>
      </p:sp>
      <p:sp>
        <p:nvSpPr>
          <p:cNvPr id="29"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chemeClr val="accent5">
                    <a:lumMod val="50000"/>
                  </a:schemeClr>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chemeClr val="accent5">
                  <a:lumMod val="50000"/>
                </a:schemeClr>
              </a:solidFill>
              <a:effectLst>
                <a:innerShdw blurRad="50900" dist="38500" dir="13500000">
                  <a:srgbClr val="000000">
                    <a:alpha val="60000"/>
                  </a:srgbClr>
                </a:innerShdw>
              </a:effectLst>
            </a:endParaRPr>
          </a:p>
        </p:txBody>
      </p:sp>
      <p:sp>
        <p:nvSpPr>
          <p:cNvPr id="30" name="Rectangle 2"/>
          <p:cNvSpPr>
            <a:spLocks noGrp="1" noChangeArrowheads="1"/>
          </p:cNvSpPr>
          <p:nvPr>
            <p:ph type="title"/>
          </p:nvPr>
        </p:nvSpPr>
        <p:spPr bwMode="white">
          <a:xfrm>
            <a:off x="539750" y="228600"/>
            <a:ext cx="8135938" cy="563563"/>
          </a:xfrm>
          <a:noFill/>
          <a:ln>
            <a:miter lim="800000"/>
            <a:headEnd/>
            <a:tailEnd/>
          </a:ln>
        </p:spPr>
        <p:txBody>
          <a:bodyPr vert="horz" wrap="square" lIns="91440" tIns="45720" rIns="91440" bIns="45720" numCol="1" anchor="ctr" anchorCtr="0" compatLnSpc="1">
            <a:prstTxWarp prst="textNoShape">
              <a:avLst/>
            </a:prstTxWarp>
          </a:bodyPr>
          <a:lstStyle/>
          <a:p>
            <a:pPr algn="ctr" eaLnBrk="1" hangingPunct="1"/>
            <a:r>
              <a:rPr lang="en-US" altLang="zh-CN" sz="3200" b="1" dirty="0" smtClean="0">
                <a:solidFill>
                  <a:srgbClr val="000099"/>
                </a:solidFill>
                <a:latin typeface="华文新魏" pitchFamily="2" charset="-122"/>
                <a:ea typeface="华文新魏" pitchFamily="2" charset="-122"/>
                <a:cs typeface="宋体" pitchFamily="2" charset="-122"/>
              </a:rPr>
              <a:t/>
            </a:r>
            <a:br>
              <a:rPr lang="en-US" altLang="zh-CN" sz="3200" b="1" dirty="0" smtClean="0">
                <a:solidFill>
                  <a:srgbClr val="000099"/>
                </a:solidFill>
                <a:latin typeface="华文新魏" pitchFamily="2" charset="-122"/>
                <a:ea typeface="华文新魏" pitchFamily="2" charset="-122"/>
                <a:cs typeface="宋体" pitchFamily="2" charset="-122"/>
              </a:rPr>
            </a:br>
            <a:r>
              <a:rPr lang="zh-CN" altLang="en-US" sz="3200" b="1" dirty="0" smtClean="0">
                <a:solidFill>
                  <a:srgbClr val="000099"/>
                </a:solidFill>
                <a:latin typeface="华文新魏" pitchFamily="2" charset="-122"/>
                <a:ea typeface="华文新魏" pitchFamily="2" charset="-122"/>
                <a:cs typeface="宋体" pitchFamily="2" charset="-122"/>
              </a:rPr>
              <a:t>目 录</a:t>
            </a:r>
            <a:br>
              <a:rPr lang="zh-CN" altLang="en-US" sz="3200" b="1" dirty="0" smtClean="0">
                <a:solidFill>
                  <a:srgbClr val="000099"/>
                </a:solidFill>
                <a:latin typeface="华文新魏" pitchFamily="2" charset="-122"/>
                <a:ea typeface="华文新魏" pitchFamily="2" charset="-122"/>
                <a:cs typeface="宋体" pitchFamily="2" charset="-122"/>
              </a:rPr>
            </a:br>
            <a:endParaRPr lang="en-US" altLang="zh-CN" sz="32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28596" y="214290"/>
            <a:ext cx="8229600" cy="571504"/>
          </a:xfrm>
          <a:noFill/>
          <a:ln>
            <a:miter lim="800000"/>
            <a:headEnd/>
            <a:tailEnd/>
          </a:ln>
        </p:spPr>
        <p:txBody>
          <a:bodyPr vert="horz" wrap="square" lIns="91440" tIns="45720" rIns="91440" bIns="45720" numCol="1" anchor="t" anchorCtr="0" compatLnSpc="1">
            <a:prstTxWarp prst="textNoShape">
              <a:avLst/>
            </a:prstTxWarp>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、关于交易编码注销</a:t>
            </a:r>
            <a:endParaRPr lang="zh-CN" altLang="en-US" sz="3200" dirty="0" smtClean="0">
              <a:ea typeface="ＭＳ Ｐゴシック" pitchFamily="34" charset="-128"/>
              <a:cs typeface="宋体" pitchFamily="2" charset="-122"/>
            </a:endParaRPr>
          </a:p>
        </p:txBody>
      </p:sp>
      <p:sp>
        <p:nvSpPr>
          <p:cNvPr id="5" name="内容占位符 2"/>
          <p:cNvSpPr txBox="1">
            <a:spLocks/>
          </p:cNvSpPr>
          <p:nvPr/>
        </p:nvSpPr>
        <p:spPr bwMode="auto">
          <a:xfrm>
            <a:off x="428625" y="1214438"/>
            <a:ext cx="8258175" cy="5000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lgn="l" eaLnBrk="0" hangingPunct="0">
              <a:spcBef>
                <a:spcPct val="20000"/>
              </a:spcBef>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a:t>
            </a:r>
            <a:r>
              <a:rPr lang="zh-CN" altLang="en-US" sz="2000" b="0" dirty="0" smtClean="0">
                <a:solidFill>
                  <a:schemeClr val="tx1"/>
                </a:solidFill>
                <a:latin typeface="华文新魏" pitchFamily="2" charset="-122"/>
                <a:ea typeface="华文新魏" pitchFamily="2" charset="-122"/>
                <a:cs typeface="宋体" charset="-122"/>
              </a:rPr>
              <a:t>哪些情况下，特殊单位客户需要注销交易编码？</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34" y="1714488"/>
            <a:ext cx="8215312" cy="1754326"/>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dirty="0" smtClean="0">
                <a:solidFill>
                  <a:schemeClr val="bg2">
                    <a:lumMod val="20000"/>
                    <a:lumOff val="80000"/>
                  </a:schemeClr>
                </a:solidFill>
                <a:latin typeface="华文楷体" pitchFamily="2" charset="-122"/>
                <a:ea typeface="华文楷体" pitchFamily="2" charset="-122"/>
              </a:rPr>
              <a:t>        </a:t>
            </a:r>
            <a:r>
              <a:rPr lang="zh-CN" altLang="en-US" sz="1800" b="0" dirty="0" smtClean="0">
                <a:solidFill>
                  <a:schemeClr val="bg2">
                    <a:lumMod val="20000"/>
                    <a:lumOff val="80000"/>
                  </a:schemeClr>
                </a:solidFill>
                <a:latin typeface="华文新魏" pitchFamily="2" charset="-122"/>
                <a:ea typeface="华文新魏" pitchFamily="2" charset="-122"/>
              </a:rPr>
              <a:t>通常情况下，当客户不愿或无法继续进行期货交易时，需要将交易编码注销。</a:t>
            </a:r>
            <a:endParaRPr lang="en-US" altLang="zh-CN" sz="1800" b="0" dirty="0" smtClean="0">
              <a:solidFill>
                <a:schemeClr val="bg2">
                  <a:lumMod val="20000"/>
                  <a:lumOff val="80000"/>
                </a:schemeClr>
              </a:solidFill>
              <a:latin typeface="华文新魏" pitchFamily="2" charset="-122"/>
              <a:ea typeface="华文新魏" pitchFamily="2" charset="-122"/>
            </a:endParaRPr>
          </a:p>
          <a:p>
            <a:pPr algn="l">
              <a:lnSpc>
                <a:spcPct val="150000"/>
              </a:lnSpc>
              <a:spcBef>
                <a:spcPts val="0"/>
              </a:spcBef>
              <a:defRPr/>
            </a:pPr>
            <a:r>
              <a:rPr lang="zh-CN" altLang="en-US" sz="1800" b="0" dirty="0" smtClean="0">
                <a:solidFill>
                  <a:schemeClr val="bg2">
                    <a:lumMod val="20000"/>
                    <a:lumOff val="80000"/>
                  </a:schemeClr>
                </a:solidFill>
                <a:latin typeface="华文新魏" pitchFamily="2" charset="-122"/>
                <a:ea typeface="华文新魏" pitchFamily="2" charset="-122"/>
              </a:rPr>
              <a:t>        对于特殊单位客户而言，由于合同约定，部分理财产品存在存续期，因此，当理财产品到期或出现提前终止的情形时，应当及时办理特殊单位客户的销户手续。</a:t>
            </a:r>
            <a:endParaRPr lang="zh-CN" altLang="en-US" sz="1800" b="0" dirty="0">
              <a:solidFill>
                <a:schemeClr val="bg2">
                  <a:lumMod val="20000"/>
                  <a:lumOff val="80000"/>
                </a:schemeClr>
              </a:solidFill>
              <a:latin typeface="华文新魏" pitchFamily="2" charset="-122"/>
              <a:ea typeface="华文新魏" pitchFamily="2" charset="-122"/>
            </a:endParaRPr>
          </a:p>
        </p:txBody>
      </p:sp>
      <p:pic>
        <p:nvPicPr>
          <p:cNvPr id="7" name="Picture 2" descr="C:\Program Files\Microsoft Office\MEDIA\CAGCAT10\j0149481.wmf"/>
          <p:cNvPicPr>
            <a:picLocks noChangeAspect="1" noChangeArrowheads="1"/>
          </p:cNvPicPr>
          <p:nvPr/>
        </p:nvPicPr>
        <p:blipFill>
          <a:blip r:embed="rId2" cstate="print"/>
          <a:srcRect/>
          <a:stretch>
            <a:fillRect/>
          </a:stretch>
        </p:blipFill>
        <p:spPr bwMode="auto">
          <a:xfrm>
            <a:off x="571501" y="4643446"/>
            <a:ext cx="1659312" cy="1465254"/>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28596" y="214290"/>
            <a:ext cx="8229600" cy="571504"/>
          </a:xfrm>
          <a:noFill/>
          <a:ln>
            <a:miter lim="800000"/>
            <a:headEnd/>
            <a:tailEnd/>
          </a:ln>
        </p:spPr>
        <p:txBody>
          <a:bodyPr vert="horz" wrap="square" lIns="91440" tIns="45720" rIns="91440" bIns="45720" numCol="1" anchor="t" anchorCtr="0" compatLnSpc="1">
            <a:prstTxWarp prst="textNoShape">
              <a:avLst/>
            </a:prstTxWarp>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、关于交易编码注销</a:t>
            </a:r>
            <a:endParaRPr lang="zh-CN" altLang="en-US" sz="3200" dirty="0" smtClean="0">
              <a:ea typeface="ＭＳ Ｐゴシック" pitchFamily="34" charset="-128"/>
              <a:cs typeface="宋体" pitchFamily="2" charset="-122"/>
            </a:endParaRPr>
          </a:p>
        </p:txBody>
      </p:sp>
      <p:sp>
        <p:nvSpPr>
          <p:cNvPr id="5" name="内容占位符 2"/>
          <p:cNvSpPr txBox="1">
            <a:spLocks/>
          </p:cNvSpPr>
          <p:nvPr/>
        </p:nvSpPr>
        <p:spPr>
          <a:xfrm>
            <a:off x="457200" y="1600201"/>
            <a:ext cx="8258175" cy="900105"/>
          </a:xfrm>
          <a:prstGeom prst="rect">
            <a:avLst/>
          </a:prstGeom>
        </p:spPr>
        <p:txBody>
          <a:bodyPr/>
          <a:lstStyle/>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：如果客户不进行期货交易了，且未及时办理销户，交易所是否会采取相应的措施？</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Text Box 8"/>
          <p:cNvSpPr txBox="1">
            <a:spLocks noChangeArrowheads="1"/>
          </p:cNvSpPr>
          <p:nvPr/>
        </p:nvSpPr>
        <p:spPr bwMode="auto">
          <a:xfrm>
            <a:off x="500063" y="2714625"/>
            <a:ext cx="8215312" cy="133882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a:solidFill>
                  <a:srgbClr val="FFFFFF"/>
                </a:solidFill>
                <a:latin typeface="华文新魏" pitchFamily="2" charset="-122"/>
                <a:ea typeface="华文新魏" pitchFamily="2" charset="-122"/>
              </a:rPr>
              <a:t>        </a:t>
            </a:r>
            <a:r>
              <a:rPr lang="zh-CN" altLang="en-US" sz="1800" b="0" dirty="0" smtClean="0">
                <a:solidFill>
                  <a:srgbClr val="FFFFFF"/>
                </a:solidFill>
                <a:latin typeface="华文新魏" pitchFamily="2" charset="-122"/>
                <a:ea typeface="华文新魏" pitchFamily="2" charset="-122"/>
              </a:rPr>
              <a:t>如果客户的交易编码同时</a:t>
            </a:r>
            <a:r>
              <a:rPr lang="zh-CN" altLang="en-US" sz="1800" b="0" dirty="0">
                <a:solidFill>
                  <a:srgbClr val="FFFFFF"/>
                </a:solidFill>
                <a:latin typeface="华文新魏" pitchFamily="2" charset="-122"/>
                <a:ea typeface="华文新魏" pitchFamily="2" charset="-122"/>
              </a:rPr>
              <a:t>符合开户时间一年以上、最近一年以上无持仓、最近一年以上无交易（含一年）、认定日的客户权益在</a:t>
            </a:r>
            <a:r>
              <a:rPr lang="en-US" sz="1800" b="0" dirty="0">
                <a:solidFill>
                  <a:srgbClr val="FFFFFF"/>
                </a:solidFill>
                <a:latin typeface="华文新魏" pitchFamily="2" charset="-122"/>
                <a:ea typeface="华文新魏" pitchFamily="2" charset="-122"/>
              </a:rPr>
              <a:t>1000</a:t>
            </a:r>
            <a:r>
              <a:rPr lang="zh-CN" altLang="en-US" sz="1800" b="0" dirty="0">
                <a:solidFill>
                  <a:srgbClr val="FFFFFF"/>
                </a:solidFill>
                <a:latin typeface="华文新魏" pitchFamily="2" charset="-122"/>
                <a:ea typeface="华文新魏" pitchFamily="2" charset="-122"/>
              </a:rPr>
              <a:t>元以下（含</a:t>
            </a:r>
            <a:r>
              <a:rPr lang="en-US" sz="1800" b="0" dirty="0">
                <a:solidFill>
                  <a:srgbClr val="FFFFFF"/>
                </a:solidFill>
                <a:latin typeface="华文新魏" pitchFamily="2" charset="-122"/>
                <a:ea typeface="华文新魏" pitchFamily="2" charset="-122"/>
              </a:rPr>
              <a:t>1000</a:t>
            </a:r>
            <a:r>
              <a:rPr lang="zh-CN" altLang="en-US" sz="1800" b="0" dirty="0">
                <a:solidFill>
                  <a:srgbClr val="FFFFFF"/>
                </a:solidFill>
                <a:latin typeface="华文新魏" pitchFamily="2" charset="-122"/>
                <a:ea typeface="华文新魏" pitchFamily="2" charset="-122"/>
              </a:rPr>
              <a:t>元</a:t>
            </a:r>
            <a:r>
              <a:rPr lang="zh-CN" altLang="en-US" sz="1800" b="0" dirty="0" smtClean="0">
                <a:solidFill>
                  <a:srgbClr val="FFFFFF"/>
                </a:solidFill>
                <a:latin typeface="华文新魏" pitchFamily="2" charset="-122"/>
                <a:ea typeface="华文新魏" pitchFamily="2" charset="-122"/>
              </a:rPr>
              <a:t>）四个条件，交易所将会对该交易编码进行休眠处理。</a:t>
            </a:r>
            <a:endParaRPr lang="zh-CN" altLang="en-US" sz="1800" b="0" dirty="0">
              <a:solidFill>
                <a:srgbClr val="FFFFFF"/>
              </a:solidFill>
              <a:latin typeface="华文新魏" pitchFamily="2" charset="-122"/>
              <a:ea typeface="华文新魏" pitchFamily="2" charset="-122"/>
            </a:endParaRPr>
          </a:p>
        </p:txBody>
      </p:sp>
      <p:pic>
        <p:nvPicPr>
          <p:cNvPr id="7" name="Picture 8" descr="C:\Program Files (x86)\Microsoft Office\MEDIA\CAGCAT10\j0205466.wmf"/>
          <p:cNvPicPr>
            <a:picLocks noChangeAspect="1" noChangeArrowheads="1"/>
          </p:cNvPicPr>
          <p:nvPr/>
        </p:nvPicPr>
        <p:blipFill>
          <a:blip r:embed="rId2" cstate="print"/>
          <a:srcRect/>
          <a:stretch>
            <a:fillRect/>
          </a:stretch>
        </p:blipFill>
        <p:spPr bwMode="auto">
          <a:xfrm>
            <a:off x="357188" y="4714875"/>
            <a:ext cx="1819275" cy="1381125"/>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28596" y="214290"/>
            <a:ext cx="8229600" cy="571504"/>
          </a:xfrm>
          <a:noFill/>
          <a:ln>
            <a:miter lim="800000"/>
            <a:headEnd/>
            <a:tailEnd/>
          </a:ln>
        </p:spPr>
        <p:txBody>
          <a:bodyPr vert="horz" wrap="square" lIns="91440" tIns="45720" rIns="91440" bIns="45720" numCol="1" anchor="t" anchorCtr="0" compatLnSpc="1">
            <a:prstTxWarp prst="textNoShape">
              <a:avLst/>
            </a:prstTxWarp>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、关于交易编码注销</a:t>
            </a:r>
            <a:endParaRPr lang="zh-CN" altLang="en-US" sz="3200" dirty="0" smtClean="0">
              <a:ea typeface="ＭＳ Ｐゴシック" pitchFamily="34" charset="-128"/>
              <a:cs typeface="宋体" pitchFamily="2" charset="-122"/>
            </a:endParaRPr>
          </a:p>
        </p:txBody>
      </p:sp>
      <p:sp>
        <p:nvSpPr>
          <p:cNvPr id="5" name="内容占位符 2"/>
          <p:cNvSpPr txBox="1">
            <a:spLocks/>
          </p:cNvSpPr>
          <p:nvPr/>
        </p:nvSpPr>
        <p:spPr bwMode="auto">
          <a:xfrm>
            <a:off x="428596" y="1357298"/>
            <a:ext cx="8258175" cy="47863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rPr>
              <a:t>：交易编码注销的具体流程？</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charset="-122"/>
            </a:endParaRPr>
          </a:p>
        </p:txBody>
      </p:sp>
      <p:sp>
        <p:nvSpPr>
          <p:cNvPr id="6" name="Text Box 8"/>
          <p:cNvSpPr txBox="1">
            <a:spLocks noChangeArrowheads="1"/>
          </p:cNvSpPr>
          <p:nvPr/>
        </p:nvSpPr>
        <p:spPr bwMode="auto">
          <a:xfrm>
            <a:off x="500034" y="1857364"/>
            <a:ext cx="8215312" cy="1338828"/>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defRPr/>
            </a:pPr>
            <a:r>
              <a:rPr lang="en-US" altLang="zh-CN" sz="1800" b="0" dirty="0">
                <a:solidFill>
                  <a:schemeClr val="bg2">
                    <a:lumMod val="20000"/>
                    <a:lumOff val="80000"/>
                  </a:schemeClr>
                </a:solidFill>
                <a:latin typeface="华文新魏" pitchFamily="2" charset="-122"/>
                <a:ea typeface="华文新魏" pitchFamily="2" charset="-122"/>
              </a:rPr>
              <a:t>         </a:t>
            </a:r>
            <a:r>
              <a:rPr lang="zh-CN" altLang="en-US" sz="1800" b="0" dirty="0">
                <a:solidFill>
                  <a:schemeClr val="bg2">
                    <a:lumMod val="20000"/>
                    <a:lumOff val="80000"/>
                  </a:schemeClr>
                </a:solidFill>
                <a:latin typeface="华文新魏" pitchFamily="2" charset="-122"/>
                <a:ea typeface="华文新魏" pitchFamily="2" charset="-122"/>
              </a:rPr>
              <a:t>特殊单位客户办理销户时，应由期货公司登录统一开户系统办理交易编码的注销，其注销流程与</a:t>
            </a:r>
            <a:r>
              <a:rPr lang="zh-CN" altLang="en-US" sz="1800" b="0" dirty="0" smtClean="0">
                <a:solidFill>
                  <a:schemeClr val="bg2">
                    <a:lumMod val="20000"/>
                    <a:lumOff val="80000"/>
                  </a:schemeClr>
                </a:solidFill>
                <a:latin typeface="华文新魏" pitchFamily="2" charset="-122"/>
                <a:ea typeface="华文新魏" pitchFamily="2" charset="-122"/>
              </a:rPr>
              <a:t>一般客户</a:t>
            </a:r>
            <a:r>
              <a:rPr lang="zh-CN" altLang="en-US" sz="1800" b="0" dirty="0">
                <a:solidFill>
                  <a:schemeClr val="bg2">
                    <a:lumMod val="20000"/>
                    <a:lumOff val="80000"/>
                  </a:schemeClr>
                </a:solidFill>
                <a:latin typeface="华文新魏" pitchFamily="2" charset="-122"/>
                <a:ea typeface="华文新魏" pitchFamily="2" charset="-122"/>
              </a:rPr>
              <a:t>注销流程相同（详见</a:t>
            </a:r>
            <a:r>
              <a:rPr lang="en-US" altLang="zh-CN" sz="1800" b="0" dirty="0">
                <a:solidFill>
                  <a:schemeClr val="bg2">
                    <a:lumMod val="20000"/>
                    <a:lumOff val="80000"/>
                  </a:schemeClr>
                </a:solidFill>
                <a:latin typeface="华文新魏" pitchFamily="2" charset="-122"/>
                <a:ea typeface="华文新魏" pitchFamily="2" charset="-122"/>
              </a:rPr>
              <a:t>《</a:t>
            </a:r>
            <a:r>
              <a:rPr lang="zh-CN" altLang="en-US" sz="1800" b="0" dirty="0">
                <a:solidFill>
                  <a:schemeClr val="bg2">
                    <a:lumMod val="20000"/>
                    <a:lumOff val="80000"/>
                  </a:schemeClr>
                </a:solidFill>
                <a:latin typeface="华文新魏" pitchFamily="2" charset="-122"/>
                <a:ea typeface="华文新魏" pitchFamily="2" charset="-122"/>
              </a:rPr>
              <a:t>期货市场客户开户管理规定</a:t>
            </a:r>
            <a:r>
              <a:rPr lang="en-US" altLang="zh-CN" sz="1800" b="0" dirty="0">
                <a:solidFill>
                  <a:schemeClr val="bg2">
                    <a:lumMod val="20000"/>
                    <a:lumOff val="80000"/>
                  </a:schemeClr>
                </a:solidFill>
                <a:latin typeface="华文新魏" pitchFamily="2" charset="-122"/>
                <a:ea typeface="华文新魏" pitchFamily="2" charset="-122"/>
              </a:rPr>
              <a:t>》</a:t>
            </a:r>
            <a:r>
              <a:rPr lang="zh-CN" altLang="en-US" sz="1800" b="0" dirty="0">
                <a:solidFill>
                  <a:schemeClr val="bg2">
                    <a:lumMod val="20000"/>
                    <a:lumOff val="80000"/>
                  </a:schemeClr>
                </a:solidFill>
                <a:latin typeface="华文新魏" pitchFamily="2" charset="-122"/>
                <a:ea typeface="华文新魏" pitchFamily="2" charset="-122"/>
              </a:rPr>
              <a:t>第二十六条至第二十九条）。简要流程如下：</a:t>
            </a:r>
            <a:endParaRPr lang="zh-CN" altLang="en-US" sz="1800" b="0" dirty="0">
              <a:solidFill>
                <a:schemeClr val="bg2">
                  <a:lumMod val="20000"/>
                  <a:lumOff val="80000"/>
                </a:schemeClr>
              </a:solidFill>
              <a:latin typeface="Arial" pitchFamily="34" charset="0"/>
            </a:endParaRPr>
          </a:p>
        </p:txBody>
      </p:sp>
      <p:grpSp>
        <p:nvGrpSpPr>
          <p:cNvPr id="7" name="组合 11"/>
          <p:cNvGrpSpPr/>
          <p:nvPr/>
        </p:nvGrpSpPr>
        <p:grpSpPr>
          <a:xfrm>
            <a:off x="571472" y="3500438"/>
            <a:ext cx="8286808" cy="1714512"/>
            <a:chOff x="-351518" y="677201"/>
            <a:chExt cx="9290731" cy="1801812"/>
          </a:xfrm>
          <a:solidFill>
            <a:schemeClr val="bg1"/>
          </a:solidFill>
        </p:grpSpPr>
        <p:sp>
          <p:nvSpPr>
            <p:cNvPr id="8" name="AutoShape 12"/>
            <p:cNvSpPr>
              <a:spLocks noChangeArrowheads="1"/>
            </p:cNvSpPr>
            <p:nvPr/>
          </p:nvSpPr>
          <p:spPr bwMode="auto">
            <a:xfrm>
              <a:off x="-351518" y="712788"/>
              <a:ext cx="1629456" cy="1511300"/>
            </a:xfrm>
            <a:prstGeom prst="roundRect">
              <a:avLst>
                <a:gd name="adj" fmla="val 16667"/>
              </a:avLst>
            </a:prstGeom>
            <a:solidFill>
              <a:schemeClr val="accent1">
                <a:lumMod val="40000"/>
                <a:lumOff val="60000"/>
              </a:schemeClr>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特殊单位</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客户</a:t>
              </a:r>
              <a:endParaRPr lang="zh-CN" sz="1800" dirty="0">
                <a:solidFill>
                  <a:schemeClr val="tx1"/>
                </a:solidFill>
                <a:latin typeface="Arial" pitchFamily="34" charset="0"/>
              </a:endParaRPr>
            </a:p>
          </p:txBody>
        </p:sp>
        <p:sp>
          <p:nvSpPr>
            <p:cNvPr id="9" name="AutoShape 11"/>
            <p:cNvSpPr>
              <a:spLocks noChangeArrowheads="1"/>
            </p:cNvSpPr>
            <p:nvPr/>
          </p:nvSpPr>
          <p:spPr bwMode="auto">
            <a:xfrm>
              <a:off x="2500298" y="714356"/>
              <a:ext cx="1325563" cy="1511300"/>
            </a:xfrm>
            <a:prstGeom prst="roundRect">
              <a:avLst>
                <a:gd name="adj" fmla="val 16667"/>
              </a:avLst>
            </a:prstGeom>
            <a:solidFill>
              <a:schemeClr val="accent2">
                <a:lumMod val="60000"/>
                <a:lumOff val="40000"/>
              </a:schemeClr>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期货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公司</a:t>
              </a:r>
              <a:endParaRPr lang="zh-CN" sz="1800" dirty="0">
                <a:solidFill>
                  <a:schemeClr val="tx1"/>
                </a:solidFill>
                <a:latin typeface="Arial" pitchFamily="34" charset="0"/>
              </a:endParaRPr>
            </a:p>
          </p:txBody>
        </p:sp>
        <p:sp>
          <p:nvSpPr>
            <p:cNvPr id="10" name="AutoShape 10"/>
            <p:cNvSpPr>
              <a:spLocks noChangeArrowheads="1"/>
            </p:cNvSpPr>
            <p:nvPr/>
          </p:nvSpPr>
          <p:spPr bwMode="auto">
            <a:xfrm>
              <a:off x="5124450" y="712788"/>
              <a:ext cx="1281113" cy="1511300"/>
            </a:xfrm>
            <a:prstGeom prst="roundRect">
              <a:avLst>
                <a:gd name="adj" fmla="val 16667"/>
              </a:avLst>
            </a:prstGeom>
            <a:solidFill>
              <a:srgbClr val="FF6600"/>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监控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中心</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sp>
          <p:nvSpPr>
            <p:cNvPr id="11" name="AutoShape 9"/>
            <p:cNvSpPr>
              <a:spLocks noChangeArrowheads="1"/>
            </p:cNvSpPr>
            <p:nvPr/>
          </p:nvSpPr>
          <p:spPr bwMode="auto">
            <a:xfrm>
              <a:off x="7658100" y="712788"/>
              <a:ext cx="1281113" cy="1511300"/>
            </a:xfrm>
            <a:prstGeom prst="roundRect">
              <a:avLst>
                <a:gd name="adj" fmla="val 16667"/>
              </a:avLst>
            </a:prstGeom>
            <a:solidFill>
              <a:srgbClr val="800080"/>
            </a:solidFill>
            <a:ln w="19050">
              <a:solidFill>
                <a:srgbClr val="000000"/>
              </a:solidFill>
              <a:round/>
              <a:headEnd/>
              <a:tailEnd/>
            </a:ln>
          </p:spPr>
          <p:txBody>
            <a:bodyPr/>
            <a:lstStyle/>
            <a:p>
              <a:pPr>
                <a:defRPr/>
              </a:pPr>
              <a:endParaRPr lang="en-US" altLang="zh-CN" sz="2200" dirty="0">
                <a:solidFill>
                  <a:schemeClr val="tx1"/>
                </a:solidFill>
                <a:latin typeface="Calibri" pitchFamily="34" charset="0"/>
                <a:ea typeface="华文行楷" pitchFamily="2" charset="-122"/>
                <a:cs typeface="Times New Roman" pitchFamily="18" charset="0"/>
              </a:endParaRPr>
            </a:p>
            <a:p>
              <a:pPr algn="ctr">
                <a:defRPr/>
              </a:pPr>
              <a:r>
                <a:rPr lang="zh-CN" sz="2200" dirty="0">
                  <a:solidFill>
                    <a:schemeClr val="tx1"/>
                  </a:solidFill>
                  <a:latin typeface="Calibri" pitchFamily="34" charset="0"/>
                  <a:ea typeface="华文行楷" pitchFamily="2" charset="-122"/>
                  <a:cs typeface="Times New Roman" pitchFamily="18" charset="0"/>
                </a:rPr>
                <a:t>期货</a:t>
              </a:r>
              <a:endParaRPr lang="zh-CN" sz="700" dirty="0">
                <a:solidFill>
                  <a:schemeClr val="tx1"/>
                </a:solidFill>
                <a:latin typeface="Arial" pitchFamily="34" charset="0"/>
              </a:endParaRPr>
            </a:p>
            <a:p>
              <a:pPr algn="ctr" eaLnBrk="0" hangingPunct="0">
                <a:defRPr/>
              </a:pPr>
              <a:r>
                <a:rPr lang="zh-CN" sz="2200" dirty="0">
                  <a:solidFill>
                    <a:schemeClr val="tx1"/>
                  </a:solidFill>
                  <a:latin typeface="Calibri" pitchFamily="34" charset="0"/>
                  <a:ea typeface="华文行楷" pitchFamily="2" charset="-122"/>
                  <a:cs typeface="Times New Roman" pitchFamily="18" charset="0"/>
                </a:rPr>
                <a:t>交易所</a:t>
              </a:r>
              <a:endParaRPr lang="zh-CN" sz="1800" dirty="0">
                <a:solidFill>
                  <a:schemeClr val="tx1"/>
                </a:solidFill>
                <a:latin typeface="Arial" pitchFamily="34" charset="0"/>
              </a:endParaRPr>
            </a:p>
          </p:txBody>
        </p:sp>
        <p:sp>
          <p:nvSpPr>
            <p:cNvPr id="12" name="AutoShape 8"/>
            <p:cNvSpPr>
              <a:spLocks noChangeArrowheads="1"/>
            </p:cNvSpPr>
            <p:nvPr/>
          </p:nvSpPr>
          <p:spPr bwMode="auto">
            <a:xfrm>
              <a:off x="1330425" y="677201"/>
              <a:ext cx="1208086" cy="225227"/>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办理销户</a:t>
              </a:r>
              <a:endParaRPr lang="zh-CN" altLang="en-US" sz="1800" dirty="0">
                <a:solidFill>
                  <a:schemeClr val="tx1"/>
                </a:solidFill>
                <a:latin typeface="Arial" pitchFamily="34" charset="0"/>
              </a:endParaRPr>
            </a:p>
          </p:txBody>
        </p:sp>
        <p:sp>
          <p:nvSpPr>
            <p:cNvPr id="13" name="AutoShape 7"/>
            <p:cNvSpPr>
              <a:spLocks noChangeArrowheads="1"/>
            </p:cNvSpPr>
            <p:nvPr/>
          </p:nvSpPr>
          <p:spPr bwMode="auto">
            <a:xfrm>
              <a:off x="3893385" y="677201"/>
              <a:ext cx="1208086" cy="375378"/>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提交销户申请</a:t>
              </a:r>
              <a:endParaRPr lang="zh-CN" altLang="en-US" sz="1800" dirty="0">
                <a:solidFill>
                  <a:schemeClr val="tx1"/>
                </a:solidFill>
                <a:latin typeface="Arial" pitchFamily="34" charset="0"/>
              </a:endParaRPr>
            </a:p>
          </p:txBody>
        </p:sp>
        <p:sp>
          <p:nvSpPr>
            <p:cNvPr id="14" name="AutoShape 6"/>
            <p:cNvSpPr>
              <a:spLocks noChangeArrowheads="1"/>
            </p:cNvSpPr>
            <p:nvPr/>
          </p:nvSpPr>
          <p:spPr bwMode="auto">
            <a:xfrm>
              <a:off x="6456345" y="677201"/>
              <a:ext cx="1208088" cy="525529"/>
            </a:xfrm>
            <a:prstGeom prst="rightArrowCallout">
              <a:avLst>
                <a:gd name="adj1" fmla="val 25000"/>
                <a:gd name="adj2" fmla="val 25000"/>
                <a:gd name="adj3" fmla="val 40652"/>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收到申请当日转发交易所</a:t>
              </a:r>
              <a:endParaRPr lang="zh-CN" altLang="en-US" sz="1800" dirty="0">
                <a:solidFill>
                  <a:schemeClr val="tx1"/>
                </a:solidFill>
                <a:latin typeface="Arial" pitchFamily="34" charset="0"/>
              </a:endParaRPr>
            </a:p>
          </p:txBody>
        </p:sp>
        <p:sp>
          <p:nvSpPr>
            <p:cNvPr id="15" name="AutoShape 5"/>
            <p:cNvSpPr>
              <a:spLocks noChangeArrowheads="1"/>
            </p:cNvSpPr>
            <p:nvPr/>
          </p:nvSpPr>
          <p:spPr bwMode="auto">
            <a:xfrm>
              <a:off x="6376253" y="1728258"/>
              <a:ext cx="1281480" cy="750755"/>
            </a:xfrm>
            <a:prstGeom prst="leftArrowCallout">
              <a:avLst>
                <a:gd name="adj1" fmla="val 25000"/>
                <a:gd name="adj2" fmla="val 25000"/>
                <a:gd name="adj3" fmla="val 29375"/>
                <a:gd name="adj4" fmla="val 66667"/>
              </a:avLst>
            </a:prstGeom>
            <a:grpFill/>
            <a:ln w="12700">
              <a:solidFill>
                <a:srgbClr val="000000"/>
              </a:solidFill>
              <a:miter lim="800000"/>
              <a:headEnd/>
              <a:tailEnd/>
            </a:ln>
          </p:spPr>
          <p:txBody>
            <a:bodyPr/>
            <a:lstStyle/>
            <a:p>
              <a:pPr eaLnBrk="0" hangingPunct="0">
                <a:defRPr/>
              </a:pPr>
              <a:r>
                <a:rPr lang="zh-CN" altLang="en-US" sz="1000" dirty="0">
                  <a:solidFill>
                    <a:schemeClr val="tx1"/>
                  </a:solidFill>
                  <a:latin typeface="Calibri" pitchFamily="34" charset="0"/>
                  <a:ea typeface="华文行楷" pitchFamily="2" charset="-122"/>
                  <a:cs typeface="Times New Roman" pitchFamily="18" charset="0"/>
                </a:rPr>
                <a:t>交易编码注销后，及时反馈监控中心</a:t>
              </a:r>
              <a:endParaRPr lang="zh-CN" altLang="en-US" sz="1000" dirty="0">
                <a:solidFill>
                  <a:schemeClr val="tx1"/>
                </a:solidFill>
                <a:latin typeface="Arial" pitchFamily="34" charset="0"/>
              </a:endParaRPr>
            </a:p>
            <a:p>
              <a:pPr eaLnBrk="0" hangingPunct="0">
                <a:defRPr/>
              </a:pPr>
              <a:endParaRPr lang="zh-CN" altLang="en-US" sz="1800" dirty="0">
                <a:solidFill>
                  <a:schemeClr val="tx1"/>
                </a:solidFill>
                <a:latin typeface="Arial" pitchFamily="34" charset="0"/>
              </a:endParaRPr>
            </a:p>
          </p:txBody>
        </p:sp>
        <p:sp>
          <p:nvSpPr>
            <p:cNvPr id="16" name="AutoShape 4"/>
            <p:cNvSpPr>
              <a:spLocks noChangeArrowheads="1"/>
            </p:cNvSpPr>
            <p:nvPr/>
          </p:nvSpPr>
          <p:spPr bwMode="auto">
            <a:xfrm>
              <a:off x="3813294" y="1578108"/>
              <a:ext cx="1281480" cy="525529"/>
            </a:xfrm>
            <a:prstGeom prst="leftArrowCallout">
              <a:avLst>
                <a:gd name="adj1" fmla="val 25000"/>
                <a:gd name="adj2" fmla="val 25000"/>
                <a:gd name="adj3" fmla="val 66761"/>
                <a:gd name="adj4" fmla="val 66667"/>
              </a:avLst>
            </a:prstGeom>
            <a:grpFill/>
            <a:ln w="12700">
              <a:solidFill>
                <a:srgbClr val="000000"/>
              </a:solidFill>
              <a:miter lim="800000"/>
              <a:headEnd/>
              <a:tailEnd/>
            </a:ln>
          </p:spPr>
          <p:txBody>
            <a:bodyPr/>
            <a:lstStyle/>
            <a:p>
              <a:pPr>
                <a:defRPr/>
              </a:pPr>
              <a:r>
                <a:rPr lang="zh-CN" altLang="en-US" sz="1000" dirty="0">
                  <a:solidFill>
                    <a:schemeClr val="tx1"/>
                  </a:solidFill>
                  <a:latin typeface="Calibri" pitchFamily="34" charset="0"/>
                  <a:ea typeface="华文行楷" pitchFamily="2" charset="-122"/>
                  <a:cs typeface="Times New Roman" pitchFamily="18" charset="0"/>
                </a:rPr>
                <a:t>将办理情况</a:t>
              </a:r>
              <a:r>
                <a:rPr lang="zh-CN" sz="1000" dirty="0">
                  <a:solidFill>
                    <a:schemeClr val="tx1"/>
                  </a:solidFill>
                  <a:latin typeface="Calibri" pitchFamily="34" charset="0"/>
                  <a:ea typeface="华文行楷" pitchFamily="2" charset="-122"/>
                  <a:cs typeface="Times New Roman" pitchFamily="18" charset="0"/>
                </a:rPr>
                <a:t>反馈</a:t>
              </a:r>
              <a:r>
                <a:rPr lang="zh-CN" altLang="en-US" sz="1000" dirty="0">
                  <a:solidFill>
                    <a:schemeClr val="tx1"/>
                  </a:solidFill>
                  <a:latin typeface="Calibri" pitchFamily="34" charset="0"/>
                  <a:ea typeface="华文行楷" pitchFamily="2" charset="-122"/>
                  <a:cs typeface="Times New Roman" pitchFamily="18" charset="0"/>
                </a:rPr>
                <a:t>期货公司</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sp>
          <p:nvSpPr>
            <p:cNvPr id="17" name="AutoShape 3"/>
            <p:cNvSpPr>
              <a:spLocks noChangeArrowheads="1"/>
            </p:cNvSpPr>
            <p:nvPr/>
          </p:nvSpPr>
          <p:spPr bwMode="auto">
            <a:xfrm>
              <a:off x="1325563" y="1762125"/>
              <a:ext cx="1119187" cy="460375"/>
            </a:xfrm>
            <a:prstGeom prst="leftArrowCallout">
              <a:avLst>
                <a:gd name="adj1" fmla="val 25000"/>
                <a:gd name="adj2" fmla="val 25000"/>
                <a:gd name="adj3" fmla="val 40517"/>
                <a:gd name="adj4" fmla="val 66667"/>
              </a:avLst>
            </a:prstGeom>
            <a:grpFill/>
            <a:ln w="12700">
              <a:solidFill>
                <a:srgbClr val="000000"/>
              </a:solidFill>
              <a:miter lim="800000"/>
              <a:headEnd/>
              <a:tailEnd/>
            </a:ln>
          </p:spPr>
          <p:txBody>
            <a:bodyPr/>
            <a:lstStyle/>
            <a:p>
              <a:pPr>
                <a:defRPr/>
              </a:pPr>
              <a:r>
                <a:rPr lang="zh-CN" altLang="en-US" sz="1000" dirty="0">
                  <a:solidFill>
                    <a:schemeClr val="tx1"/>
                  </a:solidFill>
                  <a:latin typeface="Calibri" pitchFamily="34" charset="0"/>
                  <a:ea typeface="华文行楷" pitchFamily="2" charset="-122"/>
                  <a:cs typeface="Times New Roman" pitchFamily="18" charset="0"/>
                </a:rPr>
                <a:t>反馈客户</a:t>
              </a:r>
              <a:endParaRPr lang="zh-CN" sz="700" dirty="0">
                <a:solidFill>
                  <a:schemeClr val="tx1"/>
                </a:solidFill>
                <a:latin typeface="Arial" pitchFamily="34" charset="0"/>
              </a:endParaRPr>
            </a:p>
            <a:p>
              <a:pPr eaLnBrk="0" hangingPunct="0">
                <a:defRPr/>
              </a:pPr>
              <a:endParaRPr lang="zh-CN" sz="1800" dirty="0">
                <a:solidFill>
                  <a:schemeClr val="tx1"/>
                </a:solidFill>
                <a:latin typeface="Arial" pitchFamily="34" charset="0"/>
              </a:endParaRPr>
            </a:p>
          </p:txBody>
        </p:sp>
      </p:grpSp>
      <p:sp>
        <p:nvSpPr>
          <p:cNvPr id="18"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28596" y="214290"/>
            <a:ext cx="8229600" cy="571504"/>
          </a:xfrm>
          <a:noFill/>
          <a:ln>
            <a:miter lim="800000"/>
            <a:headEnd/>
            <a:tailEnd/>
          </a:ln>
        </p:spPr>
        <p:txBody>
          <a:bodyPr vert="horz" wrap="square" lIns="91440" tIns="45720" rIns="91440" bIns="45720" numCol="1" anchor="t" anchorCtr="0" compatLnSpc="1">
            <a:prstTxWarp prst="textNoShape">
              <a:avLst/>
            </a:prstTxWarp>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、关于交易编码注销</a:t>
            </a:r>
            <a:endParaRPr lang="zh-CN" altLang="en-US" sz="3200" dirty="0" smtClean="0">
              <a:ea typeface="ＭＳ Ｐゴシック" pitchFamily="34" charset="-128"/>
              <a:cs typeface="宋体" pitchFamily="2" charset="-122"/>
            </a:endParaRPr>
          </a:p>
        </p:txBody>
      </p:sp>
      <p:sp>
        <p:nvSpPr>
          <p:cNvPr id="5" name="内容占位符 2"/>
          <p:cNvSpPr txBox="1">
            <a:spLocks/>
          </p:cNvSpPr>
          <p:nvPr/>
        </p:nvSpPr>
        <p:spPr bwMode="auto">
          <a:xfrm>
            <a:off x="457200" y="1357313"/>
            <a:ext cx="8258175" cy="928679"/>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R="0" lvl="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Q4</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：如果客户的交易编码已办理了注销或休眠，想再进行期货交易该如何处理？</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smtClean="0">
              <a:ln>
                <a:noFill/>
              </a:ln>
              <a:solidFill>
                <a:schemeClr val="tx1"/>
              </a:solidFill>
              <a:effectLst/>
              <a:uLnTx/>
              <a:uFillTx/>
              <a:latin typeface="+mn-lt"/>
              <a:ea typeface="ＭＳ Ｐゴシック" pitchFamily="34" charset="-128"/>
              <a:cs typeface="宋体" pitchFamily="2" charset="-122"/>
            </a:endParaRPr>
          </a:p>
        </p:txBody>
      </p:sp>
      <p:sp>
        <p:nvSpPr>
          <p:cNvPr id="6" name="Text Box 8"/>
          <p:cNvSpPr txBox="1">
            <a:spLocks noChangeArrowheads="1"/>
          </p:cNvSpPr>
          <p:nvPr/>
        </p:nvSpPr>
        <p:spPr bwMode="auto">
          <a:xfrm>
            <a:off x="500063" y="2357438"/>
            <a:ext cx="8215312" cy="1754326"/>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defRPr/>
            </a:pPr>
            <a:r>
              <a:rPr lang="zh-CN" altLang="en-US" sz="1800" b="0" dirty="0">
                <a:solidFill>
                  <a:srgbClr val="FFFFFF"/>
                </a:solidFill>
                <a:latin typeface="华文新魏" pitchFamily="2" charset="-122"/>
                <a:ea typeface="华文新魏" pitchFamily="2" charset="-122"/>
              </a:rPr>
              <a:t>        对已经注销交易编码的客户需重新申请开户，方</a:t>
            </a:r>
            <a:r>
              <a:rPr lang="zh-CN" altLang="en-US" sz="1800" b="0" dirty="0" smtClean="0">
                <a:solidFill>
                  <a:srgbClr val="FFFFFF"/>
                </a:solidFill>
                <a:latin typeface="华文新魏" pitchFamily="2" charset="-122"/>
                <a:ea typeface="华文新魏" pitchFamily="2" charset="-122"/>
              </a:rPr>
              <a:t>可进行期货</a:t>
            </a:r>
            <a:r>
              <a:rPr lang="zh-CN" altLang="en-US" sz="1800" b="0" dirty="0">
                <a:solidFill>
                  <a:srgbClr val="FFFFFF"/>
                </a:solidFill>
                <a:latin typeface="华文新魏" pitchFamily="2" charset="-122"/>
                <a:ea typeface="华文新魏" pitchFamily="2" charset="-122"/>
              </a:rPr>
              <a:t>交易。</a:t>
            </a:r>
          </a:p>
          <a:p>
            <a:pPr algn="l">
              <a:lnSpc>
                <a:spcPct val="150000"/>
              </a:lnSpc>
              <a:defRPr/>
            </a:pPr>
            <a:r>
              <a:rPr lang="zh-CN" altLang="en-US" sz="1800" b="0" dirty="0">
                <a:solidFill>
                  <a:srgbClr val="FFFFFF"/>
                </a:solidFill>
                <a:latin typeface="华文新魏" pitchFamily="2" charset="-122"/>
                <a:ea typeface="华文新魏" pitchFamily="2" charset="-122"/>
              </a:rPr>
              <a:t>        对已休眠的，需入金后激活交易编码，</a:t>
            </a:r>
            <a:r>
              <a:rPr lang="zh-CN" altLang="en-US" sz="1800" b="0">
                <a:solidFill>
                  <a:srgbClr val="FFFFFF"/>
                </a:solidFill>
                <a:latin typeface="华文新魏" pitchFamily="2" charset="-122"/>
                <a:ea typeface="华文新魏" pitchFamily="2" charset="-122"/>
              </a:rPr>
              <a:t>才</a:t>
            </a:r>
            <a:r>
              <a:rPr lang="zh-CN" altLang="en-US" sz="1800" b="0" smtClean="0">
                <a:solidFill>
                  <a:srgbClr val="FFFFFF"/>
                </a:solidFill>
                <a:latin typeface="华文新魏" pitchFamily="2" charset="-122"/>
                <a:ea typeface="华文新魏" pitchFamily="2" charset="-122"/>
              </a:rPr>
              <a:t>可进行期货</a:t>
            </a:r>
            <a:r>
              <a:rPr lang="zh-CN" altLang="en-US" sz="1800" b="0" dirty="0">
                <a:solidFill>
                  <a:srgbClr val="FFFFFF"/>
                </a:solidFill>
                <a:latin typeface="华文新魏" pitchFamily="2" charset="-122"/>
                <a:ea typeface="华文新魏" pitchFamily="2" charset="-122"/>
              </a:rPr>
              <a:t>交易。当日收盘（下午</a:t>
            </a:r>
            <a:r>
              <a:rPr lang="en-US" sz="1800" b="0" dirty="0">
                <a:solidFill>
                  <a:srgbClr val="FFFFFF"/>
                </a:solidFill>
                <a:latin typeface="华文新魏" pitchFamily="2" charset="-122"/>
                <a:ea typeface="华文新魏" pitchFamily="2" charset="-122"/>
              </a:rPr>
              <a:t>3:00</a:t>
            </a:r>
            <a:r>
              <a:rPr lang="zh-CN" altLang="en-US" sz="1800" b="0" dirty="0">
                <a:solidFill>
                  <a:srgbClr val="FFFFFF"/>
                </a:solidFill>
                <a:latin typeface="华文新魏" pitchFamily="2" charset="-122"/>
                <a:ea typeface="华文新魏" pitchFamily="2" charset="-122"/>
              </a:rPr>
              <a:t>）前激活的交易编码，客户在下一交易日可以使用。收盘后激活的，则需再延后一个交易日可以使用。</a:t>
            </a:r>
          </a:p>
        </p:txBody>
      </p:sp>
      <p:pic>
        <p:nvPicPr>
          <p:cNvPr id="7" name="Picture 10" descr="ribbon2"/>
          <p:cNvPicPr>
            <a:picLocks noChangeAspect="1" noChangeArrowheads="1"/>
          </p:cNvPicPr>
          <p:nvPr/>
        </p:nvPicPr>
        <p:blipFill>
          <a:blip r:embed="rId2" cstate="print"/>
          <a:srcRect/>
          <a:stretch>
            <a:fillRect/>
          </a:stretch>
        </p:blipFill>
        <p:spPr bwMode="auto">
          <a:xfrm>
            <a:off x="357188" y="5000635"/>
            <a:ext cx="1214416" cy="1214427"/>
          </a:xfrm>
          <a:prstGeom prst="rect">
            <a:avLst/>
          </a:prstGeom>
          <a:noFill/>
          <a:ln w="9525">
            <a:noFill/>
            <a:miter lim="800000"/>
            <a:headEnd/>
            <a:tailEnd/>
          </a:ln>
        </p:spPr>
      </p:pic>
      <p:sp>
        <p:nvSpPr>
          <p:cNvPr id="8"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57200" y="274638"/>
            <a:ext cx="8229600" cy="654032"/>
          </a:xfrm>
          <a:noFill/>
          <a:ln>
            <a:miter lim="800000"/>
            <a:headEnd/>
            <a:tailEnd/>
          </a:ln>
        </p:spPr>
        <p:txBody>
          <a:bodyPr vert="horz" wrap="square" lIns="91440" tIns="45720" rIns="91440" bIns="45720" numCol="1" anchor="t" anchorCtr="0" compatLnSpc="1">
            <a:prstTxWarp prst="textNoShape">
              <a:avLst/>
            </a:prstTxWarp>
          </a:bodyPr>
          <a:lstStyle/>
          <a:p>
            <a:pPr algn="ctr"/>
            <a:r>
              <a:rPr lang="zh-CN" altLang="en-US" sz="3600" b="1" dirty="0" smtClean="0">
                <a:solidFill>
                  <a:srgbClr val="000099"/>
                </a:solidFill>
                <a:latin typeface="华文新魏" pitchFamily="2" charset="-122"/>
                <a:ea typeface="华文新魏" pitchFamily="2" charset="-122"/>
                <a:cs typeface="宋体" charset="-122"/>
              </a:rPr>
              <a:t>附：开户材料</a:t>
            </a:r>
            <a:endParaRPr lang="zh-CN" altLang="en-US" sz="3600" dirty="0" smtClean="0">
              <a:ea typeface="ＭＳ Ｐゴシック" pitchFamily="34" charset="-128"/>
              <a:cs typeface="宋体" charset="-122"/>
            </a:endParaRPr>
          </a:p>
        </p:txBody>
      </p:sp>
      <p:sp>
        <p:nvSpPr>
          <p:cNvPr id="5" name="内容占位符 9"/>
          <p:cNvSpPr>
            <a:spLocks noGrp="1"/>
          </p:cNvSpPr>
          <p:nvPr>
            <p:ph sz="quarter" idx="1"/>
          </p:nvPr>
        </p:nvSpPr>
        <p:spPr bwMode="auto">
          <a:xfrm>
            <a:off x="500063" y="1428750"/>
            <a:ext cx="8043862" cy="4471988"/>
          </a:xfrm>
          <a:noFill/>
          <a:ln>
            <a:miter lim="800000"/>
            <a:headEnd/>
            <a:tailEnd/>
          </a:ln>
        </p:spPr>
        <p:txBody>
          <a:bodyPr vert="horz" wrap="square" lIns="91440" tIns="45720" rIns="91440" bIns="45720" numCol="1" anchor="t" anchorCtr="0" compatLnSpc="1">
            <a:prstTxWarp prst="textNoShape">
              <a:avLst/>
            </a:prstTxWarp>
          </a:bodyPr>
          <a:lstStyle/>
          <a:p>
            <a:pPr algn="ctr">
              <a:buFontTx/>
              <a:buNone/>
            </a:pPr>
            <a:r>
              <a:rPr lang="zh-CN" altLang="en-US" sz="2400" dirty="0" smtClean="0">
                <a:latin typeface="华文新魏" pitchFamily="2" charset="-122"/>
                <a:ea typeface="华文新魏" pitchFamily="2" charset="-122"/>
                <a:cs typeface="宋体" charset="-122"/>
              </a:rPr>
              <a:t>各类特殊单位客户申请材料</a:t>
            </a:r>
            <a:endParaRPr lang="en-US" altLang="zh-CN" sz="2400" dirty="0" smtClean="0">
              <a:latin typeface="华文新魏" pitchFamily="2" charset="-122"/>
              <a:ea typeface="华文新魏" pitchFamily="2" charset="-122"/>
              <a:cs typeface="宋体" charset="-122"/>
            </a:endParaRPr>
          </a:p>
          <a:p>
            <a:pPr algn="ctr">
              <a:buFontTx/>
              <a:buNone/>
            </a:pPr>
            <a:r>
              <a:rPr lang="zh-CN" altLang="en-US" sz="2400" dirty="0" smtClean="0">
                <a:latin typeface="华文新魏" pitchFamily="2" charset="-122"/>
                <a:ea typeface="华文新魏" pitchFamily="2" charset="-122"/>
                <a:cs typeface="宋体" charset="-122"/>
              </a:rPr>
              <a:t>（查看请点击）</a:t>
            </a:r>
            <a:endParaRPr lang="en-US" altLang="zh-CN" sz="2400" dirty="0" smtClean="0">
              <a:latin typeface="华文新魏" pitchFamily="2" charset="-122"/>
              <a:ea typeface="华文新魏" pitchFamily="2" charset="-122"/>
              <a:cs typeface="宋体" charset="-122"/>
            </a:endParaRPr>
          </a:p>
          <a:p>
            <a:pPr algn="ctr">
              <a:buFontTx/>
              <a:buNone/>
            </a:pPr>
            <a:endParaRPr lang="zh-CN" altLang="en-US" sz="2400" dirty="0" smtClean="0">
              <a:latin typeface="华文新魏" pitchFamily="2" charset="-122"/>
              <a:ea typeface="华文新魏" pitchFamily="2" charset="-122"/>
              <a:cs typeface="宋体" charset="-122"/>
            </a:endParaRPr>
          </a:p>
        </p:txBody>
      </p:sp>
      <p:graphicFrame>
        <p:nvGraphicFramePr>
          <p:cNvPr id="6" name="表格 5"/>
          <p:cNvGraphicFramePr>
            <a:graphicFrameLocks noGrp="1"/>
          </p:cNvGraphicFramePr>
          <p:nvPr/>
        </p:nvGraphicFramePr>
        <p:xfrm>
          <a:off x="1571625" y="2500313"/>
          <a:ext cx="6096000" cy="3357588"/>
        </p:xfrm>
        <a:graphic>
          <a:graphicData uri="http://schemas.openxmlformats.org/drawingml/2006/table">
            <a:tbl>
              <a:tblPr firstRow="1" bandRow="1">
                <a:tableStyleId>{C4B1156A-380E-4F78-BDF5-A606A8083BF9}</a:tableStyleId>
              </a:tblPr>
              <a:tblGrid>
                <a:gridCol w="3048000"/>
                <a:gridCol w="3048000"/>
              </a:tblGrid>
              <a:tr h="839397">
                <a:tc>
                  <a:txBody>
                    <a:bodyPr/>
                    <a:lstStyle/>
                    <a:p>
                      <a:pPr algn="ctr"/>
                      <a:endParaRPr lang="en-US" altLang="zh-CN" sz="1800" b="0" dirty="0" smtClean="0">
                        <a:latin typeface="华文新魏" pitchFamily="2" charset="-122"/>
                        <a:ea typeface="华文新魏" pitchFamily="2" charset="-122"/>
                      </a:endParaRPr>
                    </a:p>
                    <a:p>
                      <a:pPr algn="ctr"/>
                      <a:r>
                        <a:rPr lang="zh-CN" altLang="en-US" sz="1800" b="0" dirty="0" smtClean="0">
                          <a:latin typeface="华文新魏" pitchFamily="2" charset="-122"/>
                          <a:ea typeface="华文新魏" pitchFamily="2" charset="-122"/>
                          <a:hlinkClick r:id="rId2" action="ppaction://hlinksldjump"/>
                        </a:rPr>
                        <a:t>证券公司自营 </a:t>
                      </a:r>
                      <a:endParaRPr lang="zh-CN" altLang="en-US" b="0" dirty="0"/>
                    </a:p>
                  </a:txBody>
                  <a:tcPr/>
                </a:tc>
                <a:tc>
                  <a:txBody>
                    <a:bodyPr/>
                    <a:lstStyle/>
                    <a:p>
                      <a:pPr algn="ctr"/>
                      <a:endParaRPr lang="en-US" altLang="zh-CN" sz="1800" b="0" dirty="0" smtClean="0">
                        <a:latin typeface="华文新魏" pitchFamily="2" charset="-122"/>
                        <a:ea typeface="华文新魏" pitchFamily="2" charset="-122"/>
                        <a:hlinkClick r:id="rId3" action="ppaction://hlinksldjump"/>
                      </a:endParaRPr>
                    </a:p>
                    <a:p>
                      <a:pPr algn="ctr"/>
                      <a:r>
                        <a:rPr lang="zh-CN" altLang="en-US" sz="1800" b="0" dirty="0" smtClean="0">
                          <a:latin typeface="华文新魏" pitchFamily="2" charset="-122"/>
                          <a:ea typeface="华文新魏" pitchFamily="2" charset="-122"/>
                          <a:hlinkClick r:id="rId4" action="ppaction://hlinksldjump"/>
                        </a:rPr>
                        <a:t>证券集合资产管理</a:t>
                      </a:r>
                      <a:endParaRPr lang="zh-CN" altLang="en-US" b="0" dirty="0"/>
                    </a:p>
                  </a:txBody>
                  <a:tcPr/>
                </a:tc>
              </a:tr>
              <a:tr h="839397">
                <a:tc>
                  <a:txBody>
                    <a:bodyPr/>
                    <a:lstStyle/>
                    <a:p>
                      <a:pPr algn="ctr"/>
                      <a:endParaRPr lang="en-US" altLang="zh-CN" sz="1800" dirty="0" smtClean="0">
                        <a:latin typeface="华文新魏" pitchFamily="2" charset="-122"/>
                        <a:ea typeface="华文新魏" pitchFamily="2" charset="-122"/>
                        <a:hlinkClick r:id="rId5" action="ppaction://hlinksldjump"/>
                      </a:endParaRPr>
                    </a:p>
                    <a:p>
                      <a:pPr algn="ctr"/>
                      <a:r>
                        <a:rPr lang="zh-CN" altLang="en-US" sz="1800" dirty="0" smtClean="0">
                          <a:latin typeface="华文新魏" pitchFamily="2" charset="-122"/>
                          <a:ea typeface="华文新魏" pitchFamily="2" charset="-122"/>
                          <a:hlinkClick r:id="rId6" action="ppaction://hlinksldjump"/>
                        </a:rPr>
                        <a:t>证券定向资产管理 </a:t>
                      </a:r>
                      <a:endParaRPr lang="zh-CN" altLang="en-US" dirty="0"/>
                    </a:p>
                  </a:txBody>
                  <a:tcPr/>
                </a:tc>
                <a:tc>
                  <a:txBody>
                    <a:bodyPr/>
                    <a:lstStyle/>
                    <a:p>
                      <a:pPr algn="ctr"/>
                      <a:endParaRPr lang="en-US" altLang="zh-CN" sz="1800" dirty="0" smtClean="0">
                        <a:latin typeface="华文新魏" pitchFamily="2" charset="-122"/>
                        <a:ea typeface="华文新魏" pitchFamily="2" charset="-122"/>
                        <a:hlinkClick r:id="rId7" action="ppaction://hlinksldjump"/>
                      </a:endParaRPr>
                    </a:p>
                    <a:p>
                      <a:pPr algn="ctr"/>
                      <a:r>
                        <a:rPr lang="zh-CN" altLang="en-US" sz="1800" dirty="0" smtClean="0">
                          <a:latin typeface="华文新魏" pitchFamily="2" charset="-122"/>
                          <a:ea typeface="华文新魏" pitchFamily="2" charset="-122"/>
                          <a:hlinkClick r:id="rId8" action="ppaction://hlinksldjump"/>
                        </a:rPr>
                        <a:t>证券投资基金</a:t>
                      </a:r>
                      <a:endParaRPr lang="zh-CN" altLang="en-US" dirty="0"/>
                    </a:p>
                  </a:txBody>
                  <a:tcPr/>
                </a:tc>
              </a:tr>
              <a:tr h="839397">
                <a:tc>
                  <a:txBody>
                    <a:bodyPr/>
                    <a:lstStyle/>
                    <a:p>
                      <a:pPr algn="ctr"/>
                      <a:r>
                        <a:rPr lang="zh-CN" altLang="en-US" sz="1800" dirty="0" smtClean="0">
                          <a:latin typeface="华文新魏" pitchFamily="2" charset="-122"/>
                          <a:ea typeface="华文新魏" pitchFamily="2" charset="-122"/>
                          <a:hlinkClick r:id="rId9" action="ppaction://hlinksldjump"/>
                        </a:rPr>
                        <a:t>基金公司特定客户证券投资产品 </a:t>
                      </a:r>
                      <a:endParaRPr lang="zh-CN" altLang="en-US" dirty="0"/>
                    </a:p>
                  </a:txBody>
                  <a:tcPr/>
                </a:tc>
                <a:tc>
                  <a:txBody>
                    <a:bodyPr/>
                    <a:lstStyle/>
                    <a:p>
                      <a:pPr algn="ctr"/>
                      <a:endParaRPr lang="en-US" altLang="zh-CN" sz="1800" dirty="0" smtClean="0">
                        <a:latin typeface="华文新魏" pitchFamily="2" charset="-122"/>
                        <a:ea typeface="华文新魏" pitchFamily="2" charset="-122"/>
                        <a:hlinkClick r:id="rId10" action="ppaction://hlinksldjump"/>
                      </a:endParaRPr>
                    </a:p>
                    <a:p>
                      <a:pPr algn="ctr"/>
                      <a:r>
                        <a:rPr lang="zh-CN" altLang="en-US" sz="1800" dirty="0" smtClean="0">
                          <a:latin typeface="华文新魏" pitchFamily="2" charset="-122"/>
                          <a:ea typeface="华文新魏" pitchFamily="2" charset="-122"/>
                          <a:hlinkClick r:id="rId11" action="ppaction://hlinksldjump"/>
                        </a:rPr>
                        <a:t>合格境外投资者</a:t>
                      </a:r>
                      <a:endParaRPr lang="zh-CN" altLang="en-US" dirty="0"/>
                    </a:p>
                  </a:txBody>
                  <a:tcPr/>
                </a:tc>
              </a:tr>
              <a:tr h="839397">
                <a:tc>
                  <a:txBody>
                    <a:bodyPr/>
                    <a:lstStyle/>
                    <a:p>
                      <a:pPr algn="ctr"/>
                      <a:endParaRPr lang="en-US" altLang="zh-CN" sz="1800" dirty="0" smtClean="0">
                        <a:latin typeface="华文新魏" pitchFamily="2" charset="-122"/>
                        <a:ea typeface="华文新魏" pitchFamily="2" charset="-122"/>
                        <a:hlinkClick r:id="rId12" action="ppaction://hlinksldjump"/>
                      </a:endParaRPr>
                    </a:p>
                    <a:p>
                      <a:pPr algn="ctr"/>
                      <a:r>
                        <a:rPr lang="zh-CN" altLang="en-US" sz="1800" dirty="0" smtClean="0">
                          <a:latin typeface="华文新魏" pitchFamily="2" charset="-122"/>
                          <a:ea typeface="华文新魏" pitchFamily="2" charset="-122"/>
                          <a:hlinkClick r:id="rId13" action="ppaction://hlinksldjump"/>
                        </a:rPr>
                        <a:t>信托公司信托产品 </a:t>
                      </a:r>
                      <a:endParaRPr lang="zh-CN" altLang="en-US" dirty="0"/>
                    </a:p>
                  </a:txBody>
                  <a:tcPr/>
                </a:tc>
                <a:tc>
                  <a:txBody>
                    <a:bodyPr/>
                    <a:lstStyle/>
                    <a:p>
                      <a:pPr algn="ctr"/>
                      <a:endParaRPr lang="en-US" altLang="zh-CN" sz="1800" dirty="0" smtClean="0">
                        <a:latin typeface="华文新魏" pitchFamily="2" charset="-122"/>
                        <a:ea typeface="华文新魏" pitchFamily="2" charset="-122"/>
                        <a:hlinkClick r:id="rId14" action="ppaction://hlinksldjump"/>
                      </a:endParaRPr>
                    </a:p>
                    <a:p>
                      <a:pPr algn="ctr"/>
                      <a:r>
                        <a:rPr lang="zh-CN" altLang="en-US" sz="1800" dirty="0" smtClean="0">
                          <a:latin typeface="华文新魏" pitchFamily="2" charset="-122"/>
                          <a:ea typeface="华文新魏" pitchFamily="2" charset="-122"/>
                          <a:hlinkClick r:id="rId15" action="ppaction://hlinksldjump"/>
                        </a:rPr>
                        <a:t>保险机构资产组合</a:t>
                      </a:r>
                      <a:endParaRPr lang="zh-CN" altLang="en-US" dirty="0"/>
                    </a:p>
                  </a:txBody>
                  <a:tcPr/>
                </a:tc>
              </a:tr>
            </a:tbl>
          </a:graphicData>
        </a:graphic>
      </p:graphicFrame>
      <p:sp>
        <p:nvSpPr>
          <p:cNvPr id="7" name="AutoShape 12">
            <a:hlinkClick r:id="rId16"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57200" y="274638"/>
            <a:ext cx="8229600" cy="654032"/>
          </a:xfrm>
          <a:noFill/>
          <a:ln>
            <a:miter lim="800000"/>
            <a:headEnd/>
            <a:tailEnd/>
          </a:ln>
        </p:spPr>
        <p:txBody>
          <a:bodyPr vert="horz" wrap="square" lIns="91440" tIns="45720" rIns="91440" bIns="45720" numCol="1" anchor="t" anchorCtr="0" compatLnSpc="1">
            <a:prstTxWarp prst="textNoShape">
              <a:avLst/>
            </a:prstTxWarp>
          </a:bodyPr>
          <a:lstStyle/>
          <a:p>
            <a:pPr algn="ctr"/>
            <a:r>
              <a:rPr lang="zh-CN" altLang="en-US" sz="3600" b="1" dirty="0" smtClean="0">
                <a:solidFill>
                  <a:srgbClr val="000099"/>
                </a:solidFill>
                <a:latin typeface="华文新魏" pitchFamily="2" charset="-122"/>
                <a:ea typeface="华文新魏" pitchFamily="2" charset="-122"/>
                <a:cs typeface="宋体" charset="-122"/>
              </a:rPr>
              <a:t>附：开户材料</a:t>
            </a:r>
            <a:endParaRPr lang="zh-CN" altLang="en-US" sz="3600" dirty="0" smtClean="0">
              <a:ea typeface="ＭＳ Ｐゴシック" pitchFamily="34" charset="-128"/>
              <a:cs typeface="宋体" charset="-122"/>
            </a:endParaRPr>
          </a:p>
        </p:txBody>
      </p:sp>
      <p:sp>
        <p:nvSpPr>
          <p:cNvPr id="5" name="内容占位符 2"/>
          <p:cNvSpPr>
            <a:spLocks noGrp="1"/>
          </p:cNvSpPr>
          <p:nvPr>
            <p:ph sz="quarter" idx="1"/>
          </p:nvPr>
        </p:nvSpPr>
        <p:spPr>
          <a:xfrm>
            <a:off x="457200" y="1600200"/>
            <a:ext cx="8329613" cy="4614863"/>
          </a:xfrm>
        </p:spPr>
        <p:txBody>
          <a:bodyPr/>
          <a:lstStyle/>
          <a:p>
            <a:pPr marL="0" indent="0">
              <a:lnSpc>
                <a:spcPct val="150000"/>
              </a:lnSpc>
              <a:spcBef>
                <a:spcPts val="0"/>
              </a:spcBef>
              <a:buFont typeface="Wingdings" pitchFamily="2" charset="2"/>
              <a:buChar char="Ø"/>
              <a:defRPr/>
            </a:pPr>
            <a:r>
              <a:rPr lang="zh-CN" altLang="en-US" sz="2000" b="1" dirty="0" smtClean="0">
                <a:latin typeface="华文新魏" pitchFamily="2" charset="-122"/>
                <a:ea typeface="华文新魏" pitchFamily="2" charset="-122"/>
              </a:rPr>
              <a:t>证券公司自营</a:t>
            </a:r>
            <a:endParaRPr lang="zh-CN" altLang="en-US" sz="2000" dirty="0" smtClean="0">
              <a:latin typeface="华文新魏" pitchFamily="2" charset="-122"/>
              <a:ea typeface="华文新魏" pitchFamily="2" charset="-122"/>
            </a:endParaRPr>
          </a:p>
          <a:p>
            <a:pPr marL="0" indent="0">
              <a:lnSpc>
                <a:spcPct val="150000"/>
              </a:lnSpc>
              <a:spcBef>
                <a:spcPts val="0"/>
              </a:spcBef>
              <a:buFontTx/>
              <a:buNone/>
              <a:defRPr/>
            </a:pPr>
            <a:r>
              <a:rPr lang="en-US" sz="1800" dirty="0" smtClean="0">
                <a:latin typeface="华文新魏" pitchFamily="2" charset="-122"/>
                <a:ea typeface="华文新魏" pitchFamily="2" charset="-122"/>
              </a:rPr>
              <a:t>1</a:t>
            </a:r>
            <a:r>
              <a:rPr lang="zh-CN" altLang="en-US" sz="1800" dirty="0" smtClean="0">
                <a:latin typeface="华文新魏" pitchFamily="2" charset="-122"/>
                <a:ea typeface="华文新魏" pitchFamily="2" charset="-122"/>
              </a:rPr>
              <a:t>、证券公司董事会同意证券自营业务参与期货交易的决议文件（加盖证券公司公章）</a:t>
            </a:r>
          </a:p>
          <a:p>
            <a:pPr marL="0" indent="0">
              <a:lnSpc>
                <a:spcPct val="150000"/>
              </a:lnSpc>
              <a:spcBef>
                <a:spcPts val="0"/>
              </a:spcBef>
              <a:buFontTx/>
              <a:buNone/>
              <a:defRPr/>
            </a:pPr>
            <a:r>
              <a:rPr lang="en-US" sz="1800" dirty="0" smtClean="0">
                <a:latin typeface="华文新魏" pitchFamily="2" charset="-122"/>
                <a:ea typeface="华文新魏" pitchFamily="2" charset="-122"/>
              </a:rPr>
              <a:t>2</a:t>
            </a:r>
            <a:r>
              <a:rPr lang="zh-CN" altLang="en-US" sz="1800" dirty="0" smtClean="0">
                <a:latin typeface="华文新魏" pitchFamily="2" charset="-122"/>
                <a:ea typeface="华文新魏" pitchFamily="2" charset="-122"/>
              </a:rPr>
              <a:t>、证券公司营业执照（副本）和组织机构代码证（加盖证券公司公章）</a:t>
            </a:r>
          </a:p>
          <a:p>
            <a:pPr marL="0" indent="0">
              <a:lnSpc>
                <a:spcPct val="150000"/>
              </a:lnSpc>
              <a:spcBef>
                <a:spcPts val="0"/>
              </a:spcBef>
              <a:buFontTx/>
              <a:buNone/>
              <a:defRPr/>
            </a:pPr>
            <a:r>
              <a:rPr lang="en-US" sz="1800" dirty="0" smtClean="0">
                <a:latin typeface="华文新魏" pitchFamily="2" charset="-122"/>
                <a:ea typeface="华文新魏" pitchFamily="2" charset="-122"/>
              </a:rPr>
              <a:t>3</a:t>
            </a:r>
            <a:r>
              <a:rPr lang="zh-CN" altLang="en-US" sz="1800" dirty="0" smtClean="0">
                <a:latin typeface="华文新魏" pitchFamily="2" charset="-122"/>
                <a:ea typeface="华文新魏" pitchFamily="2" charset="-122"/>
              </a:rPr>
              <a:t>、中国证监会颁发的经营证券业务许可证副本（加盖证券公司公章）</a:t>
            </a:r>
          </a:p>
          <a:p>
            <a:pPr>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sz="quarter"/>
          </p:nvPr>
        </p:nvSpPr>
        <p:spPr bwMode="auto">
          <a:xfrm>
            <a:off x="457200" y="274638"/>
            <a:ext cx="8229600" cy="654032"/>
          </a:xfrm>
          <a:noFill/>
          <a:ln>
            <a:miter lim="800000"/>
            <a:headEnd/>
            <a:tailEnd/>
          </a:ln>
        </p:spPr>
        <p:txBody>
          <a:bodyPr vert="horz" wrap="square" lIns="91440" tIns="45720" rIns="91440" bIns="45720" numCol="1" anchor="t" anchorCtr="0" compatLnSpc="1">
            <a:prstTxWarp prst="textNoShape">
              <a:avLst/>
            </a:prstTxWarp>
          </a:bodyPr>
          <a:lstStyle/>
          <a:p>
            <a:pPr algn="ctr"/>
            <a:r>
              <a:rPr lang="zh-CN" altLang="en-US" sz="3600" b="1" dirty="0" smtClean="0">
                <a:solidFill>
                  <a:srgbClr val="000099"/>
                </a:solidFill>
                <a:latin typeface="华文新魏" pitchFamily="2" charset="-122"/>
                <a:ea typeface="华文新魏" pitchFamily="2" charset="-122"/>
                <a:cs typeface="宋体" charset="-122"/>
              </a:rPr>
              <a:t>附：开户材料</a:t>
            </a:r>
            <a:endParaRPr lang="zh-CN" altLang="en-US" sz="3600" dirty="0" smtClean="0">
              <a:ea typeface="ＭＳ Ｐゴシック" pitchFamily="34" charset="-128"/>
              <a:cs typeface="宋体" charset="-122"/>
            </a:endParaRPr>
          </a:p>
        </p:txBody>
      </p:sp>
      <p:sp>
        <p:nvSpPr>
          <p:cNvPr id="5" name="内容占位符 2"/>
          <p:cNvSpPr>
            <a:spLocks noGrp="1"/>
          </p:cNvSpPr>
          <p:nvPr>
            <p:ph sz="quarter" idx="1"/>
          </p:nvPr>
        </p:nvSpPr>
        <p:spPr>
          <a:xfrm>
            <a:off x="457200" y="1600200"/>
            <a:ext cx="8258175" cy="4543425"/>
          </a:xfrm>
        </p:spPr>
        <p:txBody>
          <a:bodyPr/>
          <a:lstStyle/>
          <a:p>
            <a:pPr marL="0" indent="0">
              <a:spcBef>
                <a:spcPts val="0"/>
              </a:spcBef>
              <a:buFont typeface="Wingdings" pitchFamily="2" charset="2"/>
              <a:buChar char="Ø"/>
              <a:defRPr/>
            </a:pPr>
            <a:r>
              <a:rPr lang="zh-CN" altLang="en-US" sz="2000" b="1" dirty="0" smtClean="0">
                <a:latin typeface="华文新魏" pitchFamily="2" charset="-122"/>
                <a:ea typeface="华文新魏" pitchFamily="2" charset="-122"/>
              </a:rPr>
              <a:t>证券集合资产管理</a:t>
            </a:r>
            <a:endParaRPr lang="zh-CN" altLang="en-US" sz="2000" dirty="0" smtClean="0">
              <a:latin typeface="华文新魏" pitchFamily="2" charset="-122"/>
              <a:ea typeface="华文新魏" pitchFamily="2" charset="-122"/>
            </a:endParaRPr>
          </a:p>
          <a:p>
            <a:pPr marL="0" indent="0" algn="just">
              <a:spcBef>
                <a:spcPts val="0"/>
              </a:spcBef>
              <a:buFontTx/>
              <a:buNone/>
              <a:defRPr/>
            </a:pPr>
            <a:r>
              <a:rPr lang="en-US" sz="1800" dirty="0" smtClean="0">
                <a:latin typeface="华文新魏" pitchFamily="2" charset="-122"/>
                <a:ea typeface="华文新魏" pitchFamily="2" charset="-122"/>
              </a:rPr>
              <a:t>1</a:t>
            </a:r>
            <a:r>
              <a:rPr lang="zh-CN" altLang="en-US" sz="1800" dirty="0" smtClean="0">
                <a:latin typeface="华文新魏" pitchFamily="2" charset="-122"/>
                <a:ea typeface="华文新魏" pitchFamily="2" charset="-122"/>
              </a:rPr>
              <a:t>、证券公司董事会同意证券资产管理业务参与期货交易的决议文件（加盖证券公司公章）</a:t>
            </a:r>
          </a:p>
          <a:p>
            <a:pPr marL="0" indent="0" algn="just">
              <a:spcBef>
                <a:spcPts val="0"/>
              </a:spcBef>
              <a:buFontTx/>
              <a:buNone/>
              <a:defRPr/>
            </a:pPr>
            <a:r>
              <a:rPr lang="en-US" sz="1800" dirty="0" smtClean="0">
                <a:latin typeface="华文新魏" pitchFamily="2" charset="-122"/>
                <a:ea typeface="华文新魏" pitchFamily="2" charset="-122"/>
              </a:rPr>
              <a:t>2</a:t>
            </a:r>
            <a:r>
              <a:rPr lang="zh-CN" altLang="en-US" sz="1800" dirty="0" smtClean="0">
                <a:latin typeface="华文新魏" pitchFamily="2" charset="-122"/>
                <a:ea typeface="华文新魏" pitchFamily="2" charset="-122"/>
              </a:rPr>
              <a:t>、证券公司营业执照（副本）和组织机构代码证（加盖证券公司公章）</a:t>
            </a:r>
          </a:p>
          <a:p>
            <a:pPr marL="0" indent="0" algn="just">
              <a:spcBef>
                <a:spcPts val="0"/>
              </a:spcBef>
              <a:buFontTx/>
              <a:buNone/>
              <a:defRPr/>
            </a:pPr>
            <a:r>
              <a:rPr lang="en-US" sz="1800" dirty="0" smtClean="0">
                <a:latin typeface="华文新魏" pitchFamily="2" charset="-122"/>
                <a:ea typeface="华文新魏" pitchFamily="2" charset="-122"/>
              </a:rPr>
              <a:t>3</a:t>
            </a:r>
            <a:r>
              <a:rPr lang="zh-CN" altLang="en-US" sz="1800" dirty="0" smtClean="0">
                <a:latin typeface="华文新魏" pitchFamily="2" charset="-122"/>
                <a:ea typeface="华文新魏" pitchFamily="2" charset="-122"/>
              </a:rPr>
              <a:t>、中国证监会颁发的关于批准证券公司资产管理业务资格的证明文件（加盖证券公司公章）</a:t>
            </a:r>
          </a:p>
          <a:p>
            <a:pPr marL="0" indent="0" algn="just">
              <a:spcBef>
                <a:spcPts val="0"/>
              </a:spcBef>
              <a:buFontTx/>
              <a:buNone/>
              <a:defRPr/>
            </a:pPr>
            <a:r>
              <a:rPr lang="en-US" sz="1800" dirty="0" smtClean="0">
                <a:latin typeface="华文新魏" pitchFamily="2" charset="-122"/>
                <a:ea typeface="华文新魏" pitchFamily="2" charset="-122"/>
              </a:rPr>
              <a:t>4</a:t>
            </a:r>
            <a:r>
              <a:rPr lang="zh-CN" altLang="en-US" sz="1800" dirty="0" smtClean="0">
                <a:latin typeface="华文新魏" pitchFamily="2" charset="-122"/>
                <a:ea typeface="华文新魏" pitchFamily="2" charset="-122"/>
              </a:rPr>
              <a:t>、证券公司出具的承诺函</a:t>
            </a:r>
          </a:p>
          <a:p>
            <a:pPr marL="0" indent="0" algn="just">
              <a:spcBef>
                <a:spcPts val="0"/>
              </a:spcBef>
              <a:buFontTx/>
              <a:buNone/>
              <a:defRPr/>
            </a:pPr>
            <a:r>
              <a:rPr lang="en-US" sz="1800" dirty="0" smtClean="0">
                <a:latin typeface="华文新魏" pitchFamily="2" charset="-122"/>
                <a:ea typeface="华文新魏" pitchFamily="2" charset="-122"/>
              </a:rPr>
              <a:t>5</a:t>
            </a:r>
            <a:r>
              <a:rPr lang="zh-CN" altLang="en-US" sz="1800" dirty="0" smtClean="0">
                <a:latin typeface="华文新魏" pitchFamily="2" charset="-122"/>
                <a:ea typeface="华文新魏" pitchFamily="2" charset="-122"/>
              </a:rPr>
              <a:t>、证券公司集合资产管理合同（加盖证券公司公章）</a:t>
            </a:r>
          </a:p>
          <a:p>
            <a:pPr marL="0" indent="0" algn="just">
              <a:spcBef>
                <a:spcPts val="0"/>
              </a:spcBef>
              <a:buFontTx/>
              <a:buNone/>
              <a:defRPr/>
            </a:pPr>
            <a:r>
              <a:rPr lang="en-US" sz="1800" dirty="0" smtClean="0">
                <a:latin typeface="华文新魏" pitchFamily="2" charset="-122"/>
                <a:ea typeface="华文新魏" pitchFamily="2" charset="-122"/>
              </a:rPr>
              <a:t>6</a:t>
            </a:r>
            <a:r>
              <a:rPr lang="zh-CN" altLang="en-US" sz="1800" dirty="0" smtClean="0">
                <a:latin typeface="华文新魏" pitchFamily="2" charset="-122"/>
                <a:ea typeface="华文新魏" pitchFamily="2" charset="-122"/>
              </a:rPr>
              <a:t>、预留印鉴卡（一式两份。印鉴卡正面盖托管业务专用章和期货交易编码业务经办人名章，反面加盖托管人公章。托管人再次受托为其他特殊单位客户申请开立期货交易编码时，交易所凭预留印鉴卡确认其受托办理期货交易编码业务的资格）</a:t>
            </a:r>
          </a:p>
          <a:p>
            <a:pPr>
              <a:defRPr/>
            </a:pPr>
            <a:endParaRPr lang="zh-CN" altLang="en-US" sz="1800"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bwMode="auto">
          <a:xfrm>
            <a:off x="45720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ctr"/>
            <a:r>
              <a:rPr lang="zh-CN" altLang="en-US" sz="4000" b="1" dirty="0" smtClean="0">
                <a:solidFill>
                  <a:srgbClr val="000099"/>
                </a:solidFill>
                <a:latin typeface="华文新魏" pitchFamily="2" charset="-122"/>
                <a:ea typeface="华文新魏" pitchFamily="2" charset="-122"/>
                <a:cs typeface="宋体" charset="-122"/>
              </a:rPr>
              <a:t>附：开户材料</a:t>
            </a:r>
            <a:endParaRPr lang="zh-CN" altLang="en-US" sz="4000" dirty="0" smtClean="0">
              <a:ea typeface="ＭＳ Ｐゴシック" pitchFamily="34" charset="-128"/>
              <a:cs typeface="宋体" charset="-122"/>
            </a:endParaRPr>
          </a:p>
        </p:txBody>
      </p:sp>
      <p:sp>
        <p:nvSpPr>
          <p:cNvPr id="5" name="内容占位符 2"/>
          <p:cNvSpPr>
            <a:spLocks noGrp="1"/>
          </p:cNvSpPr>
          <p:nvPr>
            <p:ph idx="1"/>
          </p:nvPr>
        </p:nvSpPr>
        <p:spPr>
          <a:xfrm>
            <a:off x="285750" y="1285875"/>
            <a:ext cx="8572500" cy="4857750"/>
          </a:xfrm>
        </p:spPr>
        <p:txBody>
          <a:bodyPr/>
          <a:lstStyle/>
          <a:p>
            <a:pPr marL="0" indent="0">
              <a:spcBef>
                <a:spcPts val="0"/>
              </a:spcBef>
              <a:buFont typeface="Wingdings" pitchFamily="2" charset="2"/>
              <a:buChar char="Ø"/>
              <a:defRPr/>
            </a:pPr>
            <a:r>
              <a:rPr lang="zh-CN" altLang="en-US" sz="2000" b="1" dirty="0" smtClean="0">
                <a:latin typeface="华文新魏" pitchFamily="2" charset="-122"/>
                <a:ea typeface="华文新魏" pitchFamily="2" charset="-122"/>
              </a:rPr>
              <a:t>证券定向资产管理</a:t>
            </a:r>
            <a:endParaRPr lang="zh-CN" altLang="en-US" sz="2000" dirty="0" smtClean="0">
              <a:latin typeface="华文新魏" pitchFamily="2" charset="-122"/>
              <a:ea typeface="华文新魏" pitchFamily="2" charset="-122"/>
            </a:endParaRPr>
          </a:p>
          <a:p>
            <a:pPr marL="0" indent="0" algn="just">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、证券公司董事会同意证券资产管理业务参与期货交易的决议文件（加盖证券公司公章）</a:t>
            </a:r>
          </a:p>
          <a:p>
            <a:pPr marL="0" indent="0" algn="just">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、中国证监会颁发的关于批准客户资产管理业务资格批复（加盖证券公司公章）；未在证监会机构监管部部函</a:t>
            </a:r>
            <a:r>
              <a:rPr lang="en-US" altLang="zh-CN" sz="2000" dirty="0" smtClean="0">
                <a:latin typeface="华文新魏" pitchFamily="2" charset="-122"/>
                <a:ea typeface="华文新魏" pitchFamily="2" charset="-122"/>
              </a:rPr>
              <a:t>【</a:t>
            </a:r>
            <a:r>
              <a:rPr lang="en-US" sz="2000" dirty="0" smtClean="0">
                <a:latin typeface="华文新魏" pitchFamily="2" charset="-122"/>
                <a:ea typeface="华文新魏" pitchFamily="2" charset="-122"/>
              </a:rPr>
              <a:t>2008</a:t>
            </a:r>
            <a:r>
              <a:rPr lang="en-US" altLang="zh-CN" sz="2000" dirty="0" smtClean="0">
                <a:latin typeface="华文新魏" pitchFamily="2" charset="-122"/>
                <a:ea typeface="华文新魏" pitchFamily="2" charset="-122"/>
              </a:rPr>
              <a:t>】</a:t>
            </a:r>
            <a:r>
              <a:rPr lang="en-US" sz="2000" dirty="0" smtClean="0">
                <a:latin typeface="华文新魏" pitchFamily="2" charset="-122"/>
                <a:ea typeface="华文新魏" pitchFamily="2" charset="-122"/>
              </a:rPr>
              <a:t>328</a:t>
            </a:r>
            <a:r>
              <a:rPr lang="zh-CN" altLang="en-US" sz="2000" dirty="0" smtClean="0">
                <a:latin typeface="华文新魏" pitchFamily="2" charset="-122"/>
                <a:ea typeface="华文新魏" pitchFamily="2" charset="-122"/>
              </a:rPr>
              <a:t>号文中列示的证券公司在首次申请时，还需提供所属证监局出具核查其符合开展定向资产管理业务要求的确认函</a:t>
            </a:r>
          </a:p>
          <a:p>
            <a:pPr marL="0" indent="0" algn="just">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、证券公司营业执照（副本）和组织机构代码证（加盖证券公司公章）</a:t>
            </a:r>
          </a:p>
          <a:p>
            <a:pPr marL="0" indent="0" algn="just">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、证券公司和投资者签订的定向资产管理合同（加盖证券公司公章）</a:t>
            </a:r>
          </a:p>
          <a:p>
            <a:pPr marL="0" indent="0" algn="just">
              <a:spcBef>
                <a:spcPts val="0"/>
              </a:spcBef>
              <a:buFontTx/>
              <a:buNone/>
              <a:defRPr/>
            </a:pPr>
            <a:r>
              <a:rPr lang="en-US" sz="2000" dirty="0" smtClean="0">
                <a:latin typeface="华文新魏" pitchFamily="2" charset="-122"/>
                <a:ea typeface="华文新魏" pitchFamily="2" charset="-122"/>
              </a:rPr>
              <a:t>5</a:t>
            </a:r>
            <a:r>
              <a:rPr lang="zh-CN" altLang="en-US" sz="2000" dirty="0" smtClean="0">
                <a:latin typeface="华文新魏" pitchFamily="2" charset="-122"/>
                <a:ea typeface="华文新魏" pitchFamily="2" charset="-122"/>
              </a:rPr>
              <a:t>、投资者有效身份证明文件（加盖证券公司公章，机构投资者还需加盖机构公章）</a:t>
            </a:r>
          </a:p>
          <a:p>
            <a:pPr marL="0" indent="0" algn="just">
              <a:spcBef>
                <a:spcPts val="0"/>
              </a:spcBef>
              <a:buFontTx/>
              <a:buNone/>
              <a:defRPr/>
            </a:pPr>
            <a:r>
              <a:rPr lang="en-US" sz="2000" dirty="0" smtClean="0">
                <a:latin typeface="华文新魏" pitchFamily="2" charset="-122"/>
                <a:ea typeface="华文新魏" pitchFamily="2" charset="-122"/>
              </a:rPr>
              <a:t>6</a:t>
            </a:r>
            <a:r>
              <a:rPr lang="zh-CN" altLang="en-US" sz="2000" dirty="0" smtClean="0">
                <a:latin typeface="华文新魏" pitchFamily="2" charset="-122"/>
                <a:ea typeface="华文新魏" pitchFamily="2" charset="-122"/>
              </a:rPr>
              <a:t>、预留印鉴卡（一式两份。印鉴卡正面盖托管业务专用章和期货交易编码业务经办人名章，反面加盖托管人公章。托管人再次受托为其他特殊单位客户申请开立期货交易编码时，交易所凭预留印鉴卡确认其受托办理期货交易编码业务的资格）</a:t>
            </a:r>
          </a:p>
          <a:p>
            <a:pPr>
              <a:buFontTx/>
              <a:buNone/>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57200" y="274638"/>
            <a:ext cx="8229600" cy="114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charset="-122"/>
              </a:rPr>
              <a:t>附：开户材料</a:t>
            </a:r>
            <a:endParaRPr kumimoji="0" lang="zh-CN" altLang="en-US" sz="40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charset="-122"/>
            </a:endParaRPr>
          </a:p>
        </p:txBody>
      </p:sp>
      <p:sp>
        <p:nvSpPr>
          <p:cNvPr id="5" name="内容占位符 2"/>
          <p:cNvSpPr>
            <a:spLocks noGrp="1"/>
          </p:cNvSpPr>
          <p:nvPr>
            <p:ph idx="1"/>
          </p:nvPr>
        </p:nvSpPr>
        <p:spPr>
          <a:xfrm>
            <a:off x="500063" y="1428750"/>
            <a:ext cx="8229600" cy="4525963"/>
          </a:xfrm>
        </p:spPr>
        <p:txBody>
          <a:bodyPr/>
          <a:lstStyle/>
          <a:p>
            <a:pPr marL="0" indent="0">
              <a:spcBef>
                <a:spcPts val="0"/>
              </a:spcBef>
              <a:buFont typeface="Wingdings" pitchFamily="2" charset="2"/>
              <a:buChar char="Ø"/>
              <a:defRPr/>
            </a:pPr>
            <a:r>
              <a:rPr lang="zh-CN" altLang="en-US" sz="2000" b="1" dirty="0" smtClean="0">
                <a:latin typeface="华文新魏" pitchFamily="2" charset="-122"/>
                <a:ea typeface="华文新魏" pitchFamily="2" charset="-122"/>
              </a:rPr>
              <a:t>证券投资基金</a:t>
            </a:r>
            <a:endParaRPr lang="zh-CN" altLang="en-US" sz="2000" dirty="0" smtClean="0">
              <a:latin typeface="华文新魏" pitchFamily="2" charset="-122"/>
              <a:ea typeface="华文新魏" pitchFamily="2" charset="-122"/>
            </a:endParaRPr>
          </a:p>
          <a:p>
            <a:pPr marL="0" indent="0" algn="just">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、基金管理公司董事会批准公司从事期货交易的投资决策流程和风险控制制度的决议文件（加盖基金管理公司公章）</a:t>
            </a:r>
          </a:p>
          <a:p>
            <a:pPr marL="0" indent="0" algn="just">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、中国证监会同意该证券投资基金设立的证明文件（加盖基金管理公司公章）</a:t>
            </a:r>
          </a:p>
          <a:p>
            <a:pPr marL="0" indent="0" algn="just">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、证券投资基金基金合同（加盖基金管理公司公章）；</a:t>
            </a:r>
          </a:p>
          <a:p>
            <a:pPr marL="0" indent="0" algn="just">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、基金管理公司营业执照（副本）和组织机构代码证（加盖基金管理公司公章）</a:t>
            </a:r>
          </a:p>
          <a:p>
            <a:pPr marL="0" indent="0" algn="just">
              <a:spcBef>
                <a:spcPts val="0"/>
              </a:spcBef>
              <a:buFontTx/>
              <a:buNone/>
              <a:defRPr/>
            </a:pPr>
            <a:r>
              <a:rPr lang="en-US" sz="2000" dirty="0" smtClean="0">
                <a:latin typeface="华文新魏" pitchFamily="2" charset="-122"/>
                <a:ea typeface="华文新魏" pitchFamily="2" charset="-122"/>
              </a:rPr>
              <a:t>5</a:t>
            </a:r>
            <a:r>
              <a:rPr lang="zh-CN" altLang="en-US" sz="2000" dirty="0" smtClean="0">
                <a:latin typeface="华文新魏" pitchFamily="2" charset="-122"/>
                <a:ea typeface="华文新魏" pitchFamily="2" charset="-122"/>
              </a:rPr>
              <a:t>、预留印鉴卡（一式两份。印鉴卡正面盖托管业务专用章和期货交易编码业务经办人名章，反面加盖托管人公章。托管人再次受托为其他特殊单位客户申请开立期货交易编码时，交易所凭预留印鉴卡确认其受托办理期货交易编码业务的资格）</a:t>
            </a:r>
          </a:p>
          <a:p>
            <a:pPr>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57200" y="274638"/>
            <a:ext cx="8229600" cy="114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charset="-122"/>
              </a:rPr>
              <a:t>附：开户材料</a:t>
            </a:r>
            <a:endParaRPr kumimoji="0" lang="zh-CN" altLang="en-US" sz="40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charset="-122"/>
            </a:endParaRPr>
          </a:p>
        </p:txBody>
      </p:sp>
      <p:sp>
        <p:nvSpPr>
          <p:cNvPr id="5" name="内容占位符 2"/>
          <p:cNvSpPr>
            <a:spLocks noGrp="1"/>
          </p:cNvSpPr>
          <p:nvPr>
            <p:ph idx="1"/>
          </p:nvPr>
        </p:nvSpPr>
        <p:spPr>
          <a:xfrm>
            <a:off x="457200" y="1285875"/>
            <a:ext cx="8229600" cy="4840288"/>
          </a:xfrm>
        </p:spPr>
        <p:txBody>
          <a:bodyPr/>
          <a:lstStyle/>
          <a:p>
            <a:pPr marL="0" indent="0">
              <a:spcBef>
                <a:spcPts val="0"/>
              </a:spcBef>
              <a:buFont typeface="Wingdings" pitchFamily="2" charset="2"/>
              <a:buChar char="Ø"/>
              <a:defRPr/>
            </a:pPr>
            <a:r>
              <a:rPr lang="zh-CN" altLang="en-US" sz="2000" b="1" dirty="0" smtClean="0">
                <a:latin typeface="华文新魏" pitchFamily="2" charset="-122"/>
                <a:ea typeface="华文新魏" pitchFamily="2" charset="-122"/>
              </a:rPr>
              <a:t>基金管理公司特定客户证券投资产品</a:t>
            </a:r>
            <a:endParaRPr lang="zh-CN" altLang="en-US" sz="2000" dirty="0" smtClean="0">
              <a:latin typeface="华文新魏" pitchFamily="2" charset="-122"/>
              <a:ea typeface="华文新魏" pitchFamily="2" charset="-122"/>
            </a:endParaRPr>
          </a:p>
          <a:p>
            <a:pPr marL="0" indent="0" algn="just">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、基金管理公司董事会批准公司从事期货交易的投资决策流程和风险控制制度的决议文件（加盖基金管理公司公章）</a:t>
            </a:r>
          </a:p>
          <a:p>
            <a:pPr marL="0" indent="0" algn="just">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、中国证监会出具的该基金管理公司取得特定客户资产管理业务资格的证明文件（加盖基金管理公司公章）</a:t>
            </a:r>
          </a:p>
          <a:p>
            <a:pPr marL="0" indent="0" algn="just">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、基金管理公司和客户签订的特定资产管理合同（加盖基金管理公司公章）</a:t>
            </a:r>
          </a:p>
          <a:p>
            <a:pPr marL="0" indent="0" algn="just">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、基金管理公司营业执照（副本）和组织机构代码证（加盖基金管理公司公章）</a:t>
            </a:r>
          </a:p>
          <a:p>
            <a:pPr marL="0" indent="0" algn="just">
              <a:spcBef>
                <a:spcPts val="0"/>
              </a:spcBef>
              <a:buFontTx/>
              <a:buNone/>
              <a:defRPr/>
            </a:pPr>
            <a:r>
              <a:rPr lang="en-US" sz="2000" dirty="0" smtClean="0">
                <a:latin typeface="华文新魏" pitchFamily="2" charset="-122"/>
                <a:ea typeface="华文新魏" pitchFamily="2" charset="-122"/>
              </a:rPr>
              <a:t>5</a:t>
            </a:r>
            <a:r>
              <a:rPr lang="zh-CN" altLang="en-US" sz="2000" dirty="0" smtClean="0">
                <a:latin typeface="华文新魏" pitchFamily="2" charset="-122"/>
                <a:ea typeface="华文新魏" pitchFamily="2" charset="-122"/>
              </a:rPr>
              <a:t>、预留印鉴卡扫描件（一式两份。印鉴卡正面盖托管业务专用章和期货交易编码业务经办人名章，反面加盖托管人公章。托管人再次受托为其他特殊单位客户申请开立期货交易编码时，交易所凭预留印鉴卡确认其受托办理期货交易编码业务的资格）</a:t>
            </a:r>
          </a:p>
          <a:p>
            <a:pPr marL="0" indent="0" algn="just">
              <a:spcBef>
                <a:spcPts val="0"/>
              </a:spcBef>
              <a:buFontTx/>
              <a:buNone/>
              <a:defRPr/>
            </a:pPr>
            <a:r>
              <a:rPr lang="en-US" sz="2000" dirty="0" smtClean="0">
                <a:latin typeface="华文新魏" pitchFamily="2" charset="-122"/>
                <a:ea typeface="华文新魏" pitchFamily="2" charset="-122"/>
              </a:rPr>
              <a:t>6</a:t>
            </a:r>
            <a:r>
              <a:rPr lang="zh-CN" altLang="en-US" sz="2000" dirty="0" smtClean="0">
                <a:latin typeface="华文新魏" pitchFamily="2" charset="-122"/>
                <a:ea typeface="华文新魏" pitchFamily="2" charset="-122"/>
              </a:rPr>
              <a:t>、基金公司出具的承诺函</a:t>
            </a:r>
          </a:p>
          <a:p>
            <a:pPr>
              <a:buFontTx/>
              <a:buNone/>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bwMode="auto">
          <a:xfrm>
            <a:off x="457200" y="1357313"/>
            <a:ext cx="8186738" cy="48577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R="0" lvl="0" algn="l" defTabSz="914400" rtl="0" eaLnBrk="0" fontAlgn="base" latinLnBrk="0" hangingPunct="0">
              <a:lnSpc>
                <a:spcPct val="20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2"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2" action="ppaction://hlinksldjump"/>
              </a:rPr>
              <a:t>：什么是特殊单位客户？ </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（具体答案请点击相关问题，下同）</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R="0" lvl="0" algn="l" defTabSz="914400" rtl="0" eaLnBrk="0" fontAlgn="base" latinLnBrk="0" hangingPunct="0">
              <a:lnSpc>
                <a:spcPct val="20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3" action="ppaction://hlinksldjump"/>
              </a:rPr>
              <a:t>Q2</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3" action="ppaction://hlinksldjump"/>
              </a:rPr>
              <a:t>：交易所对特殊单位客户参与期货交易是否存在限制？</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R="0" lvl="0" algn="l" defTabSz="914400" rtl="0" eaLnBrk="0" fontAlgn="base" latinLnBrk="0" hangingPunct="0">
              <a:lnSpc>
                <a:spcPct val="20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4" action="ppaction://hlinksldjump"/>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4" action="ppaction://hlinksldjump"/>
              </a:rPr>
              <a:t>：特殊单位客户开户前应做好哪些准备工作？</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R="0" lvl="0" algn="l" defTabSz="914400" rtl="0" eaLnBrk="0" fontAlgn="base" latinLnBrk="0" hangingPunct="0">
              <a:lnSpc>
                <a:spcPct val="20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Q4</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5" action="ppaction://hlinksldjump"/>
              </a:rPr>
              <a:t>：特殊单位客户开户的具体流程？</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algn="l" eaLnBrk="0" hangingPunct="0">
              <a:lnSpc>
                <a:spcPct val="200000"/>
              </a:lnSpc>
              <a:spcBef>
                <a:spcPts val="0"/>
              </a:spcBef>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6" action="ppaction://hlinksldjump"/>
              </a:rPr>
              <a:t>Q5</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hlinkClick r:id="rId6" action="ppaction://hlinksldjump"/>
              </a:rPr>
              <a:t>：</a:t>
            </a:r>
            <a:r>
              <a:rPr lang="zh-CN" altLang="en-US" sz="2000" b="0" dirty="0" smtClean="0">
                <a:solidFill>
                  <a:schemeClr val="tx1"/>
                </a:solidFill>
                <a:latin typeface="华文新魏" pitchFamily="2" charset="-122"/>
                <a:ea typeface="华文新魏" pitchFamily="2" charset="-122"/>
                <a:hlinkClick r:id="rId6" action="ppaction://hlinksldjump"/>
              </a:rPr>
              <a:t>客户获得交易编码后何时可以进行期货交易？</a:t>
            </a:r>
            <a:endParaRPr lang="zh-CN" altLang="en-US" sz="2000" b="0" dirty="0" smtClean="0">
              <a:solidFill>
                <a:schemeClr val="tx1"/>
              </a:solidFill>
              <a:latin typeface="华文新魏" pitchFamily="2" charset="-122"/>
              <a:ea typeface="华文新魏" pitchFamily="2" charset="-122"/>
            </a:endParaRPr>
          </a:p>
          <a:p>
            <a:pPr marR="0" lvl="0" algn="l" defTabSz="914400" rtl="0" eaLnBrk="0" fontAlgn="base" latinLnBrk="0" hangingPunct="0">
              <a:lnSpc>
                <a:spcPct val="200000"/>
              </a:lnSpc>
              <a:spcBef>
                <a:spcPts val="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endParaRPr>
          </a:p>
        </p:txBody>
      </p:sp>
      <p:pic>
        <p:nvPicPr>
          <p:cNvPr id="6" name="Picture 19" descr="j0233018"/>
          <p:cNvPicPr>
            <a:picLocks noChangeAspect="1" noChangeArrowheads="1"/>
          </p:cNvPicPr>
          <p:nvPr/>
        </p:nvPicPr>
        <p:blipFill>
          <a:blip r:embed="rId7" cstate="print"/>
          <a:srcRect/>
          <a:stretch>
            <a:fillRect/>
          </a:stretch>
        </p:blipFill>
        <p:spPr bwMode="auto">
          <a:xfrm>
            <a:off x="3491881" y="4867448"/>
            <a:ext cx="1512168" cy="1492449"/>
          </a:xfrm>
          <a:prstGeom prst="rect">
            <a:avLst/>
          </a:prstGeom>
          <a:noFill/>
          <a:ln w="9525">
            <a:noFill/>
            <a:miter lim="800000"/>
            <a:headEnd/>
            <a:tailEnd/>
          </a:ln>
        </p:spPr>
      </p:pic>
      <p:sp>
        <p:nvSpPr>
          <p:cNvPr id="7" name="AutoShape 12">
            <a:hlinkClick r:id="rId8"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8" name="AutoShape 12">
            <a:hlinkClick r:id="rId9"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57200" y="274638"/>
            <a:ext cx="8229600" cy="11430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charset="-122"/>
              </a:rPr>
              <a:t>附：开户材料</a:t>
            </a:r>
            <a:endParaRPr kumimoji="0" lang="zh-CN" altLang="en-US" sz="40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charset="-122"/>
            </a:endParaRPr>
          </a:p>
        </p:txBody>
      </p:sp>
      <p:sp>
        <p:nvSpPr>
          <p:cNvPr id="6" name="内容占位符 2"/>
          <p:cNvSpPr>
            <a:spLocks noGrp="1"/>
          </p:cNvSpPr>
          <p:nvPr>
            <p:ph idx="1"/>
          </p:nvPr>
        </p:nvSpPr>
        <p:spPr>
          <a:xfrm>
            <a:off x="500063" y="1143000"/>
            <a:ext cx="8229600" cy="4525963"/>
          </a:xfrm>
        </p:spPr>
        <p:txBody>
          <a:bodyPr/>
          <a:lstStyle/>
          <a:p>
            <a:pPr marL="0" indent="0" algn="just">
              <a:lnSpc>
                <a:spcPct val="150000"/>
              </a:lnSpc>
              <a:spcBef>
                <a:spcPts val="0"/>
              </a:spcBef>
              <a:buFont typeface="Wingdings" pitchFamily="2" charset="2"/>
              <a:buChar char="Ø"/>
              <a:defRPr/>
            </a:pPr>
            <a:r>
              <a:rPr lang="zh-CN" altLang="en-US" sz="2000" b="1" dirty="0" smtClean="0">
                <a:latin typeface="华文新魏" pitchFamily="2" charset="-122"/>
                <a:ea typeface="华文新魏" pitchFamily="2" charset="-122"/>
              </a:rPr>
              <a:t>合格境外机构投资者</a:t>
            </a:r>
            <a:endParaRPr lang="zh-CN" altLang="en-US" sz="2000" dirty="0" smtClean="0">
              <a:latin typeface="华文新魏" pitchFamily="2" charset="-122"/>
              <a:ea typeface="华文新魏" pitchFamily="2" charset="-122"/>
            </a:endParaRPr>
          </a:p>
          <a:p>
            <a:pPr marL="0" indent="0" algn="just">
              <a:lnSpc>
                <a:spcPct val="150000"/>
              </a:lnSpc>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、中国证监会颁发的证券投资业务许可证</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、国家外汇管理局颁发的外汇登记证</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、国家外汇管理局颁发的关于投资额度的批复文件</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预留印鉴卡（一式两份。印鉴卡正面盖托管业务专用章和期货交易编码业务经办人名章，反面加盖托管人公章。托管人再次受托为其他特殊单位客户申请开立期货交易编码时，交易所凭预留印鉴卡确认其受托办理期货交易编码业务的资格）</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5</a:t>
            </a:r>
            <a:r>
              <a:rPr lang="zh-CN" altLang="en-US" sz="2000" dirty="0" smtClean="0">
                <a:latin typeface="华文新魏" pitchFamily="2" charset="-122"/>
                <a:ea typeface="华文新魏" pitchFamily="2" charset="-122"/>
              </a:rPr>
              <a:t>、合格境外机构投资者对托管人的授权委托书扫描件（如</a:t>
            </a:r>
            <a:r>
              <a:rPr lang="en-US" sz="2000" dirty="0" smtClean="0">
                <a:latin typeface="华文新魏" pitchFamily="2" charset="-122"/>
                <a:ea typeface="华文新魏" pitchFamily="2" charset="-122"/>
              </a:rPr>
              <a:t>QFII</a:t>
            </a:r>
            <a:r>
              <a:rPr lang="zh-CN" altLang="en-US" sz="2000" dirty="0" smtClean="0">
                <a:latin typeface="华文新魏" pitchFamily="2" charset="-122"/>
                <a:ea typeface="华文新魏" pitchFamily="2" charset="-122"/>
              </a:rPr>
              <a:t>自行签署相关文件，可不提供）</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6</a:t>
            </a:r>
            <a:r>
              <a:rPr lang="zh-CN" altLang="en-US" sz="2000" dirty="0" smtClean="0">
                <a:latin typeface="华文新魏" pitchFamily="2" charset="-122"/>
                <a:ea typeface="华文新魏" pitchFamily="2" charset="-122"/>
              </a:rPr>
              <a:t>、国家外汇管理局颁发的特殊机构代码赋码通知单。</a:t>
            </a:r>
          </a:p>
          <a:p>
            <a:pPr>
              <a:defRPr/>
            </a:pPr>
            <a:endParaRPr lang="zh-CN" altLang="en-US" dirty="0"/>
          </a:p>
        </p:txBody>
      </p:sp>
      <p:sp>
        <p:nvSpPr>
          <p:cNvPr id="7"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  返回</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57200" y="274638"/>
            <a:ext cx="8229600" cy="7254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charset="-122"/>
              </a:rPr>
              <a:t>附：开户材料</a:t>
            </a:r>
            <a:endParaRPr kumimoji="0" lang="zh-CN" altLang="en-US" sz="40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charset="-122"/>
            </a:endParaRPr>
          </a:p>
        </p:txBody>
      </p:sp>
      <p:sp>
        <p:nvSpPr>
          <p:cNvPr id="5" name="内容占位符 2"/>
          <p:cNvSpPr>
            <a:spLocks noGrp="1"/>
          </p:cNvSpPr>
          <p:nvPr>
            <p:ph idx="1"/>
          </p:nvPr>
        </p:nvSpPr>
        <p:spPr>
          <a:xfrm>
            <a:off x="357188" y="1600200"/>
            <a:ext cx="8215312" cy="4525963"/>
          </a:xfrm>
        </p:spPr>
        <p:txBody>
          <a:bodyPr/>
          <a:lstStyle/>
          <a:p>
            <a:pPr marL="0" indent="0">
              <a:lnSpc>
                <a:spcPct val="150000"/>
              </a:lnSpc>
              <a:spcBef>
                <a:spcPts val="0"/>
              </a:spcBef>
              <a:buFont typeface="Wingdings" pitchFamily="2" charset="2"/>
              <a:buChar char="Ø"/>
              <a:defRPr/>
            </a:pPr>
            <a:r>
              <a:rPr lang="zh-CN" altLang="en-US" sz="2000" b="1" dirty="0" smtClean="0">
                <a:latin typeface="华文新魏" pitchFamily="2" charset="-122"/>
                <a:ea typeface="华文新魏" pitchFamily="2" charset="-122"/>
              </a:rPr>
              <a:t>信托公司信托产品</a:t>
            </a:r>
            <a:endParaRPr lang="zh-CN" altLang="en-US" sz="2000" dirty="0" smtClean="0">
              <a:latin typeface="华文新魏" pitchFamily="2" charset="-122"/>
              <a:ea typeface="华文新魏" pitchFamily="2" charset="-122"/>
            </a:endParaRPr>
          </a:p>
          <a:p>
            <a:pPr marL="0" indent="0" algn="just">
              <a:lnSpc>
                <a:spcPct val="150000"/>
              </a:lnSpc>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、信托公司董事会同意开展期货业务的决议文件（加盖信托公司公章）</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、中国银监会颁发的关于期货交易业务资格批复文件（加盖信托公司公章）</a:t>
            </a:r>
          </a:p>
          <a:p>
            <a:pPr marL="0" indent="0" algn="just">
              <a:lnSpc>
                <a:spcPct val="150000"/>
              </a:lnSpc>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、信托公司营业执照（副本）及组织机构代码证（加盖信托公司公章）</a:t>
            </a:r>
            <a:r>
              <a:rPr lang="en-US" sz="2000" dirty="0" smtClean="0">
                <a:latin typeface="华文新魏" pitchFamily="2" charset="-122"/>
                <a:ea typeface="华文新魏" pitchFamily="2" charset="-122"/>
              </a:rPr>
              <a:t> </a:t>
            </a:r>
            <a:endParaRPr lang="zh-CN" altLang="en-US" sz="2000" dirty="0" smtClean="0">
              <a:latin typeface="华文新魏" pitchFamily="2" charset="-122"/>
              <a:ea typeface="华文新魏" pitchFamily="2" charset="-122"/>
            </a:endParaRPr>
          </a:p>
          <a:p>
            <a:pPr marL="0" indent="0" algn="just">
              <a:lnSpc>
                <a:spcPct val="150000"/>
              </a:lnSpc>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、信托产品合同（加盖信托公司公章）</a:t>
            </a:r>
          </a:p>
          <a:p>
            <a:pPr>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bwMode="auto">
          <a:xfrm>
            <a:off x="457200" y="274638"/>
            <a:ext cx="8229600" cy="72548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4000" b="1" i="0" u="none" strike="noStrike" kern="1200" cap="none" spc="0" normalizeH="0" baseline="0" noProof="0" dirty="0" smtClean="0">
                <a:ln>
                  <a:noFill/>
                </a:ln>
                <a:solidFill>
                  <a:srgbClr val="000099"/>
                </a:solidFill>
                <a:effectLst/>
                <a:uLnTx/>
                <a:uFillTx/>
                <a:latin typeface="华文新魏" pitchFamily="2" charset="-122"/>
                <a:ea typeface="华文新魏" pitchFamily="2" charset="-122"/>
                <a:cs typeface="宋体" charset="-122"/>
              </a:rPr>
              <a:t>附：开户材料</a:t>
            </a:r>
            <a:endParaRPr kumimoji="0" lang="zh-CN" altLang="en-US" sz="4000" b="0" i="0" u="none" strike="noStrike" kern="1200" cap="none" spc="0" normalizeH="0" baseline="0" noProof="0" dirty="0" smtClean="0">
              <a:ln>
                <a:noFill/>
              </a:ln>
              <a:solidFill>
                <a:schemeClr val="tx2"/>
              </a:solidFill>
              <a:effectLst/>
              <a:uLnTx/>
              <a:uFillTx/>
              <a:latin typeface="+mj-lt"/>
              <a:ea typeface="ＭＳ Ｐゴシック" pitchFamily="34" charset="-128"/>
              <a:cs typeface="宋体" charset="-122"/>
            </a:endParaRPr>
          </a:p>
        </p:txBody>
      </p:sp>
      <p:sp>
        <p:nvSpPr>
          <p:cNvPr id="5" name="内容占位符 2"/>
          <p:cNvSpPr>
            <a:spLocks noGrp="1"/>
          </p:cNvSpPr>
          <p:nvPr>
            <p:ph idx="1"/>
          </p:nvPr>
        </p:nvSpPr>
        <p:spPr>
          <a:xfrm>
            <a:off x="428625" y="1285875"/>
            <a:ext cx="8472488" cy="4525963"/>
          </a:xfrm>
        </p:spPr>
        <p:txBody>
          <a:bodyPr/>
          <a:lstStyle/>
          <a:p>
            <a:pPr marL="0" indent="0">
              <a:spcBef>
                <a:spcPts val="0"/>
              </a:spcBef>
              <a:buFont typeface="Wingdings" pitchFamily="2" charset="2"/>
              <a:buChar char="Ø"/>
              <a:defRPr/>
            </a:pPr>
            <a:r>
              <a:rPr lang="zh-CN" altLang="en-US" sz="2000" b="1" dirty="0" smtClean="0">
                <a:latin typeface="华文新魏" pitchFamily="2" charset="-122"/>
                <a:ea typeface="华文新魏" pitchFamily="2" charset="-122"/>
              </a:rPr>
              <a:t>保险机构资产组合</a:t>
            </a:r>
            <a:endParaRPr lang="zh-CN" altLang="en-US" sz="2000" dirty="0" smtClean="0">
              <a:latin typeface="华文新魏" pitchFamily="2" charset="-122"/>
              <a:ea typeface="华文新魏" pitchFamily="2" charset="-122"/>
            </a:endParaRPr>
          </a:p>
          <a:p>
            <a:pPr marL="0" indent="0" algn="just">
              <a:spcBef>
                <a:spcPts val="0"/>
              </a:spcBef>
              <a:buFontTx/>
              <a:buNone/>
              <a:defRPr/>
            </a:pPr>
            <a:r>
              <a:rPr lang="en-US" sz="2000" dirty="0" smtClean="0">
                <a:latin typeface="华文新魏" pitchFamily="2" charset="-122"/>
                <a:ea typeface="华文新魏" pitchFamily="2" charset="-122"/>
              </a:rPr>
              <a:t>1</a:t>
            </a:r>
            <a:r>
              <a:rPr lang="zh-CN" altLang="en-US" sz="2000" dirty="0" smtClean="0">
                <a:latin typeface="华文新魏" pitchFamily="2" charset="-122"/>
                <a:ea typeface="华文新魏" pitchFamily="2" charset="-122"/>
              </a:rPr>
              <a:t>、保险机构董事会同意开展期货交易的决议文件（加盖保险机构公章）</a:t>
            </a:r>
          </a:p>
          <a:p>
            <a:pPr marL="0" indent="0" algn="just">
              <a:spcBef>
                <a:spcPts val="0"/>
              </a:spcBef>
              <a:buFontTx/>
              <a:buNone/>
              <a:defRPr/>
            </a:pPr>
            <a:r>
              <a:rPr lang="en-US" sz="2000" dirty="0" smtClean="0">
                <a:latin typeface="华文新魏" pitchFamily="2" charset="-122"/>
                <a:ea typeface="华文新魏" pitchFamily="2" charset="-122"/>
              </a:rPr>
              <a:t>2</a:t>
            </a:r>
            <a:r>
              <a:rPr lang="zh-CN" altLang="en-US" sz="2000" dirty="0" smtClean="0">
                <a:latin typeface="华文新魏" pitchFamily="2" charset="-122"/>
                <a:ea typeface="华文新魏" pitchFamily="2" charset="-122"/>
              </a:rPr>
              <a:t>、带有保监会确认编号的保险机构参与期货交易报告表（需加盖保险机构公章）</a:t>
            </a:r>
          </a:p>
          <a:p>
            <a:pPr marL="0" indent="0" algn="just">
              <a:spcBef>
                <a:spcPts val="0"/>
              </a:spcBef>
              <a:buFontTx/>
              <a:buNone/>
              <a:defRPr/>
            </a:pPr>
            <a:r>
              <a:rPr lang="en-US" sz="2000" dirty="0" smtClean="0">
                <a:latin typeface="华文新魏" pitchFamily="2" charset="-122"/>
                <a:ea typeface="华文新魏" pitchFamily="2" charset="-122"/>
              </a:rPr>
              <a:t>3</a:t>
            </a:r>
            <a:r>
              <a:rPr lang="zh-CN" altLang="en-US" sz="2000" dirty="0" smtClean="0">
                <a:latin typeface="华文新魏" pitchFamily="2" charset="-122"/>
                <a:ea typeface="华文新魏" pitchFamily="2" charset="-122"/>
              </a:rPr>
              <a:t>、保险机构营业执照（副本）扫描件及组织机构代码证（加盖保险机构公章）</a:t>
            </a:r>
          </a:p>
          <a:p>
            <a:pPr marL="0" indent="0" algn="just">
              <a:spcBef>
                <a:spcPts val="0"/>
              </a:spcBef>
              <a:buFontTx/>
              <a:buNone/>
              <a:defRPr/>
            </a:pPr>
            <a:r>
              <a:rPr lang="en-US" sz="2000" dirty="0" smtClean="0">
                <a:latin typeface="华文新魏" pitchFamily="2" charset="-122"/>
                <a:ea typeface="华文新魏" pitchFamily="2" charset="-122"/>
              </a:rPr>
              <a:t>4</a:t>
            </a:r>
            <a:r>
              <a:rPr lang="zh-CN" altLang="en-US" sz="2000" dirty="0" smtClean="0">
                <a:latin typeface="华文新魏" pitchFamily="2" charset="-122"/>
                <a:ea typeface="华文新魏" pitchFamily="2" charset="-122"/>
              </a:rPr>
              <a:t>、保险机构出具的开户承诺函（需加盖保险机构公章）</a:t>
            </a:r>
          </a:p>
          <a:p>
            <a:pPr marL="0" indent="0" algn="just">
              <a:spcBef>
                <a:spcPts val="0"/>
              </a:spcBef>
              <a:buFontTx/>
              <a:buNone/>
              <a:defRPr/>
            </a:pPr>
            <a:r>
              <a:rPr lang="en-US" sz="2000" dirty="0" smtClean="0">
                <a:latin typeface="华文新魏" pitchFamily="2" charset="-122"/>
                <a:ea typeface="华文新魏" pitchFamily="2" charset="-122"/>
              </a:rPr>
              <a:t>5</a:t>
            </a:r>
            <a:r>
              <a:rPr lang="zh-CN" altLang="en-US" sz="2000" dirty="0" smtClean="0">
                <a:latin typeface="华文新魏" pitchFamily="2" charset="-122"/>
                <a:ea typeface="华文新魏" pitchFamily="2" charset="-122"/>
              </a:rPr>
              <a:t>、预留印鉴卡（一式两份。印鉴卡正面盖托管业务专用章和期货交易编码业务经办人名章，反面加盖托管人公章。托管人再次受托为其他特殊法人申请开立期货交易编码时，交易所凭预留印鉴卡确认其受托办理期货交易编码业务的资格）</a:t>
            </a:r>
          </a:p>
          <a:p>
            <a:pPr marL="0" indent="0" algn="just">
              <a:spcBef>
                <a:spcPts val="0"/>
              </a:spcBef>
              <a:buFontTx/>
              <a:buNone/>
              <a:defRPr/>
            </a:pPr>
            <a:r>
              <a:rPr lang="en-US" sz="2000" dirty="0" smtClean="0">
                <a:latin typeface="华文新魏" pitchFamily="2" charset="-122"/>
                <a:ea typeface="华文新魏" pitchFamily="2" charset="-122"/>
              </a:rPr>
              <a:t>6</a:t>
            </a:r>
            <a:r>
              <a:rPr lang="zh-CN" altLang="en-US" sz="2000" dirty="0" smtClean="0">
                <a:latin typeface="华文新魏" pitchFamily="2" charset="-122"/>
                <a:ea typeface="华文新魏" pitchFamily="2" charset="-122"/>
              </a:rPr>
              <a:t>、保险机构与保险资产管理公司签订的资产管理协议（保险机构作为保险资产管理公司客户申请开户时提交，需加盖保险机构公章）</a:t>
            </a:r>
          </a:p>
          <a:p>
            <a:pPr marL="0" indent="0" algn="just">
              <a:spcBef>
                <a:spcPts val="0"/>
              </a:spcBef>
              <a:buFontTx/>
              <a:buNone/>
              <a:defRPr/>
            </a:pPr>
            <a:r>
              <a:rPr lang="en-US" sz="2000" dirty="0" smtClean="0">
                <a:latin typeface="华文新魏" pitchFamily="2" charset="-122"/>
                <a:ea typeface="华文新魏" pitchFamily="2" charset="-122"/>
              </a:rPr>
              <a:t>7</a:t>
            </a:r>
            <a:r>
              <a:rPr lang="zh-CN" altLang="en-US" sz="2000" dirty="0" smtClean="0">
                <a:latin typeface="华文新魏" pitchFamily="2" charset="-122"/>
                <a:ea typeface="华文新魏" pitchFamily="2" charset="-122"/>
              </a:rPr>
              <a:t>、交易所要求的其他材料</a:t>
            </a:r>
          </a:p>
          <a:p>
            <a:pPr>
              <a:defRPr/>
            </a:pPr>
            <a:endParaRPr lang="zh-CN" altLang="en-US" dirty="0"/>
          </a:p>
        </p:txBody>
      </p:sp>
      <p:sp>
        <p:nvSpPr>
          <p:cNvPr id="6" name="AutoShape 12">
            <a:hlinkClick r:id="rId2" action="ppaction://hlinksldjump"/>
          </p:cNvPr>
          <p:cNvSpPr>
            <a:spLocks noChangeArrowheads="1"/>
          </p:cNvSpPr>
          <p:nvPr/>
        </p:nvSpPr>
        <p:spPr bwMode="auto">
          <a:xfrm>
            <a:off x="7715272" y="5643578"/>
            <a:ext cx="1081087" cy="576262"/>
          </a:xfrm>
          <a:prstGeom prst="roundRect">
            <a:avLst>
              <a:gd name="adj" fmla="val 16667"/>
            </a:avLst>
          </a:prstGeom>
          <a:gradFill flip="none" rotWithShape="1">
            <a:gsLst>
              <a:gs pos="50000">
                <a:schemeClr val="accent3">
                  <a:tint val="98000"/>
                  <a:shade val="25000"/>
                  <a:satMod val="250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zh-CN" altLang="en-US" sz="3200" b="1" dirty="0" smtClean="0">
                <a:solidFill>
                  <a:srgbClr val="000099"/>
                </a:solidFill>
                <a:latin typeface="华文新魏" pitchFamily="2" charset="-122"/>
                <a:ea typeface="华文新魏" pitchFamily="2" charset="-122"/>
                <a:cs typeface="宋体" pitchFamily="2" charset="-122"/>
              </a:rPr>
              <a:t>目 录</a:t>
            </a:r>
            <a:endParaRPr lang="zh-CN" altLang="en-US" sz="3200" dirty="0"/>
          </a:p>
        </p:txBody>
      </p:sp>
      <p:sp>
        <p:nvSpPr>
          <p:cNvPr id="5" name="Rectangle 27"/>
          <p:cNvSpPr>
            <a:spLocks noChangeArrowheads="1"/>
          </p:cNvSpPr>
          <p:nvPr/>
        </p:nvSpPr>
        <p:spPr bwMode="auto">
          <a:xfrm>
            <a:off x="938213" y="2443163"/>
            <a:ext cx="1741487" cy="0"/>
          </a:xfrm>
          <a:prstGeom prst="rect">
            <a:avLst/>
          </a:prstGeom>
          <a:noFill/>
          <a:ln w="9525" algn="ctr">
            <a:noFill/>
            <a:miter lim="800000"/>
            <a:headEnd/>
            <a:tailEnd/>
          </a:ln>
        </p:spPr>
        <p:txBody>
          <a:bodyPr wrap="none">
            <a:spAutoFit/>
          </a:bodyPr>
          <a:lstStyle/>
          <a:p>
            <a:endParaRPr kumimoji="1" lang="zh-CN" altLang="en-US" sz="4400" b="0">
              <a:solidFill>
                <a:schemeClr val="tx2"/>
              </a:solidFill>
              <a:latin typeface="Times New Roman" pitchFamily="18" charset="0"/>
              <a:ea typeface="宋体" pitchFamily="2" charset="-122"/>
            </a:endParaRPr>
          </a:p>
        </p:txBody>
      </p:sp>
      <p:sp>
        <p:nvSpPr>
          <p:cNvPr id="6" name="Rectangle 29"/>
          <p:cNvSpPr>
            <a:spLocks noChangeArrowheads="1"/>
          </p:cNvSpPr>
          <p:nvPr/>
        </p:nvSpPr>
        <p:spPr bwMode="auto">
          <a:xfrm>
            <a:off x="938213" y="2443163"/>
            <a:ext cx="2763837" cy="0"/>
          </a:xfrm>
          <a:prstGeom prst="rect">
            <a:avLst/>
          </a:prstGeom>
          <a:noFill/>
          <a:ln w="9525" algn="ctr">
            <a:noFill/>
            <a:miter lim="800000"/>
            <a:headEnd/>
            <a:tailEnd/>
          </a:ln>
        </p:spPr>
        <p:txBody>
          <a:bodyPr wrap="none">
            <a:spAutoFit/>
          </a:bodyPr>
          <a:lstStyle/>
          <a:p>
            <a:endParaRPr kumimoji="1" lang="zh-CN" altLang="en-US" sz="4400" b="0">
              <a:solidFill>
                <a:schemeClr val="tx2"/>
              </a:solidFill>
              <a:latin typeface="Times New Roman" pitchFamily="18" charset="0"/>
              <a:ea typeface="宋体" pitchFamily="2" charset="-122"/>
            </a:endParaRPr>
          </a:p>
        </p:txBody>
      </p:sp>
      <p:sp>
        <p:nvSpPr>
          <p:cNvPr id="7" name="Rectangle 7"/>
          <p:cNvSpPr>
            <a:spLocks noChangeArrowheads="1"/>
          </p:cNvSpPr>
          <p:nvPr/>
        </p:nvSpPr>
        <p:spPr bwMode="auto">
          <a:xfrm>
            <a:off x="1643042" y="3143248"/>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8"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9"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10"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11"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2"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3"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关于开户</a:t>
            </a:r>
          </a:p>
        </p:txBody>
      </p:sp>
      <p:sp>
        <p:nvSpPr>
          <p:cNvPr id="14"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5" name="Group 10"/>
          <p:cNvGrpSpPr>
            <a:grpSpLocks/>
          </p:cNvGrpSpPr>
          <p:nvPr/>
        </p:nvGrpSpPr>
        <p:grpSpPr bwMode="auto">
          <a:xfrm>
            <a:off x="1857356" y="2143116"/>
            <a:ext cx="762000" cy="665162"/>
            <a:chOff x="1110" y="2656"/>
            <a:chExt cx="1549" cy="1351"/>
          </a:xfrm>
          <a:noFill/>
        </p:grpSpPr>
        <p:sp>
          <p:nvSpPr>
            <p:cNvPr id="16"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7"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8"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9"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a:solidFill>
                  <a:schemeClr val="tx1"/>
                </a:solidFill>
              </a:rPr>
              <a:t>1</a:t>
            </a:r>
          </a:p>
        </p:txBody>
      </p:sp>
      <p:grpSp>
        <p:nvGrpSpPr>
          <p:cNvPr id="20" name="Group 10"/>
          <p:cNvGrpSpPr>
            <a:grpSpLocks/>
          </p:cNvGrpSpPr>
          <p:nvPr/>
        </p:nvGrpSpPr>
        <p:grpSpPr bwMode="auto">
          <a:xfrm>
            <a:off x="1865784" y="3068960"/>
            <a:ext cx="762000" cy="665162"/>
            <a:chOff x="1110" y="2656"/>
            <a:chExt cx="1549" cy="1351"/>
          </a:xfrm>
          <a:noFill/>
        </p:grpSpPr>
        <p:sp>
          <p:nvSpPr>
            <p:cNvPr id="21"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2"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3"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4"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5"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6" name="Text Box 28"/>
          <p:cNvSpPr txBox="1">
            <a:spLocks noChangeArrowheads="1"/>
          </p:cNvSpPr>
          <p:nvPr/>
        </p:nvSpPr>
        <p:spPr bwMode="auto">
          <a:xfrm>
            <a:off x="2751138" y="4048125"/>
            <a:ext cx="2646878" cy="461665"/>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关于交易</a:t>
            </a:r>
            <a:r>
              <a:rPr lang="zh-CN" altLang="en-US" sz="2400" dirty="0" smtClean="0">
                <a:solidFill>
                  <a:schemeClr val="tx1"/>
                </a:solidFill>
                <a:ea typeface="华文细黑" pitchFamily="2" charset="-122"/>
              </a:rPr>
              <a:t>编码注销</a:t>
            </a:r>
            <a:endParaRPr lang="zh-CN" altLang="en-US" sz="2400" dirty="0">
              <a:solidFill>
                <a:schemeClr val="tx1"/>
              </a:solidFill>
              <a:ea typeface="华文细黑" pitchFamily="2" charset="-122"/>
            </a:endParaRPr>
          </a:p>
        </p:txBody>
      </p:sp>
      <p:grpSp>
        <p:nvGrpSpPr>
          <p:cNvPr id="27" name="Group 10"/>
          <p:cNvGrpSpPr>
            <a:grpSpLocks/>
          </p:cNvGrpSpPr>
          <p:nvPr/>
        </p:nvGrpSpPr>
        <p:grpSpPr bwMode="auto">
          <a:xfrm>
            <a:off x="1869261" y="4005064"/>
            <a:ext cx="762000" cy="665162"/>
            <a:chOff x="1110" y="2656"/>
            <a:chExt cx="1549" cy="1351"/>
          </a:xfrm>
          <a:noFill/>
        </p:grpSpPr>
        <p:sp>
          <p:nvSpPr>
            <p:cNvPr id="28"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9"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30"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31"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3</a:t>
            </a:r>
          </a:p>
        </p:txBody>
      </p:sp>
      <p:sp>
        <p:nvSpPr>
          <p:cNvPr id="32"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33"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2</a:t>
            </a:r>
            <a:r>
              <a:rPr lang="zh-CN" altLang="en-US" sz="3200" b="1" dirty="0" smtClean="0">
                <a:solidFill>
                  <a:srgbClr val="000099"/>
                </a:solidFill>
                <a:latin typeface="华文新魏" pitchFamily="2" charset="-122"/>
                <a:ea typeface="华文新魏" pitchFamily="2" charset="-122"/>
                <a:cs typeface="宋体" pitchFamily="2" charset="-122"/>
              </a:rPr>
              <a:t>、关于客户资料修改</a:t>
            </a:r>
            <a:endParaRPr lang="zh-CN" altLang="en-US" sz="3200" dirty="0"/>
          </a:p>
        </p:txBody>
      </p:sp>
      <p:sp>
        <p:nvSpPr>
          <p:cNvPr id="5" name="内容占位符 2"/>
          <p:cNvSpPr txBox="1">
            <a:spLocks/>
          </p:cNvSpPr>
          <p:nvPr/>
        </p:nvSpPr>
        <p:spPr>
          <a:xfrm>
            <a:off x="500063" y="1785938"/>
            <a:ext cx="8258175" cy="3286125"/>
          </a:xfrm>
          <a:prstGeom prst="rect">
            <a:avLst/>
          </a:prstGeom>
        </p:spPr>
        <p:txBody>
          <a:bodyPr/>
          <a:lstStyle/>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kern="0" dirty="0" smtClean="0">
              <a:solidFill>
                <a:schemeClr val="tx1"/>
              </a:solidFill>
              <a:latin typeface="华文新魏" pitchFamily="2" charset="-122"/>
              <a:ea typeface="华文新魏" pitchFamily="2" charset="-122"/>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：当客户信息发生变化后，客户怎么办？</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内容占位符 2"/>
          <p:cNvSpPr txBox="1">
            <a:spLocks/>
          </p:cNvSpPr>
          <p:nvPr/>
        </p:nvSpPr>
        <p:spPr>
          <a:xfrm>
            <a:off x="500063" y="1785938"/>
            <a:ext cx="8258175" cy="3286125"/>
          </a:xfrm>
          <a:prstGeom prst="rect">
            <a:avLst/>
          </a:prstGeom>
        </p:spPr>
        <p:txBody>
          <a:bodyPr/>
          <a:lstStyle/>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kern="0" dirty="0" smtClean="0">
              <a:solidFill>
                <a:schemeClr val="tx1"/>
              </a:solidFill>
              <a:latin typeface="华文新魏" pitchFamily="2" charset="-122"/>
              <a:ea typeface="华文新魏" pitchFamily="2" charset="-122"/>
              <a:hlinkClick r:id="rId2" action="ppaction://hlinksldjump"/>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hlinkClick r:id="rId2" action="ppaction://hlinksldjump"/>
              </a:rPr>
              <a:t>：当客户信息发生变化后，客户怎么办？</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zh-CN" alt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7" name="AutoShape 12">
            <a:hlinkClick r:id="rId3"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8" name="AutoShape 12">
            <a:hlinkClick r:id="rId4"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pic>
        <p:nvPicPr>
          <p:cNvPr id="9" name="Picture 4" descr="BD07153_"/>
          <p:cNvPicPr>
            <a:picLocks noChangeAspect="1" noChangeArrowheads="1"/>
          </p:cNvPicPr>
          <p:nvPr/>
        </p:nvPicPr>
        <p:blipFill>
          <a:blip r:embed="rId5" cstate="print"/>
          <a:srcRect/>
          <a:stretch>
            <a:fillRect/>
          </a:stretch>
        </p:blipFill>
        <p:spPr bwMode="auto">
          <a:xfrm>
            <a:off x="3491880" y="4907052"/>
            <a:ext cx="1440160" cy="1413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CN" altLang="en-US" sz="3200" b="1" i="0" u="none" strike="noStrike" kern="1200" cap="none" spc="0" normalizeH="0" baseline="0" noProof="0" smtClean="0">
                <a:ln>
                  <a:noFill/>
                </a:ln>
                <a:solidFill>
                  <a:srgbClr val="000099"/>
                </a:solidFill>
                <a:effectLst/>
                <a:uLnTx/>
                <a:uFillTx/>
                <a:latin typeface="华文新魏" pitchFamily="2" charset="-122"/>
                <a:ea typeface="华文新魏" pitchFamily="2" charset="-122"/>
                <a:cs typeface="宋体" pitchFamily="2" charset="-122"/>
              </a:rPr>
              <a:t>目 录</a:t>
            </a:r>
            <a:endParaRPr kumimoji="0" lang="zh-CN"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5" name="Rectangle 7"/>
          <p:cNvSpPr>
            <a:spLocks noChangeArrowheads="1"/>
          </p:cNvSpPr>
          <p:nvPr/>
        </p:nvSpPr>
        <p:spPr bwMode="auto">
          <a:xfrm>
            <a:off x="1643063" y="4071938"/>
            <a:ext cx="6143625" cy="457200"/>
          </a:xfrm>
          <a:prstGeom prst="rect">
            <a:avLst/>
          </a:prstGeom>
          <a:gradFill rotWithShape="1">
            <a:gsLst>
              <a:gs pos="0">
                <a:schemeClr val="bg1">
                  <a:alpha val="0"/>
                </a:schemeClr>
              </a:gs>
              <a:gs pos="100000">
                <a:srgbClr val="66CCFF"/>
              </a:gs>
            </a:gsLst>
            <a:lin ang="0" scaled="1"/>
          </a:gradFill>
          <a:ln w="9525">
            <a:noFill/>
            <a:miter lim="800000"/>
            <a:headEnd/>
            <a:tailEnd/>
          </a:ln>
        </p:spPr>
        <p:txBody>
          <a:bodyPr wrap="none" anchor="ctr"/>
          <a:lstStyle/>
          <a:p>
            <a:endParaRPr lang="zh-CN" altLang="en-US"/>
          </a:p>
        </p:txBody>
      </p:sp>
      <p:sp>
        <p:nvSpPr>
          <p:cNvPr id="6" name="AutoShape 5"/>
          <p:cNvSpPr>
            <a:spLocks noChangeArrowheads="1"/>
          </p:cNvSpPr>
          <p:nvPr/>
        </p:nvSpPr>
        <p:spPr bwMode="gray">
          <a:xfrm>
            <a:off x="1928813" y="4000500"/>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7" name="AutoShape 5"/>
          <p:cNvSpPr>
            <a:spLocks noChangeArrowheads="1"/>
          </p:cNvSpPr>
          <p:nvPr/>
        </p:nvSpPr>
        <p:spPr bwMode="gray">
          <a:xfrm>
            <a:off x="1928813" y="3071813"/>
            <a:ext cx="714375" cy="642937"/>
          </a:xfrm>
          <a:prstGeom prst="hexagon">
            <a:avLst>
              <a:gd name="adj" fmla="val 28915"/>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8" name="AutoShape 5"/>
          <p:cNvSpPr>
            <a:spLocks noChangeArrowheads="1"/>
          </p:cNvSpPr>
          <p:nvPr/>
        </p:nvSpPr>
        <p:spPr bwMode="gray">
          <a:xfrm>
            <a:off x="1928813" y="2143125"/>
            <a:ext cx="714375" cy="654050"/>
          </a:xfrm>
          <a:prstGeom prst="hexagon">
            <a:avLst>
              <a:gd name="adj" fmla="val 28909"/>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endParaRPr lang="zh-CN" altLang="en-US"/>
          </a:p>
        </p:txBody>
      </p:sp>
      <p:sp>
        <p:nvSpPr>
          <p:cNvPr id="9" name="Line 18"/>
          <p:cNvSpPr>
            <a:spLocks noChangeShapeType="1"/>
          </p:cNvSpPr>
          <p:nvPr/>
        </p:nvSpPr>
        <p:spPr bwMode="auto">
          <a:xfrm>
            <a:off x="2508250" y="2773363"/>
            <a:ext cx="5229225" cy="0"/>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0" name="Line 20"/>
          <p:cNvSpPr>
            <a:spLocks noChangeShapeType="1"/>
          </p:cNvSpPr>
          <p:nvPr/>
        </p:nvSpPr>
        <p:spPr bwMode="auto">
          <a:xfrm>
            <a:off x="2508250" y="3687763"/>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11" name="Text Box 28"/>
          <p:cNvSpPr txBox="1">
            <a:spLocks noChangeArrowheads="1"/>
          </p:cNvSpPr>
          <p:nvPr/>
        </p:nvSpPr>
        <p:spPr bwMode="auto">
          <a:xfrm>
            <a:off x="2627313" y="2205038"/>
            <a:ext cx="1585912"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关于开户</a:t>
            </a:r>
          </a:p>
        </p:txBody>
      </p:sp>
      <p:sp>
        <p:nvSpPr>
          <p:cNvPr id="12" name="Text Box 28"/>
          <p:cNvSpPr txBox="1">
            <a:spLocks noChangeArrowheads="1"/>
          </p:cNvSpPr>
          <p:nvPr/>
        </p:nvSpPr>
        <p:spPr bwMode="auto">
          <a:xfrm>
            <a:off x="2627313" y="3141663"/>
            <a:ext cx="2816225" cy="461962"/>
          </a:xfrm>
          <a:prstGeom prst="rect">
            <a:avLst/>
          </a:prstGeom>
          <a:noFill/>
          <a:ln w="9525">
            <a:noFill/>
            <a:miter lim="800000"/>
            <a:headEnd/>
            <a:tailEnd/>
          </a:ln>
        </p:spPr>
        <p:txBody>
          <a:bodyPr wrap="none">
            <a:spAutoFit/>
          </a:bodyPr>
          <a:lstStyle/>
          <a:p>
            <a:pPr eaLnBrk="0" hangingPunct="0"/>
            <a:r>
              <a:rPr lang="zh-CN" altLang="en-US" sz="2400">
                <a:solidFill>
                  <a:schemeClr val="tx1"/>
                </a:solidFill>
                <a:ea typeface="华文细黑" pitchFamily="2" charset="-122"/>
              </a:rPr>
              <a:t>  关于客户资料修改</a:t>
            </a:r>
          </a:p>
        </p:txBody>
      </p:sp>
      <p:grpSp>
        <p:nvGrpSpPr>
          <p:cNvPr id="13" name="Group 10"/>
          <p:cNvGrpSpPr>
            <a:grpSpLocks/>
          </p:cNvGrpSpPr>
          <p:nvPr/>
        </p:nvGrpSpPr>
        <p:grpSpPr bwMode="auto">
          <a:xfrm>
            <a:off x="1857356" y="2143116"/>
            <a:ext cx="762000" cy="665162"/>
            <a:chOff x="1110" y="2656"/>
            <a:chExt cx="1549" cy="1351"/>
          </a:xfrm>
          <a:noFill/>
        </p:grpSpPr>
        <p:sp>
          <p:nvSpPr>
            <p:cNvPr id="14"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15"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16"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17" name="Text Box 19"/>
          <p:cNvSpPr txBox="1">
            <a:spLocks noChangeArrowheads="1"/>
          </p:cNvSpPr>
          <p:nvPr/>
        </p:nvSpPr>
        <p:spPr bwMode="gray">
          <a:xfrm>
            <a:off x="2000250" y="2262188"/>
            <a:ext cx="449263" cy="457200"/>
          </a:xfrm>
          <a:prstGeom prst="rect">
            <a:avLst/>
          </a:prstGeom>
          <a:noFill/>
          <a:ln w="9525">
            <a:noFill/>
            <a:miter lim="800000"/>
            <a:headEnd/>
            <a:tailEnd/>
          </a:ln>
        </p:spPr>
        <p:txBody>
          <a:bodyPr>
            <a:spAutoFit/>
          </a:bodyPr>
          <a:lstStyle/>
          <a:p>
            <a:pPr eaLnBrk="0" hangingPunct="0"/>
            <a:r>
              <a:rPr lang="en-US" altLang="zh-CN" sz="2400">
                <a:solidFill>
                  <a:schemeClr val="tx1"/>
                </a:solidFill>
              </a:rPr>
              <a:t>1</a:t>
            </a:r>
          </a:p>
        </p:txBody>
      </p:sp>
      <p:grpSp>
        <p:nvGrpSpPr>
          <p:cNvPr id="18" name="Group 10"/>
          <p:cNvGrpSpPr>
            <a:grpSpLocks/>
          </p:cNvGrpSpPr>
          <p:nvPr/>
        </p:nvGrpSpPr>
        <p:grpSpPr bwMode="auto">
          <a:xfrm>
            <a:off x="1865784" y="3068960"/>
            <a:ext cx="762000" cy="665162"/>
            <a:chOff x="1110" y="2656"/>
            <a:chExt cx="1549" cy="1351"/>
          </a:xfrm>
          <a:noFill/>
        </p:grpSpPr>
        <p:sp>
          <p:nvSpPr>
            <p:cNvPr id="19"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0"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1"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2" name="Text Box 19"/>
          <p:cNvSpPr txBox="1">
            <a:spLocks noChangeArrowheads="1"/>
          </p:cNvSpPr>
          <p:nvPr/>
        </p:nvSpPr>
        <p:spPr bwMode="gray">
          <a:xfrm>
            <a:off x="2071688" y="3165475"/>
            <a:ext cx="355600" cy="461963"/>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2</a:t>
            </a:r>
          </a:p>
        </p:txBody>
      </p:sp>
      <p:sp>
        <p:nvSpPr>
          <p:cNvPr id="23" name="Line 20"/>
          <p:cNvSpPr>
            <a:spLocks noChangeShapeType="1"/>
          </p:cNvSpPr>
          <p:nvPr/>
        </p:nvSpPr>
        <p:spPr bwMode="auto">
          <a:xfrm>
            <a:off x="2511425" y="4624388"/>
            <a:ext cx="5229225" cy="4762"/>
          </a:xfrm>
          <a:prstGeom prst="line">
            <a:avLst/>
          </a:prstGeom>
          <a:noFill/>
          <a:ln w="25400">
            <a:solidFill>
              <a:schemeClr val="tx1"/>
            </a:solidFill>
            <a:prstDash val="sysDot"/>
            <a:round/>
            <a:headEnd/>
            <a:tailEnd type="oval" w="med" len="med"/>
          </a:ln>
        </p:spPr>
        <p:txBody>
          <a:bodyPr wrap="none" anchor="ctr"/>
          <a:lstStyle/>
          <a:p>
            <a:endParaRPr lang="zh-CN" altLang="en-US"/>
          </a:p>
        </p:txBody>
      </p:sp>
      <p:sp>
        <p:nvSpPr>
          <p:cNvPr id="24" name="Text Box 28"/>
          <p:cNvSpPr txBox="1">
            <a:spLocks noChangeArrowheads="1"/>
          </p:cNvSpPr>
          <p:nvPr/>
        </p:nvSpPr>
        <p:spPr bwMode="auto">
          <a:xfrm>
            <a:off x="2751138" y="4048125"/>
            <a:ext cx="2646878" cy="461665"/>
          </a:xfrm>
          <a:prstGeom prst="rect">
            <a:avLst/>
          </a:prstGeom>
          <a:noFill/>
          <a:ln w="9525">
            <a:noFill/>
            <a:miter lim="800000"/>
            <a:headEnd/>
            <a:tailEnd/>
          </a:ln>
        </p:spPr>
        <p:txBody>
          <a:bodyPr wrap="none">
            <a:spAutoFit/>
          </a:bodyPr>
          <a:lstStyle/>
          <a:p>
            <a:pPr eaLnBrk="0" hangingPunct="0"/>
            <a:r>
              <a:rPr lang="zh-CN" altLang="en-US" sz="2400" dirty="0">
                <a:solidFill>
                  <a:schemeClr val="tx1"/>
                </a:solidFill>
                <a:ea typeface="华文细黑" pitchFamily="2" charset="-122"/>
              </a:rPr>
              <a:t>关于交易</a:t>
            </a:r>
            <a:r>
              <a:rPr lang="zh-CN" altLang="en-US" sz="2400" dirty="0" smtClean="0">
                <a:solidFill>
                  <a:schemeClr val="tx1"/>
                </a:solidFill>
                <a:ea typeface="华文细黑" pitchFamily="2" charset="-122"/>
              </a:rPr>
              <a:t>编码注销</a:t>
            </a:r>
            <a:endParaRPr lang="zh-CN" altLang="en-US" sz="2400" dirty="0">
              <a:solidFill>
                <a:schemeClr val="tx1"/>
              </a:solidFill>
              <a:ea typeface="华文细黑" pitchFamily="2" charset="-122"/>
            </a:endParaRPr>
          </a:p>
        </p:txBody>
      </p:sp>
      <p:grpSp>
        <p:nvGrpSpPr>
          <p:cNvPr id="25" name="Group 10"/>
          <p:cNvGrpSpPr>
            <a:grpSpLocks/>
          </p:cNvGrpSpPr>
          <p:nvPr/>
        </p:nvGrpSpPr>
        <p:grpSpPr bwMode="auto">
          <a:xfrm>
            <a:off x="1869261" y="4005064"/>
            <a:ext cx="762000" cy="665162"/>
            <a:chOff x="1110" y="2656"/>
            <a:chExt cx="1549" cy="1351"/>
          </a:xfrm>
          <a:noFill/>
        </p:grpSpPr>
        <p:sp>
          <p:nvSpPr>
            <p:cNvPr id="26" name="AutoShape 11"/>
            <p:cNvSpPr>
              <a:spLocks noChangeArrowheads="1"/>
            </p:cNvSpPr>
            <p:nvPr/>
          </p:nvSpPr>
          <p:spPr bwMode="gray">
            <a:xfrm>
              <a:off x="1123" y="2679"/>
              <a:ext cx="1536" cy="1328"/>
            </a:xfrm>
            <a:prstGeom prst="hexagon">
              <a:avLst>
                <a:gd name="adj" fmla="val 28916"/>
                <a:gd name="vf" fmla="val 115470"/>
              </a:avLst>
            </a:prstGeom>
            <a:grpFill/>
            <a:ln w="9525">
              <a:solidFill>
                <a:srgbClr val="C0C0C0"/>
              </a:solidFill>
              <a:miter lim="800000"/>
              <a:headEnd/>
              <a:tailEnd/>
            </a:ln>
            <a:effectLst/>
            <a:extLst>
              <a:ext uri="{AF507438-7753-43E0-B8FC-AC1667EBCBE1}"/>
            </a:extLst>
          </p:spPr>
          <p:txBody>
            <a:bodyPr wrap="none" anchor="ctr"/>
            <a:lstStyle/>
            <a:p>
              <a:pPr>
                <a:defRPr/>
              </a:pPr>
              <a:endParaRPr lang="zh-CN" altLang="en-US"/>
            </a:p>
          </p:txBody>
        </p:sp>
        <p:sp>
          <p:nvSpPr>
            <p:cNvPr id="27" name="AutoShape 12"/>
            <p:cNvSpPr>
              <a:spLocks noChangeArrowheads="1"/>
            </p:cNvSpPr>
            <p:nvPr/>
          </p:nvSpPr>
          <p:spPr bwMode="gray">
            <a:xfrm>
              <a:off x="1110" y="2656"/>
              <a:ext cx="1536" cy="1328"/>
            </a:xfrm>
            <a:prstGeom prst="hexagon">
              <a:avLst>
                <a:gd name="adj" fmla="val 2891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sp>
          <p:nvSpPr>
            <p:cNvPr id="28" name="AutoShape 13"/>
            <p:cNvSpPr>
              <a:spLocks noChangeArrowheads="1"/>
            </p:cNvSpPr>
            <p:nvPr/>
          </p:nvSpPr>
          <p:spPr bwMode="gray">
            <a:xfrm>
              <a:off x="1200" y="2736"/>
              <a:ext cx="1350" cy="1168"/>
            </a:xfrm>
            <a:prstGeom prst="hexagon">
              <a:avLst>
                <a:gd name="adj" fmla="val 28896"/>
                <a:gd name="vf" fmla="val 115470"/>
              </a:avLst>
            </a:prstGeom>
            <a:grpFill/>
            <a:ln w="9525">
              <a:solidFill>
                <a:srgbClr val="002060"/>
              </a:solidFill>
              <a:miter lim="800000"/>
              <a:headEnd/>
              <a:tailEnd/>
            </a:ln>
            <a:effectLst/>
            <a:extLst>
              <a:ext uri="{AF507438-7753-43E0-B8FC-AC1667EBCBE1}"/>
            </a:extLst>
          </p:spPr>
          <p:txBody>
            <a:bodyPr wrap="none" anchor="ctr"/>
            <a:lstStyle/>
            <a:p>
              <a:pPr>
                <a:defRPr/>
              </a:pPr>
              <a:endParaRPr lang="zh-CN" altLang="en-US"/>
            </a:p>
          </p:txBody>
        </p:sp>
      </p:grpSp>
      <p:sp>
        <p:nvSpPr>
          <p:cNvPr id="29" name="Text Box 19"/>
          <p:cNvSpPr txBox="1">
            <a:spLocks noChangeArrowheads="1"/>
          </p:cNvSpPr>
          <p:nvPr/>
        </p:nvSpPr>
        <p:spPr bwMode="gray">
          <a:xfrm>
            <a:off x="2074863" y="4100513"/>
            <a:ext cx="357187" cy="461962"/>
          </a:xfrm>
          <a:prstGeom prst="rect">
            <a:avLst/>
          </a:prstGeom>
          <a:noFill/>
          <a:ln w="9525">
            <a:noFill/>
            <a:miter lim="800000"/>
            <a:headEnd/>
            <a:tailEnd/>
          </a:ln>
        </p:spPr>
        <p:txBody>
          <a:bodyPr wrap="none">
            <a:spAutoFit/>
          </a:bodyPr>
          <a:lstStyle/>
          <a:p>
            <a:pPr eaLnBrk="0" hangingPunct="0"/>
            <a:r>
              <a:rPr lang="en-US" altLang="zh-CN" sz="2400">
                <a:solidFill>
                  <a:schemeClr val="tx1"/>
                </a:solidFill>
              </a:rPr>
              <a:t>3</a:t>
            </a:r>
          </a:p>
        </p:txBody>
      </p:sp>
      <p:sp>
        <p:nvSpPr>
          <p:cNvPr id="30" name="AutoShape 12">
            <a:hlinkClick r:id="rId2"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31" name="AutoShape 12">
            <a:hlinkClick r:id="rId3"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1143000"/>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3</a:t>
            </a:r>
            <a:r>
              <a:rPr lang="zh-CN" altLang="en-US" sz="3200" b="1" dirty="0" smtClean="0">
                <a:solidFill>
                  <a:srgbClr val="000099"/>
                </a:solidFill>
                <a:latin typeface="华文新魏" pitchFamily="2" charset="-122"/>
                <a:ea typeface="华文新魏" pitchFamily="2" charset="-122"/>
                <a:cs typeface="宋体" pitchFamily="2" charset="-122"/>
              </a:rPr>
              <a:t>、关于交易编码注销</a:t>
            </a:r>
            <a:endParaRPr lang="zh-CN" altLang="en-US" sz="3200" dirty="0"/>
          </a:p>
        </p:txBody>
      </p:sp>
      <p:sp>
        <p:nvSpPr>
          <p:cNvPr id="5" name="内容占位符 2"/>
          <p:cNvSpPr txBox="1">
            <a:spLocks/>
          </p:cNvSpPr>
          <p:nvPr/>
        </p:nvSpPr>
        <p:spPr bwMode="auto">
          <a:xfrm>
            <a:off x="457200" y="1285875"/>
            <a:ext cx="8258175" cy="4857750"/>
          </a:xfrm>
          <a:prstGeom prst="rect">
            <a:avLst/>
          </a:prstGeom>
          <a:ln>
            <a:miter lim="800000"/>
            <a:headEnd/>
            <a:tailEnd/>
          </a:ln>
        </p:spPr>
        <p:txBody>
          <a:bodyPr vert="horz" wrap="square" lIns="91440" tIns="45720" rIns="91440" bIns="45720" numCol="1" anchor="t" anchorCtr="0" compatLnSpc="1">
            <a:prstTxWarp prst="textNoShape">
              <a:avLst/>
            </a:prstTxWarp>
          </a:bodyPr>
          <a:lstStyle/>
          <a:p>
            <a:pPr marL="342900" lvl="0" indent="-342900" algn="l" eaLnBrk="0" hangingPunct="0">
              <a:spcBef>
                <a:spcPct val="20000"/>
              </a:spcBef>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2" action="ppaction://hlinksldjump"/>
              </a:rPr>
              <a:t>Q1</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2" action="ppaction://hlinksldjump"/>
              </a:rPr>
              <a:t>：</a:t>
            </a:r>
            <a:r>
              <a:rPr lang="zh-CN" altLang="en-US" sz="2000" b="0" dirty="0" smtClean="0">
                <a:solidFill>
                  <a:schemeClr val="tx1"/>
                </a:solidFill>
                <a:latin typeface="华文新魏" pitchFamily="2" charset="-122"/>
                <a:ea typeface="华文新魏" pitchFamily="2" charset="-122"/>
                <a:cs typeface="宋体" charset="-122"/>
                <a:hlinkClick r:id="rId2" action="ppaction://hlinksldjump"/>
              </a:rPr>
              <a:t>哪些情况下，特殊单位客户需要注销交易编码？</a:t>
            </a:r>
            <a:endParaRPr lang="en-US" altLang="zh-CN" sz="2000" b="0" dirty="0" smtClean="0">
              <a:solidFill>
                <a:schemeClr val="tx1"/>
              </a:solidFill>
              <a:latin typeface="华文新魏" pitchFamily="2" charset="-122"/>
              <a:ea typeface="华文新魏" pitchFamily="2" charset="-122"/>
              <a:cs typeface="宋体" charset="-122"/>
            </a:endParaRPr>
          </a:p>
          <a:p>
            <a:pPr marL="342900" lvl="0" indent="-342900" algn="l" eaLnBrk="0" hangingPunct="0">
              <a:spcBef>
                <a:spcPct val="20000"/>
              </a:spcBef>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algn="l" eaLnBrk="0" hangingPunct="0">
              <a:lnSpc>
                <a:spcPct val="150000"/>
              </a:lnSpc>
              <a:spcBef>
                <a:spcPts val="0"/>
              </a:spcBef>
              <a:defRPr/>
            </a:pPr>
            <a:r>
              <a:rPr kumimoji="1" lang="en-US" altLang="zh-CN" sz="2000" b="0" kern="0" dirty="0" smtClean="0">
                <a:solidFill>
                  <a:schemeClr val="tx1"/>
                </a:solidFill>
                <a:latin typeface="华文新魏" pitchFamily="2" charset="-122"/>
                <a:ea typeface="华文新魏" pitchFamily="2" charset="-122"/>
                <a:cs typeface="宋体" pitchFamily="2" charset="-122"/>
                <a:hlinkClick r:id="rId3" action="ppaction://hlinksldjump"/>
              </a:rPr>
              <a:t>Q2</a:t>
            </a:r>
            <a:r>
              <a:rPr kumimoji="1" lang="zh-CN" altLang="en-US" sz="2000" b="0" kern="0" dirty="0" smtClean="0">
                <a:solidFill>
                  <a:schemeClr val="tx1"/>
                </a:solidFill>
                <a:latin typeface="华文新魏" pitchFamily="2" charset="-122"/>
                <a:ea typeface="华文新魏" pitchFamily="2" charset="-122"/>
                <a:cs typeface="宋体" pitchFamily="2" charset="-122"/>
                <a:hlinkClick r:id="rId3" action="ppaction://hlinksldjump"/>
              </a:rPr>
              <a:t>：如果客户不进行期货交易了，且未及时办理销户，交易所是否会采取相应的措施？</a:t>
            </a:r>
            <a:endParaRPr kumimoji="1" lang="en-US" altLang="zh-CN" sz="2000" b="0" kern="0" dirty="0" smtClean="0">
              <a:solidFill>
                <a:schemeClr val="tx1"/>
              </a:solidFill>
              <a:latin typeface="华文新魏" pitchFamily="2" charset="-122"/>
              <a:ea typeface="华文新魏" pitchFamily="2" charset="-122"/>
              <a:cs typeface="宋体" pitchFamily="2"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r>
              <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4" action="ppaction://hlinksldjump"/>
              </a:rPr>
              <a:t>Q3</a:t>
            </a:r>
            <a:r>
              <a:rPr kumimoji="1" lang="zh-CN" altLang="en-US"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hlinkClick r:id="rId4" action="ppaction://hlinksldjump"/>
              </a:rPr>
              <a:t>：交易编码注销的具体流程</a:t>
            </a: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kern="0" dirty="0" smtClean="0">
              <a:solidFill>
                <a:schemeClr val="tx1"/>
              </a:solidFill>
              <a:latin typeface="华文新魏" pitchFamily="2" charset="-122"/>
              <a:ea typeface="华文新魏" pitchFamily="2" charset="-122"/>
              <a:cs typeface="宋体" charset="-122"/>
            </a:endParaRPr>
          </a:p>
          <a:p>
            <a:pPr algn="l" eaLnBrk="0" hangingPunct="0">
              <a:lnSpc>
                <a:spcPct val="150000"/>
              </a:lnSpc>
              <a:spcBef>
                <a:spcPts val="0"/>
              </a:spcBef>
              <a:defRPr/>
            </a:pPr>
            <a:r>
              <a:rPr kumimoji="1" lang="en-US" altLang="zh-CN" sz="2000" b="0" kern="0" dirty="0" smtClean="0">
                <a:solidFill>
                  <a:schemeClr val="tx1"/>
                </a:solidFill>
                <a:latin typeface="华文新魏" pitchFamily="2" charset="-122"/>
                <a:ea typeface="华文新魏" pitchFamily="2" charset="-122"/>
                <a:cs typeface="宋体" pitchFamily="2" charset="-122"/>
                <a:hlinkClick r:id="rId5" action="ppaction://hlinksldjump"/>
              </a:rPr>
              <a:t>Q4</a:t>
            </a:r>
            <a:r>
              <a:rPr kumimoji="1" lang="zh-CN" altLang="en-US" sz="2000" b="0" kern="0" dirty="0" smtClean="0">
                <a:solidFill>
                  <a:schemeClr val="tx1"/>
                </a:solidFill>
                <a:latin typeface="华文新魏" pitchFamily="2" charset="-122"/>
                <a:ea typeface="华文新魏" pitchFamily="2" charset="-122"/>
                <a:cs typeface="宋体" pitchFamily="2" charset="-122"/>
                <a:hlinkClick r:id="rId5" action="ppaction://hlinksldjump"/>
              </a:rPr>
              <a:t>：如果客户的交易编码已办理了注销或休眠，想再进行期货交易该如何处理？</a:t>
            </a:r>
            <a:endParaRPr kumimoji="1" lang="en-US" altLang="zh-CN" sz="2000" b="0" kern="0" dirty="0" smtClean="0">
              <a:solidFill>
                <a:schemeClr val="tx1"/>
              </a:solidFill>
              <a:latin typeface="华文新魏" pitchFamily="2" charset="-122"/>
              <a:ea typeface="华文新魏" pitchFamily="2" charset="-122"/>
              <a:cs typeface="宋体" pitchFamily="2" charset="-122"/>
            </a:endParaRPr>
          </a:p>
          <a:p>
            <a:pPr marL="0" marR="0" lvl="0" indent="0" algn="l" defTabSz="914400" rtl="0" eaLnBrk="0" fontAlgn="base" latinLnBrk="0" hangingPunct="0">
              <a:lnSpc>
                <a:spcPct val="150000"/>
              </a:lnSpc>
              <a:spcBef>
                <a:spcPts val="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1" lang="en-US" altLang="zh-CN" sz="2000" b="0"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charset="-122"/>
            </a:endParaRPr>
          </a:p>
        </p:txBody>
      </p:sp>
      <p:pic>
        <p:nvPicPr>
          <p:cNvPr id="6" name="Picture 4" descr="gif010"/>
          <p:cNvPicPr>
            <a:picLocks noChangeAspect="1" noChangeArrowheads="1" noCrop="1"/>
          </p:cNvPicPr>
          <p:nvPr/>
        </p:nvPicPr>
        <p:blipFill>
          <a:blip r:embed="rId6" cstate="print"/>
          <a:srcRect/>
          <a:stretch>
            <a:fillRect/>
          </a:stretch>
        </p:blipFill>
        <p:spPr bwMode="auto">
          <a:xfrm>
            <a:off x="3491880" y="4930260"/>
            <a:ext cx="1365872" cy="1320678"/>
          </a:xfrm>
          <a:prstGeom prst="rect">
            <a:avLst/>
          </a:prstGeom>
          <a:noFill/>
          <a:ln w="9525">
            <a:noFill/>
            <a:miter lim="800000"/>
            <a:headEnd/>
            <a:tailEnd/>
          </a:ln>
        </p:spPr>
      </p:pic>
      <p:sp>
        <p:nvSpPr>
          <p:cNvPr id="7" name="AutoShape 12">
            <a:hlinkClick r:id="rId7" action="ppaction://hlinksldjump"/>
          </p:cNvPr>
          <p:cNvSpPr>
            <a:spLocks noChangeArrowheads="1"/>
          </p:cNvSpPr>
          <p:nvPr/>
        </p:nvSpPr>
        <p:spPr bwMode="auto">
          <a:xfrm>
            <a:off x="3571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上一页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
        <p:nvSpPr>
          <p:cNvPr id="8" name="AutoShape 12">
            <a:hlinkClick r:id="rId8"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smtClean="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下一页</a:t>
            </a:r>
            <a:endPar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01)0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a:miter lim="800000"/>
            <a:headEnd/>
            <a:tailEnd/>
          </a:ln>
        </p:spPr>
      </p:pic>
      <p:sp>
        <p:nvSpPr>
          <p:cNvPr id="6" name="Text Box 4"/>
          <p:cNvSpPr txBox="1">
            <a:spLocks noChangeArrowheads="1"/>
          </p:cNvSpPr>
          <p:nvPr/>
        </p:nvSpPr>
        <p:spPr bwMode="auto">
          <a:xfrm>
            <a:off x="0" y="2438400"/>
            <a:ext cx="9144000" cy="2431435"/>
          </a:xfrm>
          <a:prstGeom prst="rect">
            <a:avLst/>
          </a:prstGeom>
          <a:noFill/>
          <a:ln w="9525">
            <a:noFill/>
            <a:miter lim="800000"/>
            <a:headEnd/>
            <a:tailEnd/>
          </a:ln>
        </p:spPr>
        <p:txBody>
          <a:bodyPr>
            <a:spAutoFit/>
          </a:bodyPr>
          <a:lstStyle/>
          <a:p>
            <a:r>
              <a:rPr lang="zh-CN" altLang="en-US" sz="3600" dirty="0" smtClean="0">
                <a:solidFill>
                  <a:srgbClr val="FF3300"/>
                </a:solidFill>
                <a:ea typeface="楷体_GB2312" pitchFamily="49" charset="-122"/>
              </a:rPr>
              <a:t>           如果您还有疑问，欢迎与我们联系！</a:t>
            </a:r>
            <a:endParaRPr lang="en-US" altLang="zh-CN" sz="3600" dirty="0" smtClean="0">
              <a:solidFill>
                <a:srgbClr val="FF3300"/>
              </a:solidFill>
              <a:ea typeface="楷体_GB2312" pitchFamily="49" charset="-122"/>
            </a:endParaRPr>
          </a:p>
          <a:p>
            <a:endParaRPr lang="en-US" altLang="zh-CN" sz="3600" dirty="0">
              <a:solidFill>
                <a:srgbClr val="FF3300"/>
              </a:solidFill>
              <a:ea typeface="楷体_GB2312" pitchFamily="49" charset="-122"/>
            </a:endParaRPr>
          </a:p>
          <a:p>
            <a:pPr algn="r"/>
            <a:r>
              <a:rPr lang="zh-CN" altLang="en-US" sz="2000" dirty="0" smtClean="0">
                <a:solidFill>
                  <a:srgbClr val="FF3300"/>
                </a:solidFill>
                <a:ea typeface="楷体_GB2312" pitchFamily="49" charset="-122"/>
              </a:rPr>
              <a:t>                               </a:t>
            </a:r>
            <a:endParaRPr lang="en-US" altLang="zh-CN" sz="2000" dirty="0">
              <a:solidFill>
                <a:srgbClr val="FF3300"/>
              </a:solidFill>
              <a:ea typeface="楷体_GB2312" pitchFamily="49" charset="-122"/>
            </a:endParaRPr>
          </a:p>
          <a:p>
            <a:pPr algn="r"/>
            <a:r>
              <a:rPr lang="zh-CN" altLang="en-US" sz="2000" dirty="0" smtClean="0">
                <a:solidFill>
                  <a:srgbClr val="FF3300"/>
                </a:solidFill>
                <a:latin typeface="楷体_GB2312" pitchFamily="49" charset="-122"/>
                <a:ea typeface="楷体_GB2312" pitchFamily="49" charset="-122"/>
              </a:rPr>
              <a:t>联系方式：吴庆萍  </a:t>
            </a:r>
            <a:r>
              <a:rPr lang="en-US" altLang="zh-CN" sz="2000" dirty="0" smtClean="0">
                <a:solidFill>
                  <a:srgbClr val="FF3300"/>
                </a:solidFill>
                <a:latin typeface="楷体_GB2312" pitchFamily="49" charset="-122"/>
                <a:ea typeface="楷体_GB2312" pitchFamily="49" charset="-122"/>
              </a:rPr>
              <a:t>021-68400330</a:t>
            </a:r>
          </a:p>
          <a:p>
            <a:pPr algn="r"/>
            <a:r>
              <a:rPr lang="zh-CN" altLang="en-US" sz="2000" dirty="0" smtClean="0">
                <a:solidFill>
                  <a:srgbClr val="FF3300"/>
                </a:solidFill>
                <a:latin typeface="楷体_GB2312" pitchFamily="49" charset="-122"/>
                <a:ea typeface="楷体_GB2312" pitchFamily="49" charset="-122"/>
              </a:rPr>
              <a:t>        </a:t>
            </a:r>
            <a:endParaRPr lang="en-US" altLang="zh-CN" sz="2000" dirty="0" smtClean="0">
              <a:solidFill>
                <a:srgbClr val="FF3300"/>
              </a:solidFill>
              <a:latin typeface="楷体_GB2312" pitchFamily="49" charset="-122"/>
              <a:ea typeface="楷体_GB2312" pitchFamily="49" charset="-122"/>
            </a:endParaRPr>
          </a:p>
          <a:p>
            <a:pPr algn="r"/>
            <a:r>
              <a:rPr lang="zh-CN" altLang="en-US" sz="2000" dirty="0" smtClean="0">
                <a:solidFill>
                  <a:srgbClr val="FF3300"/>
                </a:solidFill>
                <a:latin typeface="楷体_GB2312" pitchFamily="49" charset="-122"/>
                <a:ea typeface="楷体_GB2312" pitchFamily="49" charset="-122"/>
              </a:rPr>
              <a:t>金 淳  </a:t>
            </a:r>
            <a:r>
              <a:rPr lang="en-US" altLang="zh-CN" sz="2000" dirty="0" smtClean="0">
                <a:solidFill>
                  <a:srgbClr val="FF3300"/>
                </a:solidFill>
                <a:latin typeface="楷体_GB2312" pitchFamily="49" charset="-122"/>
                <a:ea typeface="楷体_GB2312" pitchFamily="49" charset="-122"/>
              </a:rPr>
              <a:t>021-68401849</a:t>
            </a:r>
            <a:endParaRPr lang="en-US" altLang="zh-CN" sz="2000" dirty="0">
              <a:solidFill>
                <a:srgbClr val="FF3300"/>
              </a:solidFill>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a:xfrm>
            <a:off x="457200" y="274638"/>
            <a:ext cx="8229600" cy="582594"/>
          </a:xfrm>
        </p:spPr>
        <p:txBody>
          <a:bodyPr/>
          <a:lstStyle/>
          <a:p>
            <a:pPr algn="ctr"/>
            <a:r>
              <a:rPr lang="en-US" altLang="zh-CN" sz="3200" b="1" dirty="0" smtClean="0">
                <a:solidFill>
                  <a:srgbClr val="000099"/>
                </a:solidFill>
                <a:latin typeface="华文新魏" pitchFamily="2" charset="-122"/>
                <a:ea typeface="华文新魏" pitchFamily="2" charset="-122"/>
                <a:cs typeface="宋体" pitchFamily="2" charset="-122"/>
              </a:rPr>
              <a:t>1</a:t>
            </a:r>
            <a:r>
              <a:rPr lang="zh-CN" altLang="en-US" sz="3200" b="1" dirty="0" smtClean="0">
                <a:solidFill>
                  <a:srgbClr val="000099"/>
                </a:solidFill>
                <a:latin typeface="华文新魏" pitchFamily="2" charset="-122"/>
                <a:ea typeface="华文新魏" pitchFamily="2" charset="-122"/>
                <a:cs typeface="宋体" pitchFamily="2" charset="-122"/>
              </a:rPr>
              <a:t>、关于开户</a:t>
            </a:r>
            <a:endParaRPr lang="zh-CN" altLang="en-US" sz="3200" dirty="0"/>
          </a:p>
        </p:txBody>
      </p:sp>
      <p:sp>
        <p:nvSpPr>
          <p:cNvPr id="5" name="内容占位符 2"/>
          <p:cNvSpPr txBox="1">
            <a:spLocks/>
          </p:cNvSpPr>
          <p:nvPr/>
        </p:nvSpPr>
        <p:spPr>
          <a:xfrm>
            <a:off x="457200" y="1357298"/>
            <a:ext cx="8258204" cy="4857784"/>
          </a:xfrm>
          <a:prstGeom prst="rect">
            <a:avLst/>
          </a:prstGeom>
        </p:spPr>
        <p:txBody>
          <a:bodyPr/>
          <a:lstStyle/>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1" lang="en-US" altLang="zh-CN"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Q1</a:t>
            </a:r>
            <a:r>
              <a:rPr kumimoji="1" lang="zh-CN" altLang="en-US" sz="2000" b="1" i="0" u="none" strike="noStrike" kern="0" cap="none" spc="0" normalizeH="0" baseline="0" noProof="0" dirty="0" smtClean="0">
                <a:ln>
                  <a:noFill/>
                </a:ln>
                <a:solidFill>
                  <a:schemeClr val="tx1"/>
                </a:solidFill>
                <a:effectLst/>
                <a:uLnTx/>
                <a:uFillTx/>
                <a:latin typeface="华文新魏" pitchFamily="2" charset="-122"/>
                <a:ea typeface="华文新魏" pitchFamily="2" charset="-122"/>
                <a:cs typeface="宋体" pitchFamily="2" charset="-122"/>
              </a:rPr>
              <a:t>：什么是特殊单位客户？</a:t>
            </a:r>
          </a:p>
        </p:txBody>
      </p:sp>
      <p:sp>
        <p:nvSpPr>
          <p:cNvPr id="6" name="Text Box 8"/>
          <p:cNvSpPr txBox="1">
            <a:spLocks noChangeArrowheads="1"/>
          </p:cNvSpPr>
          <p:nvPr/>
        </p:nvSpPr>
        <p:spPr bwMode="auto">
          <a:xfrm>
            <a:off x="428596" y="2000240"/>
            <a:ext cx="8534400" cy="2585323"/>
          </a:xfrm>
          <a:prstGeom prst="rect">
            <a:avLst/>
          </a:prstGeom>
          <a:gradFill rotWithShape="0">
            <a:gsLst>
              <a:gs pos="0">
                <a:srgbClr val="0070C0"/>
              </a:gs>
              <a:gs pos="100000">
                <a:srgbClr val="3366FF">
                  <a:gamma/>
                  <a:shade val="46275"/>
                  <a:invGamma/>
                </a:srgbClr>
              </a:gs>
            </a:gsLst>
            <a:lin ang="5400000" scaled="1"/>
          </a:gradFill>
          <a:ln w="9525">
            <a:noFill/>
            <a:miter lim="800000"/>
            <a:headEnd/>
            <a:tailEnd/>
          </a:ln>
          <a:effectLst>
            <a:outerShdw dist="107763" dir="18900000" algn="ctr" rotWithShape="0">
              <a:schemeClr val="hlink"/>
            </a:outerShdw>
          </a:effectLst>
        </p:spPr>
        <p:txBody>
          <a:bodyPr>
            <a:spAutoFit/>
          </a:bodyPr>
          <a:lstStyle/>
          <a:p>
            <a:pPr algn="l">
              <a:lnSpc>
                <a:spcPct val="150000"/>
              </a:lnSpc>
              <a:spcBef>
                <a:spcPts val="0"/>
              </a:spcBef>
              <a:defRPr/>
            </a:pPr>
            <a:r>
              <a:rPr lang="zh-CN" altLang="en-US" sz="1800" b="0" dirty="0" smtClean="0">
                <a:solidFill>
                  <a:srgbClr val="FFFFFF"/>
                </a:solidFill>
                <a:latin typeface="华文新魏" pitchFamily="2" charset="-122"/>
                <a:ea typeface="华文新魏" pitchFamily="2" charset="-122"/>
              </a:rPr>
              <a:t>         从定义上来讲，根据中国期货保证金监控中心</a:t>
            </a:r>
            <a:r>
              <a:rPr lang="en-US" altLang="zh-CN" sz="1800" b="0" dirty="0" smtClean="0">
                <a:solidFill>
                  <a:srgbClr val="FFFFFF"/>
                </a:solidFill>
                <a:latin typeface="华文新魏" pitchFamily="2" charset="-122"/>
                <a:ea typeface="华文新魏" pitchFamily="2" charset="-122"/>
              </a:rPr>
              <a:t>《</a:t>
            </a:r>
            <a:r>
              <a:rPr lang="zh-CN" altLang="en-US" sz="1800" b="0" dirty="0" smtClean="0">
                <a:solidFill>
                  <a:srgbClr val="FFFFFF"/>
                </a:solidFill>
                <a:latin typeface="华文新魏" pitchFamily="2" charset="-122"/>
                <a:ea typeface="华文新魏" pitchFamily="2" charset="-122"/>
              </a:rPr>
              <a:t>特殊单位客户统一开户业务操作指引</a:t>
            </a:r>
            <a:r>
              <a:rPr lang="en-US" altLang="zh-CN" sz="1800" b="0" dirty="0" smtClean="0">
                <a:solidFill>
                  <a:srgbClr val="FFFFFF"/>
                </a:solidFill>
                <a:latin typeface="华文新魏" pitchFamily="2" charset="-122"/>
                <a:ea typeface="华文新魏" pitchFamily="2" charset="-122"/>
              </a:rPr>
              <a:t>》</a:t>
            </a:r>
            <a:r>
              <a:rPr lang="zh-CN" altLang="en-US" sz="1800" b="0" dirty="0" smtClean="0">
                <a:solidFill>
                  <a:srgbClr val="FFFFFF"/>
                </a:solidFill>
                <a:latin typeface="华文新魏" pitchFamily="2" charset="-122"/>
                <a:ea typeface="华文新魏" pitchFamily="2" charset="-122"/>
              </a:rPr>
              <a:t>（以下简称</a:t>
            </a:r>
            <a:r>
              <a:rPr lang="en-US" altLang="zh-CN" sz="1800" b="0" dirty="0" smtClean="0">
                <a:solidFill>
                  <a:srgbClr val="FFFFFF"/>
                </a:solidFill>
                <a:latin typeface="华文新魏" pitchFamily="2" charset="-122"/>
                <a:ea typeface="华文新魏" pitchFamily="2" charset="-122"/>
              </a:rPr>
              <a:t>《</a:t>
            </a:r>
            <a:r>
              <a:rPr lang="zh-CN" altLang="en-US" sz="1800" b="0" dirty="0" smtClean="0">
                <a:solidFill>
                  <a:srgbClr val="FFFFFF"/>
                </a:solidFill>
                <a:latin typeface="华文新魏" pitchFamily="2" charset="-122"/>
                <a:ea typeface="华文新魏" pitchFamily="2" charset="-122"/>
              </a:rPr>
              <a:t>指引</a:t>
            </a:r>
            <a:r>
              <a:rPr lang="en-US" altLang="zh-CN" sz="1800" b="0" dirty="0" smtClean="0">
                <a:solidFill>
                  <a:srgbClr val="FFFFFF"/>
                </a:solidFill>
                <a:latin typeface="华文新魏" pitchFamily="2" charset="-122"/>
                <a:ea typeface="华文新魏" pitchFamily="2" charset="-122"/>
              </a:rPr>
              <a:t>》</a:t>
            </a:r>
            <a:r>
              <a:rPr lang="zh-CN" altLang="en-US" sz="1800" b="0" dirty="0" smtClean="0">
                <a:solidFill>
                  <a:srgbClr val="FFFFFF"/>
                </a:solidFill>
                <a:latin typeface="华文新魏" pitchFamily="2" charset="-122"/>
                <a:ea typeface="华文新魏" pitchFamily="2" charset="-122"/>
              </a:rPr>
              <a:t>）的规定，特殊单位客户是指证券公司、基金管理公司、信托公司和其他金融机构，以及社会保障类公司、合格境外机构投资者等法律、行政法规和规章规定的需要资产分户管理的客户。</a:t>
            </a:r>
            <a:endParaRPr lang="en-US" altLang="zh-CN" sz="1800" b="0" dirty="0" smtClean="0">
              <a:solidFill>
                <a:srgbClr val="FFFFFF"/>
              </a:solidFill>
              <a:latin typeface="华文新魏" pitchFamily="2" charset="-122"/>
              <a:ea typeface="华文新魏" pitchFamily="2" charset="-122"/>
            </a:endParaRPr>
          </a:p>
          <a:p>
            <a:pPr algn="l">
              <a:lnSpc>
                <a:spcPct val="150000"/>
              </a:lnSpc>
              <a:spcBef>
                <a:spcPts val="0"/>
              </a:spcBef>
              <a:defRPr/>
            </a:pPr>
            <a:r>
              <a:rPr lang="zh-CN" altLang="en-US" sz="1800" b="0" dirty="0" smtClean="0">
                <a:solidFill>
                  <a:schemeClr val="tx1"/>
                </a:solidFill>
                <a:latin typeface="华文楷体" pitchFamily="2" charset="-122"/>
                <a:ea typeface="华文楷体" pitchFamily="2" charset="-122"/>
              </a:rPr>
              <a:t>        </a:t>
            </a:r>
            <a:r>
              <a:rPr lang="zh-CN" altLang="en-US" sz="1800" b="0" dirty="0" smtClean="0">
                <a:solidFill>
                  <a:srgbClr val="FFFFFF"/>
                </a:solidFill>
                <a:latin typeface="华文新魏" pitchFamily="2" charset="-122"/>
                <a:ea typeface="华文新魏" pitchFamily="2" charset="-122"/>
              </a:rPr>
              <a:t>举例而言，目前，包括证券投资基金、证券公司集合资产管理、证券公司定向资产管理等金融机构发行的理财产品均属于特殊单位客户。</a:t>
            </a:r>
            <a:endParaRPr lang="zh-CN" altLang="en-US" sz="1800" b="0" dirty="0">
              <a:solidFill>
                <a:srgbClr val="FFFFFF"/>
              </a:solidFill>
              <a:latin typeface="华文新魏" pitchFamily="2" charset="-122"/>
              <a:ea typeface="华文新魏" pitchFamily="2" charset="-122"/>
            </a:endParaRPr>
          </a:p>
        </p:txBody>
      </p:sp>
      <p:grpSp>
        <p:nvGrpSpPr>
          <p:cNvPr id="7" name="Group 8"/>
          <p:cNvGrpSpPr>
            <a:grpSpLocks noChangeAspect="1"/>
          </p:cNvGrpSpPr>
          <p:nvPr/>
        </p:nvGrpSpPr>
        <p:grpSpPr bwMode="auto">
          <a:xfrm>
            <a:off x="395536" y="4974757"/>
            <a:ext cx="1296144" cy="1244298"/>
            <a:chOff x="3301" y="1706"/>
            <a:chExt cx="1770" cy="1724"/>
          </a:xfrm>
        </p:grpSpPr>
        <p:sp>
          <p:nvSpPr>
            <p:cNvPr id="8" name="AutoShape 7"/>
            <p:cNvSpPr>
              <a:spLocks noChangeAspect="1" noChangeArrowheads="1" noTextEdit="1"/>
            </p:cNvSpPr>
            <p:nvPr/>
          </p:nvSpPr>
          <p:spPr bwMode="auto">
            <a:xfrm>
              <a:off x="3301" y="1706"/>
              <a:ext cx="1770" cy="1724"/>
            </a:xfrm>
            <a:prstGeom prst="rect">
              <a:avLst/>
            </a:prstGeom>
            <a:noFill/>
            <a:ln w="9525">
              <a:noFill/>
              <a:miter lim="800000"/>
              <a:headEnd/>
              <a:tailEnd/>
            </a:ln>
          </p:spPr>
          <p:txBody>
            <a:bodyPr/>
            <a:lstStyle/>
            <a:p>
              <a:endParaRPr lang="zh-CN" altLang="en-US"/>
            </a:p>
          </p:txBody>
        </p:sp>
        <p:sp>
          <p:nvSpPr>
            <p:cNvPr id="9" name="Freeform 9"/>
            <p:cNvSpPr>
              <a:spLocks/>
            </p:cNvSpPr>
            <p:nvPr/>
          </p:nvSpPr>
          <p:spPr bwMode="auto">
            <a:xfrm>
              <a:off x="3301" y="2393"/>
              <a:ext cx="1258" cy="697"/>
            </a:xfrm>
            <a:custGeom>
              <a:avLst/>
              <a:gdLst>
                <a:gd name="T0" fmla="*/ 0 w 2516"/>
                <a:gd name="T1" fmla="*/ 0 h 1395"/>
                <a:gd name="T2" fmla="*/ 0 w 2516"/>
                <a:gd name="T3" fmla="*/ 2 h 1395"/>
                <a:gd name="T4" fmla="*/ 1 w 2516"/>
                <a:gd name="T5" fmla="*/ 2 h 1395"/>
                <a:gd name="T6" fmla="*/ 5 w 2516"/>
                <a:gd name="T7" fmla="*/ 1 h 1395"/>
                <a:gd name="T8" fmla="*/ 5 w 2516"/>
                <a:gd name="T9" fmla="*/ 0 h 1395"/>
                <a:gd name="T10" fmla="*/ 0 w 2516"/>
                <a:gd name="T11" fmla="*/ 0 h 1395"/>
                <a:gd name="T12" fmla="*/ 0 60000 65536"/>
                <a:gd name="T13" fmla="*/ 0 60000 65536"/>
                <a:gd name="T14" fmla="*/ 0 60000 65536"/>
                <a:gd name="T15" fmla="*/ 0 60000 65536"/>
                <a:gd name="T16" fmla="*/ 0 60000 65536"/>
                <a:gd name="T17" fmla="*/ 0 60000 65536"/>
                <a:gd name="T18" fmla="*/ 0 w 2516"/>
                <a:gd name="T19" fmla="*/ 0 h 1395"/>
                <a:gd name="T20" fmla="*/ 2516 w 2516"/>
                <a:gd name="T21" fmla="*/ 1395 h 1395"/>
              </a:gdLst>
              <a:ahLst/>
              <a:cxnLst>
                <a:cxn ang="T12">
                  <a:pos x="T0" y="T1"/>
                </a:cxn>
                <a:cxn ang="T13">
                  <a:pos x="T2" y="T3"/>
                </a:cxn>
                <a:cxn ang="T14">
                  <a:pos x="T4" y="T5"/>
                </a:cxn>
                <a:cxn ang="T15">
                  <a:pos x="T6" y="T7"/>
                </a:cxn>
                <a:cxn ang="T16">
                  <a:pos x="T8" y="T9"/>
                </a:cxn>
                <a:cxn ang="T17">
                  <a:pos x="T10" y="T11"/>
                </a:cxn>
              </a:cxnLst>
              <a:rect l="T18" t="T19" r="T20" b="T21"/>
              <a:pathLst>
                <a:path w="2516" h="1395">
                  <a:moveTo>
                    <a:pt x="0" y="323"/>
                  </a:moveTo>
                  <a:lnTo>
                    <a:pt x="0" y="1089"/>
                  </a:lnTo>
                  <a:lnTo>
                    <a:pt x="943" y="1395"/>
                  </a:lnTo>
                  <a:lnTo>
                    <a:pt x="2167" y="953"/>
                  </a:lnTo>
                  <a:lnTo>
                    <a:pt x="2516" y="0"/>
                  </a:lnTo>
                  <a:lnTo>
                    <a:pt x="0" y="323"/>
                  </a:lnTo>
                  <a:close/>
                </a:path>
              </a:pathLst>
            </a:custGeom>
            <a:solidFill>
              <a:srgbClr val="A5CEA5"/>
            </a:solidFill>
            <a:ln w="9525">
              <a:noFill/>
              <a:round/>
              <a:headEnd/>
              <a:tailEnd/>
            </a:ln>
          </p:spPr>
          <p:txBody>
            <a:bodyPr/>
            <a:lstStyle/>
            <a:p>
              <a:endParaRPr lang="zh-CN" altLang="en-US"/>
            </a:p>
          </p:txBody>
        </p:sp>
        <p:sp>
          <p:nvSpPr>
            <p:cNvPr id="10" name="Freeform 10"/>
            <p:cNvSpPr>
              <a:spLocks/>
            </p:cNvSpPr>
            <p:nvPr/>
          </p:nvSpPr>
          <p:spPr bwMode="auto">
            <a:xfrm>
              <a:off x="4297" y="1850"/>
              <a:ext cx="529" cy="655"/>
            </a:xfrm>
            <a:custGeom>
              <a:avLst/>
              <a:gdLst>
                <a:gd name="T0" fmla="*/ 1 w 1058"/>
                <a:gd name="T1" fmla="*/ 2 h 1309"/>
                <a:gd name="T2" fmla="*/ 1 w 1058"/>
                <a:gd name="T3" fmla="*/ 2 h 1309"/>
                <a:gd name="T4" fmla="*/ 1 w 1058"/>
                <a:gd name="T5" fmla="*/ 1 h 1309"/>
                <a:gd name="T6" fmla="*/ 1 w 1058"/>
                <a:gd name="T7" fmla="*/ 1 h 1309"/>
                <a:gd name="T8" fmla="*/ 1 w 1058"/>
                <a:gd name="T9" fmla="*/ 1 h 1309"/>
                <a:gd name="T10" fmla="*/ 1 w 1058"/>
                <a:gd name="T11" fmla="*/ 1 h 1309"/>
                <a:gd name="T12" fmla="*/ 1 w 1058"/>
                <a:gd name="T13" fmla="*/ 1 h 1309"/>
                <a:gd name="T14" fmla="*/ 1 w 1058"/>
                <a:gd name="T15" fmla="*/ 1 h 1309"/>
                <a:gd name="T16" fmla="*/ 1 w 1058"/>
                <a:gd name="T17" fmla="*/ 1 h 1309"/>
                <a:gd name="T18" fmla="*/ 1 w 1058"/>
                <a:gd name="T19" fmla="*/ 1 h 1309"/>
                <a:gd name="T20" fmla="*/ 1 w 1058"/>
                <a:gd name="T21" fmla="*/ 1 h 1309"/>
                <a:gd name="T22" fmla="*/ 1 w 1058"/>
                <a:gd name="T23" fmla="*/ 1 h 1309"/>
                <a:gd name="T24" fmla="*/ 1 w 1058"/>
                <a:gd name="T25" fmla="*/ 1 h 1309"/>
                <a:gd name="T26" fmla="*/ 1 w 1058"/>
                <a:gd name="T27" fmla="*/ 1 h 1309"/>
                <a:gd name="T28" fmla="*/ 1 w 1058"/>
                <a:gd name="T29" fmla="*/ 1 h 1309"/>
                <a:gd name="T30" fmla="*/ 1 w 1058"/>
                <a:gd name="T31" fmla="*/ 1 h 1309"/>
                <a:gd name="T32" fmla="*/ 1 w 1058"/>
                <a:gd name="T33" fmla="*/ 1 h 1309"/>
                <a:gd name="T34" fmla="*/ 1 w 1058"/>
                <a:gd name="T35" fmla="*/ 1 h 1309"/>
                <a:gd name="T36" fmla="*/ 1 w 1058"/>
                <a:gd name="T37" fmla="*/ 2 h 1309"/>
                <a:gd name="T38" fmla="*/ 1 w 1058"/>
                <a:gd name="T39" fmla="*/ 2 h 1309"/>
                <a:gd name="T40" fmla="*/ 1 w 1058"/>
                <a:gd name="T41" fmla="*/ 2 h 1309"/>
                <a:gd name="T42" fmla="*/ 1 w 1058"/>
                <a:gd name="T43" fmla="*/ 2 h 1309"/>
                <a:gd name="T44" fmla="*/ 1 w 1058"/>
                <a:gd name="T45" fmla="*/ 2 h 1309"/>
                <a:gd name="T46" fmla="*/ 1 w 1058"/>
                <a:gd name="T47" fmla="*/ 2 h 1309"/>
                <a:gd name="T48" fmla="*/ 1 w 1058"/>
                <a:gd name="T49" fmla="*/ 2 h 1309"/>
                <a:gd name="T50" fmla="*/ 1 w 1058"/>
                <a:gd name="T51" fmla="*/ 2 h 1309"/>
                <a:gd name="T52" fmla="*/ 1 w 1058"/>
                <a:gd name="T53" fmla="*/ 2 h 1309"/>
                <a:gd name="T54" fmla="*/ 1 w 1058"/>
                <a:gd name="T55" fmla="*/ 2 h 1309"/>
                <a:gd name="T56" fmla="*/ 1 w 1058"/>
                <a:gd name="T57" fmla="*/ 2 h 1309"/>
                <a:gd name="T58" fmla="*/ 1 w 1058"/>
                <a:gd name="T59" fmla="*/ 2 h 1309"/>
                <a:gd name="T60" fmla="*/ 1 w 1058"/>
                <a:gd name="T61" fmla="*/ 3 h 1309"/>
                <a:gd name="T62" fmla="*/ 1 w 1058"/>
                <a:gd name="T63" fmla="*/ 3 h 1309"/>
                <a:gd name="T64" fmla="*/ 1 w 1058"/>
                <a:gd name="T65" fmla="*/ 3 h 1309"/>
                <a:gd name="T66" fmla="*/ 1 w 1058"/>
                <a:gd name="T67" fmla="*/ 3 h 1309"/>
                <a:gd name="T68" fmla="*/ 1 w 1058"/>
                <a:gd name="T69" fmla="*/ 3 h 1309"/>
                <a:gd name="T70" fmla="*/ 1 w 1058"/>
                <a:gd name="T71" fmla="*/ 3 h 1309"/>
                <a:gd name="T72" fmla="*/ 1 w 1058"/>
                <a:gd name="T73" fmla="*/ 3 h 1309"/>
                <a:gd name="T74" fmla="*/ 1 w 1058"/>
                <a:gd name="T75" fmla="*/ 3 h 1309"/>
                <a:gd name="T76" fmla="*/ 1 w 1058"/>
                <a:gd name="T77" fmla="*/ 3 h 1309"/>
                <a:gd name="T78" fmla="*/ 1 w 1058"/>
                <a:gd name="T79" fmla="*/ 3 h 1309"/>
                <a:gd name="T80" fmla="*/ 1 w 1058"/>
                <a:gd name="T81" fmla="*/ 3 h 1309"/>
                <a:gd name="T82" fmla="*/ 1 w 1058"/>
                <a:gd name="T83" fmla="*/ 3 h 1309"/>
                <a:gd name="T84" fmla="*/ 1 w 1058"/>
                <a:gd name="T85" fmla="*/ 3 h 1309"/>
                <a:gd name="T86" fmla="*/ 1 w 1058"/>
                <a:gd name="T87" fmla="*/ 3 h 1309"/>
                <a:gd name="T88" fmla="*/ 2 w 1058"/>
                <a:gd name="T89" fmla="*/ 3 h 1309"/>
                <a:gd name="T90" fmla="*/ 2 w 1058"/>
                <a:gd name="T91" fmla="*/ 3 h 1309"/>
                <a:gd name="T92" fmla="*/ 2 w 1058"/>
                <a:gd name="T93" fmla="*/ 3 h 130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58"/>
                <a:gd name="T142" fmla="*/ 0 h 1309"/>
                <a:gd name="T143" fmla="*/ 1058 w 1058"/>
                <a:gd name="T144" fmla="*/ 1309 h 130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58" h="1309">
                  <a:moveTo>
                    <a:pt x="816" y="693"/>
                  </a:moveTo>
                  <a:lnTo>
                    <a:pt x="831" y="647"/>
                  </a:lnTo>
                  <a:lnTo>
                    <a:pt x="841" y="600"/>
                  </a:lnTo>
                  <a:lnTo>
                    <a:pt x="847" y="550"/>
                  </a:lnTo>
                  <a:lnTo>
                    <a:pt x="849" y="500"/>
                  </a:lnTo>
                  <a:lnTo>
                    <a:pt x="847" y="449"/>
                  </a:lnTo>
                  <a:lnTo>
                    <a:pt x="840" y="399"/>
                  </a:lnTo>
                  <a:lnTo>
                    <a:pt x="829" y="351"/>
                  </a:lnTo>
                  <a:lnTo>
                    <a:pt x="816" y="306"/>
                  </a:lnTo>
                  <a:lnTo>
                    <a:pt x="798" y="261"/>
                  </a:lnTo>
                  <a:lnTo>
                    <a:pt x="777" y="220"/>
                  </a:lnTo>
                  <a:lnTo>
                    <a:pt x="751" y="182"/>
                  </a:lnTo>
                  <a:lnTo>
                    <a:pt x="724" y="146"/>
                  </a:lnTo>
                  <a:lnTo>
                    <a:pt x="695" y="113"/>
                  </a:lnTo>
                  <a:lnTo>
                    <a:pt x="661" y="86"/>
                  </a:lnTo>
                  <a:lnTo>
                    <a:pt x="627" y="60"/>
                  </a:lnTo>
                  <a:lnTo>
                    <a:pt x="591" y="39"/>
                  </a:lnTo>
                  <a:lnTo>
                    <a:pt x="551" y="22"/>
                  </a:lnTo>
                  <a:lnTo>
                    <a:pt x="510" y="10"/>
                  </a:lnTo>
                  <a:lnTo>
                    <a:pt x="468" y="2"/>
                  </a:lnTo>
                  <a:lnTo>
                    <a:pt x="425" y="0"/>
                  </a:lnTo>
                  <a:lnTo>
                    <a:pt x="382" y="2"/>
                  </a:lnTo>
                  <a:lnTo>
                    <a:pt x="340" y="10"/>
                  </a:lnTo>
                  <a:lnTo>
                    <a:pt x="299" y="22"/>
                  </a:lnTo>
                  <a:lnTo>
                    <a:pt x="259" y="39"/>
                  </a:lnTo>
                  <a:lnTo>
                    <a:pt x="223" y="60"/>
                  </a:lnTo>
                  <a:lnTo>
                    <a:pt x="187" y="86"/>
                  </a:lnTo>
                  <a:lnTo>
                    <a:pt x="155" y="113"/>
                  </a:lnTo>
                  <a:lnTo>
                    <a:pt x="124" y="146"/>
                  </a:lnTo>
                  <a:lnTo>
                    <a:pt x="97" y="182"/>
                  </a:lnTo>
                  <a:lnTo>
                    <a:pt x="72" y="220"/>
                  </a:lnTo>
                  <a:lnTo>
                    <a:pt x="52" y="261"/>
                  </a:lnTo>
                  <a:lnTo>
                    <a:pt x="34" y="306"/>
                  </a:lnTo>
                  <a:lnTo>
                    <a:pt x="20" y="351"/>
                  </a:lnTo>
                  <a:lnTo>
                    <a:pt x="9" y="399"/>
                  </a:lnTo>
                  <a:lnTo>
                    <a:pt x="2" y="449"/>
                  </a:lnTo>
                  <a:lnTo>
                    <a:pt x="0" y="500"/>
                  </a:lnTo>
                  <a:lnTo>
                    <a:pt x="2" y="552"/>
                  </a:lnTo>
                  <a:lnTo>
                    <a:pt x="7" y="600"/>
                  </a:lnTo>
                  <a:lnTo>
                    <a:pt x="18" y="648"/>
                  </a:lnTo>
                  <a:lnTo>
                    <a:pt x="30" y="695"/>
                  </a:lnTo>
                  <a:lnTo>
                    <a:pt x="47" y="738"/>
                  </a:lnTo>
                  <a:lnTo>
                    <a:pt x="66" y="779"/>
                  </a:lnTo>
                  <a:lnTo>
                    <a:pt x="90" y="818"/>
                  </a:lnTo>
                  <a:lnTo>
                    <a:pt x="115" y="853"/>
                  </a:lnTo>
                  <a:lnTo>
                    <a:pt x="142" y="886"/>
                  </a:lnTo>
                  <a:lnTo>
                    <a:pt x="175" y="915"/>
                  </a:lnTo>
                  <a:lnTo>
                    <a:pt x="207" y="941"/>
                  </a:lnTo>
                  <a:lnTo>
                    <a:pt x="243" y="961"/>
                  </a:lnTo>
                  <a:lnTo>
                    <a:pt x="281" y="978"/>
                  </a:lnTo>
                  <a:lnTo>
                    <a:pt x="321" y="990"/>
                  </a:lnTo>
                  <a:lnTo>
                    <a:pt x="362" y="997"/>
                  </a:lnTo>
                  <a:lnTo>
                    <a:pt x="405" y="1001"/>
                  </a:lnTo>
                  <a:lnTo>
                    <a:pt x="414" y="1001"/>
                  </a:lnTo>
                  <a:lnTo>
                    <a:pt x="423" y="999"/>
                  </a:lnTo>
                  <a:lnTo>
                    <a:pt x="434" y="999"/>
                  </a:lnTo>
                  <a:lnTo>
                    <a:pt x="443" y="997"/>
                  </a:lnTo>
                  <a:lnTo>
                    <a:pt x="454" y="996"/>
                  </a:lnTo>
                  <a:lnTo>
                    <a:pt x="463" y="994"/>
                  </a:lnTo>
                  <a:lnTo>
                    <a:pt x="472" y="992"/>
                  </a:lnTo>
                  <a:lnTo>
                    <a:pt x="481" y="990"/>
                  </a:lnTo>
                  <a:lnTo>
                    <a:pt x="432" y="1162"/>
                  </a:lnTo>
                  <a:lnTo>
                    <a:pt x="436" y="1166"/>
                  </a:lnTo>
                  <a:lnTo>
                    <a:pt x="447" y="1174"/>
                  </a:lnTo>
                  <a:lnTo>
                    <a:pt x="467" y="1190"/>
                  </a:lnTo>
                  <a:lnTo>
                    <a:pt x="490" y="1207"/>
                  </a:lnTo>
                  <a:lnTo>
                    <a:pt x="521" y="1228"/>
                  </a:lnTo>
                  <a:lnTo>
                    <a:pt x="557" y="1250"/>
                  </a:lnTo>
                  <a:lnTo>
                    <a:pt x="596" y="1272"/>
                  </a:lnTo>
                  <a:lnTo>
                    <a:pt x="641" y="1293"/>
                  </a:lnTo>
                  <a:lnTo>
                    <a:pt x="665" y="1302"/>
                  </a:lnTo>
                  <a:lnTo>
                    <a:pt x="688" y="1307"/>
                  </a:lnTo>
                  <a:lnTo>
                    <a:pt x="713" y="1309"/>
                  </a:lnTo>
                  <a:lnTo>
                    <a:pt x="737" y="1307"/>
                  </a:lnTo>
                  <a:lnTo>
                    <a:pt x="762" y="1303"/>
                  </a:lnTo>
                  <a:lnTo>
                    <a:pt x="786" y="1298"/>
                  </a:lnTo>
                  <a:lnTo>
                    <a:pt x="809" y="1291"/>
                  </a:lnTo>
                  <a:lnTo>
                    <a:pt x="831" y="1283"/>
                  </a:lnTo>
                  <a:lnTo>
                    <a:pt x="852" y="1274"/>
                  </a:lnTo>
                  <a:lnTo>
                    <a:pt x="874" y="1264"/>
                  </a:lnTo>
                  <a:lnTo>
                    <a:pt x="894" y="1254"/>
                  </a:lnTo>
                  <a:lnTo>
                    <a:pt x="912" y="1245"/>
                  </a:lnTo>
                  <a:lnTo>
                    <a:pt x="928" y="1236"/>
                  </a:lnTo>
                  <a:lnTo>
                    <a:pt x="942" y="1229"/>
                  </a:lnTo>
                  <a:lnTo>
                    <a:pt x="955" y="1223"/>
                  </a:lnTo>
                  <a:lnTo>
                    <a:pt x="966" y="1219"/>
                  </a:lnTo>
                  <a:lnTo>
                    <a:pt x="984" y="1209"/>
                  </a:lnTo>
                  <a:lnTo>
                    <a:pt x="1002" y="1193"/>
                  </a:lnTo>
                  <a:lnTo>
                    <a:pt x="1016" y="1173"/>
                  </a:lnTo>
                  <a:lnTo>
                    <a:pt x="1031" y="1150"/>
                  </a:lnTo>
                  <a:lnTo>
                    <a:pt x="1042" y="1128"/>
                  </a:lnTo>
                  <a:lnTo>
                    <a:pt x="1051" y="1109"/>
                  </a:lnTo>
                  <a:lnTo>
                    <a:pt x="1056" y="1097"/>
                  </a:lnTo>
                  <a:lnTo>
                    <a:pt x="1058" y="1092"/>
                  </a:lnTo>
                  <a:lnTo>
                    <a:pt x="816" y="693"/>
                  </a:lnTo>
                  <a:close/>
                </a:path>
              </a:pathLst>
            </a:custGeom>
            <a:solidFill>
              <a:srgbClr val="F2CCB2"/>
            </a:solidFill>
            <a:ln w="9525">
              <a:noFill/>
              <a:round/>
              <a:headEnd/>
              <a:tailEnd/>
            </a:ln>
          </p:spPr>
          <p:txBody>
            <a:bodyPr/>
            <a:lstStyle/>
            <a:p>
              <a:endParaRPr lang="zh-CN" altLang="en-US"/>
            </a:p>
          </p:txBody>
        </p:sp>
        <p:sp>
          <p:nvSpPr>
            <p:cNvPr id="11" name="Freeform 11"/>
            <p:cNvSpPr>
              <a:spLocks/>
            </p:cNvSpPr>
            <p:nvPr/>
          </p:nvSpPr>
          <p:spPr bwMode="auto">
            <a:xfrm>
              <a:off x="4301" y="1709"/>
              <a:ext cx="769" cy="595"/>
            </a:xfrm>
            <a:custGeom>
              <a:avLst/>
              <a:gdLst>
                <a:gd name="T0" fmla="*/ 3 w 1537"/>
                <a:gd name="T1" fmla="*/ 1 h 1190"/>
                <a:gd name="T2" fmla="*/ 3 w 1537"/>
                <a:gd name="T3" fmla="*/ 1 h 1190"/>
                <a:gd name="T4" fmla="*/ 3 w 1537"/>
                <a:gd name="T5" fmla="*/ 1 h 1190"/>
                <a:gd name="T6" fmla="*/ 3 w 1537"/>
                <a:gd name="T7" fmla="*/ 1 h 1190"/>
                <a:gd name="T8" fmla="*/ 3 w 1537"/>
                <a:gd name="T9" fmla="*/ 1 h 1190"/>
                <a:gd name="T10" fmla="*/ 3 w 1537"/>
                <a:gd name="T11" fmla="*/ 1 h 1190"/>
                <a:gd name="T12" fmla="*/ 3 w 1537"/>
                <a:gd name="T13" fmla="*/ 1 h 1190"/>
                <a:gd name="T14" fmla="*/ 3 w 1537"/>
                <a:gd name="T15" fmla="*/ 1 h 1190"/>
                <a:gd name="T16" fmla="*/ 2 w 1537"/>
                <a:gd name="T17" fmla="*/ 1 h 1190"/>
                <a:gd name="T18" fmla="*/ 2 w 1537"/>
                <a:gd name="T19" fmla="*/ 1 h 1190"/>
                <a:gd name="T20" fmla="*/ 2 w 1537"/>
                <a:gd name="T21" fmla="*/ 1 h 1190"/>
                <a:gd name="T22" fmla="*/ 2 w 1537"/>
                <a:gd name="T23" fmla="*/ 1 h 1190"/>
                <a:gd name="T24" fmla="*/ 2 w 1537"/>
                <a:gd name="T25" fmla="*/ 0 h 1190"/>
                <a:gd name="T26" fmla="*/ 1 w 1537"/>
                <a:gd name="T27" fmla="*/ 1 h 1190"/>
                <a:gd name="T28" fmla="*/ 1 w 1537"/>
                <a:gd name="T29" fmla="*/ 1 h 1190"/>
                <a:gd name="T30" fmla="*/ 1 w 1537"/>
                <a:gd name="T31" fmla="*/ 1 h 1190"/>
                <a:gd name="T32" fmla="*/ 1 w 1537"/>
                <a:gd name="T33" fmla="*/ 1 h 1190"/>
                <a:gd name="T34" fmla="*/ 1 w 1537"/>
                <a:gd name="T35" fmla="*/ 1 h 1190"/>
                <a:gd name="T36" fmla="*/ 1 w 1537"/>
                <a:gd name="T37" fmla="*/ 1 h 1190"/>
                <a:gd name="T38" fmla="*/ 1 w 1537"/>
                <a:gd name="T39" fmla="*/ 1 h 1190"/>
                <a:gd name="T40" fmla="*/ 1 w 1537"/>
                <a:gd name="T41" fmla="*/ 1 h 1190"/>
                <a:gd name="T42" fmla="*/ 1 w 1537"/>
                <a:gd name="T43" fmla="*/ 1 h 1190"/>
                <a:gd name="T44" fmla="*/ 1 w 1537"/>
                <a:gd name="T45" fmla="*/ 1 h 1190"/>
                <a:gd name="T46" fmla="*/ 1 w 1537"/>
                <a:gd name="T47" fmla="*/ 1 h 1190"/>
                <a:gd name="T48" fmla="*/ 1 w 1537"/>
                <a:gd name="T49" fmla="*/ 1 h 1190"/>
                <a:gd name="T50" fmla="*/ 1 w 1537"/>
                <a:gd name="T51" fmla="*/ 1 h 1190"/>
                <a:gd name="T52" fmla="*/ 1 w 1537"/>
                <a:gd name="T53" fmla="*/ 1 h 1190"/>
                <a:gd name="T54" fmla="*/ 2 w 1537"/>
                <a:gd name="T55" fmla="*/ 1 h 1190"/>
                <a:gd name="T56" fmla="*/ 2 w 1537"/>
                <a:gd name="T57" fmla="*/ 1 h 1190"/>
                <a:gd name="T58" fmla="*/ 2 w 1537"/>
                <a:gd name="T59" fmla="*/ 1 h 1190"/>
                <a:gd name="T60" fmla="*/ 2 w 1537"/>
                <a:gd name="T61" fmla="*/ 1 h 1190"/>
                <a:gd name="T62" fmla="*/ 2 w 1537"/>
                <a:gd name="T63" fmla="*/ 2 h 1190"/>
                <a:gd name="T64" fmla="*/ 2 w 1537"/>
                <a:gd name="T65" fmla="*/ 2 h 1190"/>
                <a:gd name="T66" fmla="*/ 2 w 1537"/>
                <a:gd name="T67" fmla="*/ 2 h 1190"/>
                <a:gd name="T68" fmla="*/ 2 w 1537"/>
                <a:gd name="T69" fmla="*/ 2 h 1190"/>
                <a:gd name="T70" fmla="*/ 3 w 1537"/>
                <a:gd name="T71" fmla="*/ 2 h 1190"/>
                <a:gd name="T72" fmla="*/ 3 w 1537"/>
                <a:gd name="T73" fmla="*/ 1 h 1190"/>
                <a:gd name="T74" fmla="*/ 3 w 1537"/>
                <a:gd name="T75" fmla="*/ 1 h 1190"/>
                <a:gd name="T76" fmla="*/ 3 w 1537"/>
                <a:gd name="T77" fmla="*/ 1 h 1190"/>
                <a:gd name="T78" fmla="*/ 3 w 1537"/>
                <a:gd name="T79" fmla="*/ 2 h 1190"/>
                <a:gd name="T80" fmla="*/ 3 w 1537"/>
                <a:gd name="T81" fmla="*/ 2 h 1190"/>
                <a:gd name="T82" fmla="*/ 3 w 1537"/>
                <a:gd name="T83" fmla="*/ 1 h 1190"/>
                <a:gd name="T84" fmla="*/ 3 w 1537"/>
                <a:gd name="T85" fmla="*/ 1 h 1190"/>
                <a:gd name="T86" fmla="*/ 3 w 1537"/>
                <a:gd name="T87" fmla="*/ 1 h 119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537"/>
                <a:gd name="T133" fmla="*/ 0 h 1190"/>
                <a:gd name="T134" fmla="*/ 1537 w 1537"/>
                <a:gd name="T135" fmla="*/ 1190 h 119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537" h="1190">
                  <a:moveTo>
                    <a:pt x="1535" y="605"/>
                  </a:moveTo>
                  <a:lnTo>
                    <a:pt x="1532" y="571"/>
                  </a:lnTo>
                  <a:lnTo>
                    <a:pt x="1528" y="538"/>
                  </a:lnTo>
                  <a:lnTo>
                    <a:pt x="1521" y="509"/>
                  </a:lnTo>
                  <a:lnTo>
                    <a:pt x="1514" y="480"/>
                  </a:lnTo>
                  <a:lnTo>
                    <a:pt x="1505" y="452"/>
                  </a:lnTo>
                  <a:lnTo>
                    <a:pt x="1494" y="428"/>
                  </a:lnTo>
                  <a:lnTo>
                    <a:pt x="1483" y="406"/>
                  </a:lnTo>
                  <a:lnTo>
                    <a:pt x="1471" y="385"/>
                  </a:lnTo>
                  <a:lnTo>
                    <a:pt x="1449" y="354"/>
                  </a:lnTo>
                  <a:lnTo>
                    <a:pt x="1429" y="325"/>
                  </a:lnTo>
                  <a:lnTo>
                    <a:pt x="1407" y="298"/>
                  </a:lnTo>
                  <a:lnTo>
                    <a:pt x="1386" y="274"/>
                  </a:lnTo>
                  <a:lnTo>
                    <a:pt x="1361" y="255"/>
                  </a:lnTo>
                  <a:lnTo>
                    <a:pt x="1330" y="237"/>
                  </a:lnTo>
                  <a:lnTo>
                    <a:pt x="1296" y="224"/>
                  </a:lnTo>
                  <a:lnTo>
                    <a:pt x="1256" y="215"/>
                  </a:lnTo>
                  <a:lnTo>
                    <a:pt x="1224" y="213"/>
                  </a:lnTo>
                  <a:lnTo>
                    <a:pt x="1191" y="215"/>
                  </a:lnTo>
                  <a:lnTo>
                    <a:pt x="1159" y="219"/>
                  </a:lnTo>
                  <a:lnTo>
                    <a:pt x="1126" y="224"/>
                  </a:lnTo>
                  <a:lnTo>
                    <a:pt x="1096" y="231"/>
                  </a:lnTo>
                  <a:lnTo>
                    <a:pt x="1067" y="236"/>
                  </a:lnTo>
                  <a:lnTo>
                    <a:pt x="1040" y="241"/>
                  </a:lnTo>
                  <a:lnTo>
                    <a:pt x="1018" y="244"/>
                  </a:lnTo>
                  <a:lnTo>
                    <a:pt x="998" y="215"/>
                  </a:lnTo>
                  <a:lnTo>
                    <a:pt x="973" y="186"/>
                  </a:lnTo>
                  <a:lnTo>
                    <a:pt x="946" y="157"/>
                  </a:lnTo>
                  <a:lnTo>
                    <a:pt x="915" y="129"/>
                  </a:lnTo>
                  <a:lnTo>
                    <a:pt x="881" y="103"/>
                  </a:lnTo>
                  <a:lnTo>
                    <a:pt x="843" y="79"/>
                  </a:lnTo>
                  <a:lnTo>
                    <a:pt x="804" y="57"/>
                  </a:lnTo>
                  <a:lnTo>
                    <a:pt x="760" y="38"/>
                  </a:lnTo>
                  <a:lnTo>
                    <a:pt x="733" y="28"/>
                  </a:lnTo>
                  <a:lnTo>
                    <a:pt x="704" y="19"/>
                  </a:lnTo>
                  <a:lnTo>
                    <a:pt x="676" y="12"/>
                  </a:lnTo>
                  <a:lnTo>
                    <a:pt x="647" y="7"/>
                  </a:lnTo>
                  <a:lnTo>
                    <a:pt x="618" y="2"/>
                  </a:lnTo>
                  <a:lnTo>
                    <a:pt x="587" y="0"/>
                  </a:lnTo>
                  <a:lnTo>
                    <a:pt x="555" y="0"/>
                  </a:lnTo>
                  <a:lnTo>
                    <a:pt x="524" y="2"/>
                  </a:lnTo>
                  <a:lnTo>
                    <a:pt x="495" y="4"/>
                  </a:lnTo>
                  <a:lnTo>
                    <a:pt x="467" y="7"/>
                  </a:lnTo>
                  <a:lnTo>
                    <a:pt x="440" y="10"/>
                  </a:lnTo>
                  <a:lnTo>
                    <a:pt x="414" y="14"/>
                  </a:lnTo>
                  <a:lnTo>
                    <a:pt x="389" y="17"/>
                  </a:lnTo>
                  <a:lnTo>
                    <a:pt x="364" y="21"/>
                  </a:lnTo>
                  <a:lnTo>
                    <a:pt x="340" y="24"/>
                  </a:lnTo>
                  <a:lnTo>
                    <a:pt x="317" y="29"/>
                  </a:lnTo>
                  <a:lnTo>
                    <a:pt x="295" y="35"/>
                  </a:lnTo>
                  <a:lnTo>
                    <a:pt x="274" y="40"/>
                  </a:lnTo>
                  <a:lnTo>
                    <a:pt x="254" y="45"/>
                  </a:lnTo>
                  <a:lnTo>
                    <a:pt x="234" y="50"/>
                  </a:lnTo>
                  <a:lnTo>
                    <a:pt x="216" y="55"/>
                  </a:lnTo>
                  <a:lnTo>
                    <a:pt x="198" y="62"/>
                  </a:lnTo>
                  <a:lnTo>
                    <a:pt x="182" y="69"/>
                  </a:lnTo>
                  <a:lnTo>
                    <a:pt x="166" y="76"/>
                  </a:lnTo>
                  <a:lnTo>
                    <a:pt x="126" y="96"/>
                  </a:lnTo>
                  <a:lnTo>
                    <a:pt x="92" y="119"/>
                  </a:lnTo>
                  <a:lnTo>
                    <a:pt x="63" y="145"/>
                  </a:lnTo>
                  <a:lnTo>
                    <a:pt x="39" y="172"/>
                  </a:lnTo>
                  <a:lnTo>
                    <a:pt x="21" y="203"/>
                  </a:lnTo>
                  <a:lnTo>
                    <a:pt x="9" y="237"/>
                  </a:lnTo>
                  <a:lnTo>
                    <a:pt x="2" y="274"/>
                  </a:lnTo>
                  <a:lnTo>
                    <a:pt x="0" y="311"/>
                  </a:lnTo>
                  <a:lnTo>
                    <a:pt x="2" y="344"/>
                  </a:lnTo>
                  <a:lnTo>
                    <a:pt x="9" y="375"/>
                  </a:lnTo>
                  <a:lnTo>
                    <a:pt x="20" y="404"/>
                  </a:lnTo>
                  <a:lnTo>
                    <a:pt x="36" y="430"/>
                  </a:lnTo>
                  <a:lnTo>
                    <a:pt x="56" y="454"/>
                  </a:lnTo>
                  <a:lnTo>
                    <a:pt x="79" y="477"/>
                  </a:lnTo>
                  <a:lnTo>
                    <a:pt x="106" y="495"/>
                  </a:lnTo>
                  <a:lnTo>
                    <a:pt x="137" y="513"/>
                  </a:lnTo>
                  <a:lnTo>
                    <a:pt x="171" y="530"/>
                  </a:lnTo>
                  <a:lnTo>
                    <a:pt x="209" y="544"/>
                  </a:lnTo>
                  <a:lnTo>
                    <a:pt x="250" y="557"/>
                  </a:lnTo>
                  <a:lnTo>
                    <a:pt x="295" y="569"/>
                  </a:lnTo>
                  <a:lnTo>
                    <a:pt x="342" y="580"/>
                  </a:lnTo>
                  <a:lnTo>
                    <a:pt x="391" y="588"/>
                  </a:lnTo>
                  <a:lnTo>
                    <a:pt x="445" y="597"/>
                  </a:lnTo>
                  <a:lnTo>
                    <a:pt x="499" y="605"/>
                  </a:lnTo>
                  <a:lnTo>
                    <a:pt x="515" y="609"/>
                  </a:lnTo>
                  <a:lnTo>
                    <a:pt x="537" y="616"/>
                  </a:lnTo>
                  <a:lnTo>
                    <a:pt x="560" y="624"/>
                  </a:lnTo>
                  <a:lnTo>
                    <a:pt x="584" y="636"/>
                  </a:lnTo>
                  <a:lnTo>
                    <a:pt x="604" y="650"/>
                  </a:lnTo>
                  <a:lnTo>
                    <a:pt x="622" y="664"/>
                  </a:lnTo>
                  <a:lnTo>
                    <a:pt x="632" y="679"/>
                  </a:lnTo>
                  <a:lnTo>
                    <a:pt x="636" y="697"/>
                  </a:lnTo>
                  <a:lnTo>
                    <a:pt x="658" y="900"/>
                  </a:lnTo>
                  <a:lnTo>
                    <a:pt x="659" y="905"/>
                  </a:lnTo>
                  <a:lnTo>
                    <a:pt x="667" y="922"/>
                  </a:lnTo>
                  <a:lnTo>
                    <a:pt x="677" y="946"/>
                  </a:lnTo>
                  <a:lnTo>
                    <a:pt x="695" y="977"/>
                  </a:lnTo>
                  <a:lnTo>
                    <a:pt x="715" y="1011"/>
                  </a:lnTo>
                  <a:lnTo>
                    <a:pt x="741" y="1047"/>
                  </a:lnTo>
                  <a:lnTo>
                    <a:pt x="771" y="1082"/>
                  </a:lnTo>
                  <a:lnTo>
                    <a:pt x="807" y="1115"/>
                  </a:lnTo>
                  <a:lnTo>
                    <a:pt x="843" y="1142"/>
                  </a:lnTo>
                  <a:lnTo>
                    <a:pt x="876" y="1163"/>
                  </a:lnTo>
                  <a:lnTo>
                    <a:pt x="905" y="1178"/>
                  </a:lnTo>
                  <a:lnTo>
                    <a:pt x="933" y="1188"/>
                  </a:lnTo>
                  <a:lnTo>
                    <a:pt x="960" y="1190"/>
                  </a:lnTo>
                  <a:lnTo>
                    <a:pt x="986" y="1185"/>
                  </a:lnTo>
                  <a:lnTo>
                    <a:pt x="1013" y="1175"/>
                  </a:lnTo>
                  <a:lnTo>
                    <a:pt x="1040" y="1154"/>
                  </a:lnTo>
                  <a:lnTo>
                    <a:pt x="1063" y="1128"/>
                  </a:lnTo>
                  <a:lnTo>
                    <a:pt x="1078" y="1101"/>
                  </a:lnTo>
                  <a:lnTo>
                    <a:pt x="1085" y="1072"/>
                  </a:lnTo>
                  <a:lnTo>
                    <a:pt x="1088" y="1044"/>
                  </a:lnTo>
                  <a:lnTo>
                    <a:pt x="1087" y="1020"/>
                  </a:lnTo>
                  <a:lnTo>
                    <a:pt x="1083" y="999"/>
                  </a:lnTo>
                  <a:lnTo>
                    <a:pt x="1081" y="987"/>
                  </a:lnTo>
                  <a:lnTo>
                    <a:pt x="1079" y="982"/>
                  </a:lnTo>
                  <a:lnTo>
                    <a:pt x="1083" y="986"/>
                  </a:lnTo>
                  <a:lnTo>
                    <a:pt x="1094" y="992"/>
                  </a:lnTo>
                  <a:lnTo>
                    <a:pt x="1110" y="1004"/>
                  </a:lnTo>
                  <a:lnTo>
                    <a:pt x="1132" y="1017"/>
                  </a:lnTo>
                  <a:lnTo>
                    <a:pt x="1155" y="1029"/>
                  </a:lnTo>
                  <a:lnTo>
                    <a:pt x="1182" y="1039"/>
                  </a:lnTo>
                  <a:lnTo>
                    <a:pt x="1209" y="1046"/>
                  </a:lnTo>
                  <a:lnTo>
                    <a:pt x="1236" y="1047"/>
                  </a:lnTo>
                  <a:lnTo>
                    <a:pt x="1267" y="1042"/>
                  </a:lnTo>
                  <a:lnTo>
                    <a:pt x="1305" y="1029"/>
                  </a:lnTo>
                  <a:lnTo>
                    <a:pt x="1344" y="1010"/>
                  </a:lnTo>
                  <a:lnTo>
                    <a:pt x="1386" y="986"/>
                  </a:lnTo>
                  <a:lnTo>
                    <a:pt x="1425" y="953"/>
                  </a:lnTo>
                  <a:lnTo>
                    <a:pt x="1461" y="915"/>
                  </a:lnTo>
                  <a:lnTo>
                    <a:pt x="1492" y="870"/>
                  </a:lnTo>
                  <a:lnTo>
                    <a:pt x="1512" y="820"/>
                  </a:lnTo>
                  <a:lnTo>
                    <a:pt x="1525" y="764"/>
                  </a:lnTo>
                  <a:lnTo>
                    <a:pt x="1534" y="707"/>
                  </a:lnTo>
                  <a:lnTo>
                    <a:pt x="1537" y="655"/>
                  </a:lnTo>
                  <a:lnTo>
                    <a:pt x="1535" y="605"/>
                  </a:lnTo>
                  <a:close/>
                </a:path>
              </a:pathLst>
            </a:custGeom>
            <a:solidFill>
              <a:srgbClr val="660000"/>
            </a:solidFill>
            <a:ln w="9525">
              <a:noFill/>
              <a:round/>
              <a:headEnd/>
              <a:tailEnd/>
            </a:ln>
          </p:spPr>
          <p:txBody>
            <a:bodyPr/>
            <a:lstStyle/>
            <a:p>
              <a:endParaRPr lang="zh-CN" altLang="en-US"/>
            </a:p>
          </p:txBody>
        </p:sp>
        <p:sp>
          <p:nvSpPr>
            <p:cNvPr id="12" name="Freeform 12"/>
            <p:cNvSpPr>
              <a:spLocks/>
            </p:cNvSpPr>
            <p:nvPr/>
          </p:nvSpPr>
          <p:spPr bwMode="auto">
            <a:xfrm>
              <a:off x="3690" y="3070"/>
              <a:ext cx="1057" cy="344"/>
            </a:xfrm>
            <a:custGeom>
              <a:avLst/>
              <a:gdLst>
                <a:gd name="T0" fmla="*/ 1 w 2112"/>
                <a:gd name="T1" fmla="*/ 1 h 688"/>
                <a:gd name="T2" fmla="*/ 5 w 2112"/>
                <a:gd name="T3" fmla="*/ 1 h 688"/>
                <a:gd name="T4" fmla="*/ 4 w 2112"/>
                <a:gd name="T5" fmla="*/ 1 h 688"/>
                <a:gd name="T6" fmla="*/ 4 w 2112"/>
                <a:gd name="T7" fmla="*/ 1 h 688"/>
                <a:gd name="T8" fmla="*/ 4 w 2112"/>
                <a:gd name="T9" fmla="*/ 1 h 688"/>
                <a:gd name="T10" fmla="*/ 4 w 2112"/>
                <a:gd name="T11" fmla="*/ 1 h 688"/>
                <a:gd name="T12" fmla="*/ 4 w 2112"/>
                <a:gd name="T13" fmla="*/ 1 h 688"/>
                <a:gd name="T14" fmla="*/ 4 w 2112"/>
                <a:gd name="T15" fmla="*/ 1 h 688"/>
                <a:gd name="T16" fmla="*/ 4 w 2112"/>
                <a:gd name="T17" fmla="*/ 1 h 688"/>
                <a:gd name="T18" fmla="*/ 4 w 2112"/>
                <a:gd name="T19" fmla="*/ 1 h 688"/>
                <a:gd name="T20" fmla="*/ 3 w 2112"/>
                <a:gd name="T21" fmla="*/ 1 h 688"/>
                <a:gd name="T22" fmla="*/ 3 w 2112"/>
                <a:gd name="T23" fmla="*/ 1 h 688"/>
                <a:gd name="T24" fmla="*/ 3 w 2112"/>
                <a:gd name="T25" fmla="*/ 1 h 688"/>
                <a:gd name="T26" fmla="*/ 3 w 2112"/>
                <a:gd name="T27" fmla="*/ 1 h 688"/>
                <a:gd name="T28" fmla="*/ 3 w 2112"/>
                <a:gd name="T29" fmla="*/ 1 h 688"/>
                <a:gd name="T30" fmla="*/ 3 w 2112"/>
                <a:gd name="T31" fmla="*/ 1 h 688"/>
                <a:gd name="T32" fmla="*/ 3 w 2112"/>
                <a:gd name="T33" fmla="*/ 1 h 688"/>
                <a:gd name="T34" fmla="*/ 3 w 2112"/>
                <a:gd name="T35" fmla="*/ 1 h 688"/>
                <a:gd name="T36" fmla="*/ 3 w 2112"/>
                <a:gd name="T37" fmla="*/ 1 h 688"/>
                <a:gd name="T38" fmla="*/ 3 w 2112"/>
                <a:gd name="T39" fmla="*/ 1 h 688"/>
                <a:gd name="T40" fmla="*/ 3 w 2112"/>
                <a:gd name="T41" fmla="*/ 1 h 688"/>
                <a:gd name="T42" fmla="*/ 2 w 2112"/>
                <a:gd name="T43" fmla="*/ 1 h 688"/>
                <a:gd name="T44" fmla="*/ 2 w 2112"/>
                <a:gd name="T45" fmla="*/ 1 h 688"/>
                <a:gd name="T46" fmla="*/ 2 w 2112"/>
                <a:gd name="T47" fmla="*/ 1 h 688"/>
                <a:gd name="T48" fmla="*/ 2 w 2112"/>
                <a:gd name="T49" fmla="*/ 1 h 688"/>
                <a:gd name="T50" fmla="*/ 2 w 2112"/>
                <a:gd name="T51" fmla="*/ 1 h 688"/>
                <a:gd name="T52" fmla="*/ 2 w 2112"/>
                <a:gd name="T53" fmla="*/ 1 h 688"/>
                <a:gd name="T54" fmla="*/ 2 w 2112"/>
                <a:gd name="T55" fmla="*/ 1 h 688"/>
                <a:gd name="T56" fmla="*/ 2 w 2112"/>
                <a:gd name="T57" fmla="*/ 0 h 688"/>
                <a:gd name="T58" fmla="*/ 2 w 2112"/>
                <a:gd name="T59" fmla="*/ 1 h 688"/>
                <a:gd name="T60" fmla="*/ 2 w 2112"/>
                <a:gd name="T61" fmla="*/ 1 h 688"/>
                <a:gd name="T62" fmla="*/ 2 w 2112"/>
                <a:gd name="T63" fmla="*/ 1 h 688"/>
                <a:gd name="T64" fmla="*/ 2 w 2112"/>
                <a:gd name="T65" fmla="*/ 1 h 688"/>
                <a:gd name="T66" fmla="*/ 1 w 2112"/>
                <a:gd name="T67" fmla="*/ 1 h 688"/>
                <a:gd name="T68" fmla="*/ 1 w 2112"/>
                <a:gd name="T69" fmla="*/ 1 h 688"/>
                <a:gd name="T70" fmla="*/ 1 w 2112"/>
                <a:gd name="T71" fmla="*/ 1 h 688"/>
                <a:gd name="T72" fmla="*/ 1 w 2112"/>
                <a:gd name="T73" fmla="*/ 1 h 688"/>
                <a:gd name="T74" fmla="*/ 1 w 2112"/>
                <a:gd name="T75" fmla="*/ 1 h 688"/>
                <a:gd name="T76" fmla="*/ 1 w 2112"/>
                <a:gd name="T77" fmla="*/ 1 h 688"/>
                <a:gd name="T78" fmla="*/ 1 w 2112"/>
                <a:gd name="T79" fmla="*/ 1 h 688"/>
                <a:gd name="T80" fmla="*/ 1 w 2112"/>
                <a:gd name="T81" fmla="*/ 1 h 688"/>
                <a:gd name="T82" fmla="*/ 1 w 2112"/>
                <a:gd name="T83" fmla="*/ 1 h 688"/>
                <a:gd name="T84" fmla="*/ 1 w 2112"/>
                <a:gd name="T85" fmla="*/ 1 h 688"/>
                <a:gd name="T86" fmla="*/ 1 w 2112"/>
                <a:gd name="T87" fmla="*/ 1 h 688"/>
                <a:gd name="T88" fmla="*/ 1 w 2112"/>
                <a:gd name="T89" fmla="*/ 1 h 688"/>
                <a:gd name="T90" fmla="*/ 1 w 2112"/>
                <a:gd name="T91" fmla="*/ 1 h 688"/>
                <a:gd name="T92" fmla="*/ 1 w 2112"/>
                <a:gd name="T93" fmla="*/ 1 h 688"/>
                <a:gd name="T94" fmla="*/ 1 w 2112"/>
                <a:gd name="T95" fmla="*/ 1 h 688"/>
                <a:gd name="T96" fmla="*/ 1 w 2112"/>
                <a:gd name="T97" fmla="*/ 1 h 688"/>
                <a:gd name="T98" fmla="*/ 1 w 2112"/>
                <a:gd name="T99" fmla="*/ 1 h 688"/>
                <a:gd name="T100" fmla="*/ 1 w 2112"/>
                <a:gd name="T101" fmla="*/ 1 h 688"/>
                <a:gd name="T102" fmla="*/ 1 w 2112"/>
                <a:gd name="T103" fmla="*/ 1 h 688"/>
                <a:gd name="T104" fmla="*/ 1 w 2112"/>
                <a:gd name="T105" fmla="*/ 1 h 688"/>
                <a:gd name="T106" fmla="*/ 0 w 2112"/>
                <a:gd name="T107" fmla="*/ 1 h 688"/>
                <a:gd name="T108" fmla="*/ 0 w 2112"/>
                <a:gd name="T109" fmla="*/ 1 h 688"/>
                <a:gd name="T110" fmla="*/ 1 w 2112"/>
                <a:gd name="T111" fmla="*/ 1 h 688"/>
                <a:gd name="T112" fmla="*/ 1 w 2112"/>
                <a:gd name="T113" fmla="*/ 1 h 688"/>
                <a:gd name="T114" fmla="*/ 1 w 2112"/>
                <a:gd name="T115" fmla="*/ 1 h 688"/>
                <a:gd name="T116" fmla="*/ 1 w 2112"/>
                <a:gd name="T117" fmla="*/ 1 h 68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112"/>
                <a:gd name="T178" fmla="*/ 0 h 688"/>
                <a:gd name="T179" fmla="*/ 2112 w 2112"/>
                <a:gd name="T180" fmla="*/ 688 h 688"/>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112" h="688">
                  <a:moveTo>
                    <a:pt x="30" y="688"/>
                  </a:moveTo>
                  <a:lnTo>
                    <a:pt x="2112" y="688"/>
                  </a:lnTo>
                  <a:lnTo>
                    <a:pt x="1654" y="124"/>
                  </a:lnTo>
                  <a:lnTo>
                    <a:pt x="1652" y="124"/>
                  </a:lnTo>
                  <a:lnTo>
                    <a:pt x="1643" y="123"/>
                  </a:lnTo>
                  <a:lnTo>
                    <a:pt x="1631" y="119"/>
                  </a:lnTo>
                  <a:lnTo>
                    <a:pt x="1615" y="117"/>
                  </a:lnTo>
                  <a:lnTo>
                    <a:pt x="1593" y="112"/>
                  </a:lnTo>
                  <a:lnTo>
                    <a:pt x="1568" y="109"/>
                  </a:lnTo>
                  <a:lnTo>
                    <a:pt x="1541" y="102"/>
                  </a:lnTo>
                  <a:lnTo>
                    <a:pt x="1508" y="97"/>
                  </a:lnTo>
                  <a:lnTo>
                    <a:pt x="1472" y="92"/>
                  </a:lnTo>
                  <a:lnTo>
                    <a:pt x="1434" y="85"/>
                  </a:lnTo>
                  <a:lnTo>
                    <a:pt x="1395" y="78"/>
                  </a:lnTo>
                  <a:lnTo>
                    <a:pt x="1351" y="71"/>
                  </a:lnTo>
                  <a:lnTo>
                    <a:pt x="1306" y="64"/>
                  </a:lnTo>
                  <a:lnTo>
                    <a:pt x="1260" y="57"/>
                  </a:lnTo>
                  <a:lnTo>
                    <a:pt x="1213" y="50"/>
                  </a:lnTo>
                  <a:lnTo>
                    <a:pt x="1164" y="43"/>
                  </a:lnTo>
                  <a:lnTo>
                    <a:pt x="1114" y="37"/>
                  </a:lnTo>
                  <a:lnTo>
                    <a:pt x="1063" y="30"/>
                  </a:lnTo>
                  <a:lnTo>
                    <a:pt x="1013" y="25"/>
                  </a:lnTo>
                  <a:lnTo>
                    <a:pt x="962" y="19"/>
                  </a:lnTo>
                  <a:lnTo>
                    <a:pt x="912" y="14"/>
                  </a:lnTo>
                  <a:lnTo>
                    <a:pt x="861" y="11"/>
                  </a:lnTo>
                  <a:lnTo>
                    <a:pt x="813" y="7"/>
                  </a:lnTo>
                  <a:lnTo>
                    <a:pt x="764" y="4"/>
                  </a:lnTo>
                  <a:lnTo>
                    <a:pt x="719" y="2"/>
                  </a:lnTo>
                  <a:lnTo>
                    <a:pt x="674" y="0"/>
                  </a:lnTo>
                  <a:lnTo>
                    <a:pt x="631" y="2"/>
                  </a:lnTo>
                  <a:lnTo>
                    <a:pt x="589" y="2"/>
                  </a:lnTo>
                  <a:lnTo>
                    <a:pt x="551" y="6"/>
                  </a:lnTo>
                  <a:lnTo>
                    <a:pt x="515" y="9"/>
                  </a:lnTo>
                  <a:lnTo>
                    <a:pt x="483" y="14"/>
                  </a:lnTo>
                  <a:lnTo>
                    <a:pt x="454" y="21"/>
                  </a:lnTo>
                  <a:lnTo>
                    <a:pt x="432" y="28"/>
                  </a:lnTo>
                  <a:lnTo>
                    <a:pt x="411" y="35"/>
                  </a:lnTo>
                  <a:lnTo>
                    <a:pt x="387" y="43"/>
                  </a:lnTo>
                  <a:lnTo>
                    <a:pt x="362" y="52"/>
                  </a:lnTo>
                  <a:lnTo>
                    <a:pt x="337" y="64"/>
                  </a:lnTo>
                  <a:lnTo>
                    <a:pt x="310" y="76"/>
                  </a:lnTo>
                  <a:lnTo>
                    <a:pt x="284" y="90"/>
                  </a:lnTo>
                  <a:lnTo>
                    <a:pt x="257" y="104"/>
                  </a:lnTo>
                  <a:lnTo>
                    <a:pt x="230" y="119"/>
                  </a:lnTo>
                  <a:lnTo>
                    <a:pt x="205" y="136"/>
                  </a:lnTo>
                  <a:lnTo>
                    <a:pt x="180" y="153"/>
                  </a:lnTo>
                  <a:lnTo>
                    <a:pt x="155" y="172"/>
                  </a:lnTo>
                  <a:lnTo>
                    <a:pt x="131" y="193"/>
                  </a:lnTo>
                  <a:lnTo>
                    <a:pt x="110" y="214"/>
                  </a:lnTo>
                  <a:lnTo>
                    <a:pt x="90" y="236"/>
                  </a:lnTo>
                  <a:lnTo>
                    <a:pt x="72" y="260"/>
                  </a:lnTo>
                  <a:lnTo>
                    <a:pt x="30" y="332"/>
                  </a:lnTo>
                  <a:lnTo>
                    <a:pt x="9" y="405"/>
                  </a:lnTo>
                  <a:lnTo>
                    <a:pt x="0" y="477"/>
                  </a:lnTo>
                  <a:lnTo>
                    <a:pt x="0" y="544"/>
                  </a:lnTo>
                  <a:lnTo>
                    <a:pt x="9" y="602"/>
                  </a:lnTo>
                  <a:lnTo>
                    <a:pt x="18" y="647"/>
                  </a:lnTo>
                  <a:lnTo>
                    <a:pt x="27" y="678"/>
                  </a:lnTo>
                  <a:lnTo>
                    <a:pt x="30" y="688"/>
                  </a:lnTo>
                  <a:close/>
                </a:path>
              </a:pathLst>
            </a:custGeom>
            <a:solidFill>
              <a:srgbClr val="0035FF"/>
            </a:solidFill>
            <a:ln w="9525">
              <a:noFill/>
              <a:round/>
              <a:headEnd/>
              <a:tailEnd/>
            </a:ln>
          </p:spPr>
          <p:txBody>
            <a:bodyPr/>
            <a:lstStyle/>
            <a:p>
              <a:endParaRPr lang="zh-CN" altLang="en-US"/>
            </a:p>
          </p:txBody>
        </p:sp>
        <p:sp>
          <p:nvSpPr>
            <p:cNvPr id="13" name="Freeform 13"/>
            <p:cNvSpPr>
              <a:spLocks/>
            </p:cNvSpPr>
            <p:nvPr/>
          </p:nvSpPr>
          <p:spPr bwMode="auto">
            <a:xfrm>
              <a:off x="3917" y="2375"/>
              <a:ext cx="1076" cy="1015"/>
            </a:xfrm>
            <a:custGeom>
              <a:avLst/>
              <a:gdLst>
                <a:gd name="T0" fmla="*/ 2 w 2152"/>
                <a:gd name="T1" fmla="*/ 1 h 2029"/>
                <a:gd name="T2" fmla="*/ 2 w 2152"/>
                <a:gd name="T3" fmla="*/ 1 h 2029"/>
                <a:gd name="T4" fmla="*/ 2 w 2152"/>
                <a:gd name="T5" fmla="*/ 1 h 2029"/>
                <a:gd name="T6" fmla="*/ 1 w 2152"/>
                <a:gd name="T7" fmla="*/ 1 h 2029"/>
                <a:gd name="T8" fmla="*/ 1 w 2152"/>
                <a:gd name="T9" fmla="*/ 1 h 2029"/>
                <a:gd name="T10" fmla="*/ 1 w 2152"/>
                <a:gd name="T11" fmla="*/ 1 h 2029"/>
                <a:gd name="T12" fmla="*/ 1 w 2152"/>
                <a:gd name="T13" fmla="*/ 1 h 2029"/>
                <a:gd name="T14" fmla="*/ 1 w 2152"/>
                <a:gd name="T15" fmla="*/ 2 h 2029"/>
                <a:gd name="T16" fmla="*/ 1 w 2152"/>
                <a:gd name="T17" fmla="*/ 2 h 2029"/>
                <a:gd name="T18" fmla="*/ 1 w 2152"/>
                <a:gd name="T19" fmla="*/ 3 h 2029"/>
                <a:gd name="T20" fmla="*/ 1 w 2152"/>
                <a:gd name="T21" fmla="*/ 3 h 2029"/>
                <a:gd name="T22" fmla="*/ 1 w 2152"/>
                <a:gd name="T23" fmla="*/ 3 h 2029"/>
                <a:gd name="T24" fmla="*/ 1 w 2152"/>
                <a:gd name="T25" fmla="*/ 2 h 2029"/>
                <a:gd name="T26" fmla="*/ 0 w 2152"/>
                <a:gd name="T27" fmla="*/ 3 h 2029"/>
                <a:gd name="T28" fmla="*/ 1 w 2152"/>
                <a:gd name="T29" fmla="*/ 3 h 2029"/>
                <a:gd name="T30" fmla="*/ 1 w 2152"/>
                <a:gd name="T31" fmla="*/ 3 h 2029"/>
                <a:gd name="T32" fmla="*/ 1 w 2152"/>
                <a:gd name="T33" fmla="*/ 3 h 2029"/>
                <a:gd name="T34" fmla="*/ 1 w 2152"/>
                <a:gd name="T35" fmla="*/ 3 h 2029"/>
                <a:gd name="T36" fmla="*/ 1 w 2152"/>
                <a:gd name="T37" fmla="*/ 4 h 2029"/>
                <a:gd name="T38" fmla="*/ 1 w 2152"/>
                <a:gd name="T39" fmla="*/ 4 h 2029"/>
                <a:gd name="T40" fmla="*/ 1 w 2152"/>
                <a:gd name="T41" fmla="*/ 4 h 2029"/>
                <a:gd name="T42" fmla="*/ 1 w 2152"/>
                <a:gd name="T43" fmla="*/ 4 h 2029"/>
                <a:gd name="T44" fmla="*/ 1 w 2152"/>
                <a:gd name="T45" fmla="*/ 4 h 2029"/>
                <a:gd name="T46" fmla="*/ 1 w 2152"/>
                <a:gd name="T47" fmla="*/ 4 h 2029"/>
                <a:gd name="T48" fmla="*/ 1 w 2152"/>
                <a:gd name="T49" fmla="*/ 4 h 2029"/>
                <a:gd name="T50" fmla="*/ 1 w 2152"/>
                <a:gd name="T51" fmla="*/ 4 h 2029"/>
                <a:gd name="T52" fmla="*/ 1 w 2152"/>
                <a:gd name="T53" fmla="*/ 4 h 2029"/>
                <a:gd name="T54" fmla="*/ 1 w 2152"/>
                <a:gd name="T55" fmla="*/ 4 h 2029"/>
                <a:gd name="T56" fmla="*/ 1 w 2152"/>
                <a:gd name="T57" fmla="*/ 4 h 2029"/>
                <a:gd name="T58" fmla="*/ 1 w 2152"/>
                <a:gd name="T59" fmla="*/ 4 h 2029"/>
                <a:gd name="T60" fmla="*/ 2 w 2152"/>
                <a:gd name="T61" fmla="*/ 4 h 2029"/>
                <a:gd name="T62" fmla="*/ 2 w 2152"/>
                <a:gd name="T63" fmla="*/ 4 h 2029"/>
                <a:gd name="T64" fmla="*/ 2 w 2152"/>
                <a:gd name="T65" fmla="*/ 4 h 2029"/>
                <a:gd name="T66" fmla="*/ 3 w 2152"/>
                <a:gd name="T67" fmla="*/ 4 h 2029"/>
                <a:gd name="T68" fmla="*/ 3 w 2152"/>
                <a:gd name="T69" fmla="*/ 4 h 2029"/>
                <a:gd name="T70" fmla="*/ 3 w 2152"/>
                <a:gd name="T71" fmla="*/ 4 h 2029"/>
                <a:gd name="T72" fmla="*/ 3 w 2152"/>
                <a:gd name="T73" fmla="*/ 4 h 2029"/>
                <a:gd name="T74" fmla="*/ 3 w 2152"/>
                <a:gd name="T75" fmla="*/ 3 h 2029"/>
                <a:gd name="T76" fmla="*/ 3 w 2152"/>
                <a:gd name="T77" fmla="*/ 3 h 2029"/>
                <a:gd name="T78" fmla="*/ 4 w 2152"/>
                <a:gd name="T79" fmla="*/ 2 h 2029"/>
                <a:gd name="T80" fmla="*/ 4 w 2152"/>
                <a:gd name="T81" fmla="*/ 2 h 2029"/>
                <a:gd name="T82" fmla="*/ 4 w 2152"/>
                <a:gd name="T83" fmla="*/ 1 h 2029"/>
                <a:gd name="T84" fmla="*/ 4 w 2152"/>
                <a:gd name="T85" fmla="*/ 1 h 2029"/>
                <a:gd name="T86" fmla="*/ 3 w 2152"/>
                <a:gd name="T87" fmla="*/ 1 h 2029"/>
                <a:gd name="T88" fmla="*/ 3 w 2152"/>
                <a:gd name="T89" fmla="*/ 1 h 2029"/>
                <a:gd name="T90" fmla="*/ 3 w 2152"/>
                <a:gd name="T91" fmla="*/ 1 h 2029"/>
                <a:gd name="T92" fmla="*/ 3 w 2152"/>
                <a:gd name="T93" fmla="*/ 1 h 2029"/>
                <a:gd name="T94" fmla="*/ 2 w 2152"/>
                <a:gd name="T95" fmla="*/ 1 h 2029"/>
                <a:gd name="T96" fmla="*/ 2 w 2152"/>
                <a:gd name="T97" fmla="*/ 1 h 2029"/>
                <a:gd name="T98" fmla="*/ 2 w 2152"/>
                <a:gd name="T99" fmla="*/ 1 h 2029"/>
                <a:gd name="T100" fmla="*/ 2 w 2152"/>
                <a:gd name="T101" fmla="*/ 1 h 20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152"/>
                <a:gd name="T154" fmla="*/ 0 h 2029"/>
                <a:gd name="T155" fmla="*/ 2152 w 2152"/>
                <a:gd name="T156" fmla="*/ 2029 h 202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152" h="2029">
                  <a:moveTo>
                    <a:pt x="1208" y="65"/>
                  </a:moveTo>
                  <a:lnTo>
                    <a:pt x="1204" y="65"/>
                  </a:lnTo>
                  <a:lnTo>
                    <a:pt x="1193" y="67"/>
                  </a:lnTo>
                  <a:lnTo>
                    <a:pt x="1177" y="70"/>
                  </a:lnTo>
                  <a:lnTo>
                    <a:pt x="1155" y="76"/>
                  </a:lnTo>
                  <a:lnTo>
                    <a:pt x="1130" y="82"/>
                  </a:lnTo>
                  <a:lnTo>
                    <a:pt x="1100" y="91"/>
                  </a:lnTo>
                  <a:lnTo>
                    <a:pt x="1067" y="101"/>
                  </a:lnTo>
                  <a:lnTo>
                    <a:pt x="1033" y="113"/>
                  </a:lnTo>
                  <a:lnTo>
                    <a:pt x="995" y="129"/>
                  </a:lnTo>
                  <a:lnTo>
                    <a:pt x="959" y="146"/>
                  </a:lnTo>
                  <a:lnTo>
                    <a:pt x="923" y="165"/>
                  </a:lnTo>
                  <a:lnTo>
                    <a:pt x="887" y="187"/>
                  </a:lnTo>
                  <a:lnTo>
                    <a:pt x="853" y="213"/>
                  </a:lnTo>
                  <a:lnTo>
                    <a:pt x="822" y="241"/>
                  </a:lnTo>
                  <a:lnTo>
                    <a:pt x="793" y="272"/>
                  </a:lnTo>
                  <a:lnTo>
                    <a:pt x="770" y="306"/>
                  </a:lnTo>
                  <a:lnTo>
                    <a:pt x="739" y="358"/>
                  </a:lnTo>
                  <a:lnTo>
                    <a:pt x="714" y="406"/>
                  </a:lnTo>
                  <a:lnTo>
                    <a:pt x="694" y="454"/>
                  </a:lnTo>
                  <a:lnTo>
                    <a:pt x="678" y="504"/>
                  </a:lnTo>
                  <a:lnTo>
                    <a:pt x="663" y="557"/>
                  </a:lnTo>
                  <a:lnTo>
                    <a:pt x="651" y="617"/>
                  </a:lnTo>
                  <a:lnTo>
                    <a:pt x="640" y="686"/>
                  </a:lnTo>
                  <a:lnTo>
                    <a:pt x="627" y="767"/>
                  </a:lnTo>
                  <a:lnTo>
                    <a:pt x="617" y="851"/>
                  </a:lnTo>
                  <a:lnTo>
                    <a:pt x="609" y="934"/>
                  </a:lnTo>
                  <a:lnTo>
                    <a:pt x="602" y="1009"/>
                  </a:lnTo>
                  <a:lnTo>
                    <a:pt x="593" y="1076"/>
                  </a:lnTo>
                  <a:lnTo>
                    <a:pt x="579" y="1133"/>
                  </a:lnTo>
                  <a:lnTo>
                    <a:pt x="559" y="1180"/>
                  </a:lnTo>
                  <a:lnTo>
                    <a:pt x="532" y="1212"/>
                  </a:lnTo>
                  <a:lnTo>
                    <a:pt x="494" y="1228"/>
                  </a:lnTo>
                  <a:lnTo>
                    <a:pt x="447" y="1224"/>
                  </a:lnTo>
                  <a:lnTo>
                    <a:pt x="404" y="1199"/>
                  </a:lnTo>
                  <a:lnTo>
                    <a:pt x="364" y="1159"/>
                  </a:lnTo>
                  <a:lnTo>
                    <a:pt x="332" y="1113"/>
                  </a:lnTo>
                  <a:lnTo>
                    <a:pt x="305" y="1064"/>
                  </a:lnTo>
                  <a:lnTo>
                    <a:pt x="285" y="1021"/>
                  </a:lnTo>
                  <a:lnTo>
                    <a:pt x="272" y="992"/>
                  </a:lnTo>
                  <a:lnTo>
                    <a:pt x="269" y="980"/>
                  </a:lnTo>
                  <a:lnTo>
                    <a:pt x="0" y="1114"/>
                  </a:lnTo>
                  <a:lnTo>
                    <a:pt x="2" y="1119"/>
                  </a:lnTo>
                  <a:lnTo>
                    <a:pt x="5" y="1135"/>
                  </a:lnTo>
                  <a:lnTo>
                    <a:pt x="11" y="1157"/>
                  </a:lnTo>
                  <a:lnTo>
                    <a:pt x="22" y="1188"/>
                  </a:lnTo>
                  <a:lnTo>
                    <a:pt x="33" y="1226"/>
                  </a:lnTo>
                  <a:lnTo>
                    <a:pt x="49" y="1271"/>
                  </a:lnTo>
                  <a:lnTo>
                    <a:pt x="65" y="1319"/>
                  </a:lnTo>
                  <a:lnTo>
                    <a:pt x="87" y="1371"/>
                  </a:lnTo>
                  <a:lnTo>
                    <a:pt x="99" y="1398"/>
                  </a:lnTo>
                  <a:lnTo>
                    <a:pt x="114" y="1426"/>
                  </a:lnTo>
                  <a:lnTo>
                    <a:pt x="132" y="1453"/>
                  </a:lnTo>
                  <a:lnTo>
                    <a:pt x="153" y="1481"/>
                  </a:lnTo>
                  <a:lnTo>
                    <a:pt x="175" y="1508"/>
                  </a:lnTo>
                  <a:lnTo>
                    <a:pt x="198" y="1534"/>
                  </a:lnTo>
                  <a:lnTo>
                    <a:pt x="224" y="1560"/>
                  </a:lnTo>
                  <a:lnTo>
                    <a:pt x="249" y="1585"/>
                  </a:lnTo>
                  <a:lnTo>
                    <a:pt x="276" y="1608"/>
                  </a:lnTo>
                  <a:lnTo>
                    <a:pt x="303" y="1630"/>
                  </a:lnTo>
                  <a:lnTo>
                    <a:pt x="328" y="1649"/>
                  </a:lnTo>
                  <a:lnTo>
                    <a:pt x="353" y="1666"/>
                  </a:lnTo>
                  <a:lnTo>
                    <a:pt x="379" y="1680"/>
                  </a:lnTo>
                  <a:lnTo>
                    <a:pt x="402" y="1690"/>
                  </a:lnTo>
                  <a:lnTo>
                    <a:pt x="424" y="1699"/>
                  </a:lnTo>
                  <a:lnTo>
                    <a:pt x="443" y="1704"/>
                  </a:lnTo>
                  <a:lnTo>
                    <a:pt x="476" y="1709"/>
                  </a:lnTo>
                  <a:lnTo>
                    <a:pt x="498" y="1711"/>
                  </a:lnTo>
                  <a:lnTo>
                    <a:pt x="514" y="1713"/>
                  </a:lnTo>
                  <a:lnTo>
                    <a:pt x="528" y="1711"/>
                  </a:lnTo>
                  <a:lnTo>
                    <a:pt x="543" y="1708"/>
                  </a:lnTo>
                  <a:lnTo>
                    <a:pt x="564" y="1704"/>
                  </a:lnTo>
                  <a:lnTo>
                    <a:pt x="593" y="1697"/>
                  </a:lnTo>
                  <a:lnTo>
                    <a:pt x="636" y="1689"/>
                  </a:lnTo>
                  <a:lnTo>
                    <a:pt x="654" y="1687"/>
                  </a:lnTo>
                  <a:lnTo>
                    <a:pt x="667" y="1690"/>
                  </a:lnTo>
                  <a:lnTo>
                    <a:pt x="678" y="1697"/>
                  </a:lnTo>
                  <a:lnTo>
                    <a:pt x="687" y="1706"/>
                  </a:lnTo>
                  <a:lnTo>
                    <a:pt x="694" y="1720"/>
                  </a:lnTo>
                  <a:lnTo>
                    <a:pt x="701" y="1735"/>
                  </a:lnTo>
                  <a:lnTo>
                    <a:pt x="710" y="1752"/>
                  </a:lnTo>
                  <a:lnTo>
                    <a:pt x="719" y="1773"/>
                  </a:lnTo>
                  <a:lnTo>
                    <a:pt x="732" y="1794"/>
                  </a:lnTo>
                  <a:lnTo>
                    <a:pt x="746" y="1818"/>
                  </a:lnTo>
                  <a:lnTo>
                    <a:pt x="764" y="1840"/>
                  </a:lnTo>
                  <a:lnTo>
                    <a:pt x="788" y="1864"/>
                  </a:lnTo>
                  <a:lnTo>
                    <a:pt x="817" y="1888"/>
                  </a:lnTo>
                  <a:lnTo>
                    <a:pt x="851" y="1912"/>
                  </a:lnTo>
                  <a:lnTo>
                    <a:pt x="894" y="1936"/>
                  </a:lnTo>
                  <a:lnTo>
                    <a:pt x="945" y="1959"/>
                  </a:lnTo>
                  <a:lnTo>
                    <a:pt x="1015" y="1984"/>
                  </a:lnTo>
                  <a:lnTo>
                    <a:pt x="1083" y="2003"/>
                  </a:lnTo>
                  <a:lnTo>
                    <a:pt x="1150" y="2015"/>
                  </a:lnTo>
                  <a:lnTo>
                    <a:pt x="1215" y="2024"/>
                  </a:lnTo>
                  <a:lnTo>
                    <a:pt x="1278" y="2029"/>
                  </a:lnTo>
                  <a:lnTo>
                    <a:pt x="1337" y="2029"/>
                  </a:lnTo>
                  <a:lnTo>
                    <a:pt x="1393" y="2026"/>
                  </a:lnTo>
                  <a:lnTo>
                    <a:pt x="1447" y="2021"/>
                  </a:lnTo>
                  <a:lnTo>
                    <a:pt x="1496" y="2014"/>
                  </a:lnTo>
                  <a:lnTo>
                    <a:pt x="1539" y="2005"/>
                  </a:lnTo>
                  <a:lnTo>
                    <a:pt x="1579" y="1996"/>
                  </a:lnTo>
                  <a:lnTo>
                    <a:pt x="1611" y="1986"/>
                  </a:lnTo>
                  <a:lnTo>
                    <a:pt x="1640" y="1978"/>
                  </a:lnTo>
                  <a:lnTo>
                    <a:pt x="1662" y="1969"/>
                  </a:lnTo>
                  <a:lnTo>
                    <a:pt x="1676" y="1962"/>
                  </a:lnTo>
                  <a:lnTo>
                    <a:pt x="1685" y="1959"/>
                  </a:lnTo>
                  <a:lnTo>
                    <a:pt x="1694" y="1943"/>
                  </a:lnTo>
                  <a:lnTo>
                    <a:pt x="1712" y="1904"/>
                  </a:lnTo>
                  <a:lnTo>
                    <a:pt x="1738" y="1845"/>
                  </a:lnTo>
                  <a:lnTo>
                    <a:pt x="1768" y="1769"/>
                  </a:lnTo>
                  <a:lnTo>
                    <a:pt x="1803" y="1680"/>
                  </a:lnTo>
                  <a:lnTo>
                    <a:pt x="1842" y="1580"/>
                  </a:lnTo>
                  <a:lnTo>
                    <a:pt x="1884" y="1472"/>
                  </a:lnTo>
                  <a:lnTo>
                    <a:pt x="1925" y="1358"/>
                  </a:lnTo>
                  <a:lnTo>
                    <a:pt x="1967" y="1245"/>
                  </a:lnTo>
                  <a:lnTo>
                    <a:pt x="2008" y="1131"/>
                  </a:lnTo>
                  <a:lnTo>
                    <a:pt x="2046" y="1025"/>
                  </a:lnTo>
                  <a:lnTo>
                    <a:pt x="2078" y="923"/>
                  </a:lnTo>
                  <a:lnTo>
                    <a:pt x="2107" y="836"/>
                  </a:lnTo>
                  <a:lnTo>
                    <a:pt x="2131" y="760"/>
                  </a:lnTo>
                  <a:lnTo>
                    <a:pt x="2145" y="702"/>
                  </a:lnTo>
                  <a:lnTo>
                    <a:pt x="2152" y="664"/>
                  </a:lnTo>
                  <a:lnTo>
                    <a:pt x="2152" y="609"/>
                  </a:lnTo>
                  <a:lnTo>
                    <a:pt x="2150" y="550"/>
                  </a:lnTo>
                  <a:lnTo>
                    <a:pt x="2145" y="492"/>
                  </a:lnTo>
                  <a:lnTo>
                    <a:pt x="2136" y="435"/>
                  </a:lnTo>
                  <a:lnTo>
                    <a:pt x="2123" y="380"/>
                  </a:lnTo>
                  <a:lnTo>
                    <a:pt x="2107" y="328"/>
                  </a:lnTo>
                  <a:lnTo>
                    <a:pt x="2089" y="282"/>
                  </a:lnTo>
                  <a:lnTo>
                    <a:pt x="2069" y="242"/>
                  </a:lnTo>
                  <a:lnTo>
                    <a:pt x="2048" y="215"/>
                  </a:lnTo>
                  <a:lnTo>
                    <a:pt x="2015" y="175"/>
                  </a:lnTo>
                  <a:lnTo>
                    <a:pt x="1972" y="131"/>
                  </a:lnTo>
                  <a:lnTo>
                    <a:pt x="1927" y="86"/>
                  </a:lnTo>
                  <a:lnTo>
                    <a:pt x="1880" y="46"/>
                  </a:lnTo>
                  <a:lnTo>
                    <a:pt x="1839" y="15"/>
                  </a:lnTo>
                  <a:lnTo>
                    <a:pt x="1808" y="0"/>
                  </a:lnTo>
                  <a:lnTo>
                    <a:pt x="1790" y="3"/>
                  </a:lnTo>
                  <a:lnTo>
                    <a:pt x="1745" y="64"/>
                  </a:lnTo>
                  <a:lnTo>
                    <a:pt x="1698" y="110"/>
                  </a:lnTo>
                  <a:lnTo>
                    <a:pt x="1649" y="144"/>
                  </a:lnTo>
                  <a:lnTo>
                    <a:pt x="1601" y="167"/>
                  </a:lnTo>
                  <a:lnTo>
                    <a:pt x="1550" y="179"/>
                  </a:lnTo>
                  <a:lnTo>
                    <a:pt x="1503" y="184"/>
                  </a:lnTo>
                  <a:lnTo>
                    <a:pt x="1456" y="180"/>
                  </a:lnTo>
                  <a:lnTo>
                    <a:pt x="1411" y="170"/>
                  </a:lnTo>
                  <a:lnTo>
                    <a:pt x="1368" y="158"/>
                  </a:lnTo>
                  <a:lnTo>
                    <a:pt x="1330" y="143"/>
                  </a:lnTo>
                  <a:lnTo>
                    <a:pt x="1296" y="124"/>
                  </a:lnTo>
                  <a:lnTo>
                    <a:pt x="1265" y="107"/>
                  </a:lnTo>
                  <a:lnTo>
                    <a:pt x="1242" y="91"/>
                  </a:lnTo>
                  <a:lnTo>
                    <a:pt x="1224" y="77"/>
                  </a:lnTo>
                  <a:lnTo>
                    <a:pt x="1211" y="69"/>
                  </a:lnTo>
                  <a:lnTo>
                    <a:pt x="1208" y="65"/>
                  </a:lnTo>
                  <a:close/>
                </a:path>
              </a:pathLst>
            </a:custGeom>
            <a:solidFill>
              <a:srgbClr val="D87CFF"/>
            </a:solidFill>
            <a:ln w="9525">
              <a:noFill/>
              <a:round/>
              <a:headEnd/>
              <a:tailEnd/>
            </a:ln>
          </p:spPr>
          <p:txBody>
            <a:bodyPr/>
            <a:lstStyle/>
            <a:p>
              <a:endParaRPr lang="zh-CN" altLang="en-US"/>
            </a:p>
          </p:txBody>
        </p:sp>
        <p:sp>
          <p:nvSpPr>
            <p:cNvPr id="14" name="Freeform 14"/>
            <p:cNvSpPr>
              <a:spLocks/>
            </p:cNvSpPr>
            <p:nvPr/>
          </p:nvSpPr>
          <p:spPr bwMode="auto">
            <a:xfrm>
              <a:off x="3401" y="1769"/>
              <a:ext cx="846" cy="989"/>
            </a:xfrm>
            <a:custGeom>
              <a:avLst/>
              <a:gdLst>
                <a:gd name="T0" fmla="*/ 0 w 1693"/>
                <a:gd name="T1" fmla="*/ 0 h 1979"/>
                <a:gd name="T2" fmla="*/ 0 w 1693"/>
                <a:gd name="T3" fmla="*/ 3 h 1979"/>
                <a:gd name="T4" fmla="*/ 1 w 1693"/>
                <a:gd name="T5" fmla="*/ 3 h 1979"/>
                <a:gd name="T6" fmla="*/ 1 w 1693"/>
                <a:gd name="T7" fmla="*/ 3 h 1979"/>
                <a:gd name="T8" fmla="*/ 0 w 1693"/>
                <a:gd name="T9" fmla="*/ 3 h 1979"/>
                <a:gd name="T10" fmla="*/ 0 w 1693"/>
                <a:gd name="T11" fmla="*/ 3 h 1979"/>
                <a:gd name="T12" fmla="*/ 0 w 1693"/>
                <a:gd name="T13" fmla="*/ 3 h 1979"/>
                <a:gd name="T14" fmla="*/ 3 w 1693"/>
                <a:gd name="T15" fmla="*/ 3 h 1979"/>
                <a:gd name="T16" fmla="*/ 3 w 1693"/>
                <a:gd name="T17" fmla="*/ 3 h 1979"/>
                <a:gd name="T18" fmla="*/ 2 w 1693"/>
                <a:gd name="T19" fmla="*/ 3 h 1979"/>
                <a:gd name="T20" fmla="*/ 2 w 1693"/>
                <a:gd name="T21" fmla="*/ 2 h 1979"/>
                <a:gd name="T22" fmla="*/ 3 w 1693"/>
                <a:gd name="T23" fmla="*/ 2 h 1979"/>
                <a:gd name="T24" fmla="*/ 3 w 1693"/>
                <a:gd name="T25" fmla="*/ 0 h 1979"/>
                <a:gd name="T26" fmla="*/ 0 w 1693"/>
                <a:gd name="T27" fmla="*/ 0 h 1979"/>
                <a:gd name="T28" fmla="*/ 0 w 1693"/>
                <a:gd name="T29" fmla="*/ 0 h 197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693"/>
                <a:gd name="T46" fmla="*/ 0 h 1979"/>
                <a:gd name="T47" fmla="*/ 1693 w 1693"/>
                <a:gd name="T48" fmla="*/ 1979 h 197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693" h="1979">
                  <a:moveTo>
                    <a:pt x="34" y="278"/>
                  </a:moveTo>
                  <a:lnTo>
                    <a:pt x="108" y="1582"/>
                  </a:lnTo>
                  <a:lnTo>
                    <a:pt x="517" y="1589"/>
                  </a:lnTo>
                  <a:lnTo>
                    <a:pt x="517" y="1628"/>
                  </a:lnTo>
                  <a:lnTo>
                    <a:pt x="0" y="1676"/>
                  </a:lnTo>
                  <a:lnTo>
                    <a:pt x="0" y="1819"/>
                  </a:lnTo>
                  <a:lnTo>
                    <a:pt x="425" y="1979"/>
                  </a:lnTo>
                  <a:lnTo>
                    <a:pt x="1592" y="1740"/>
                  </a:lnTo>
                  <a:lnTo>
                    <a:pt x="1592" y="1652"/>
                  </a:lnTo>
                  <a:lnTo>
                    <a:pt x="1226" y="1589"/>
                  </a:lnTo>
                  <a:lnTo>
                    <a:pt x="1226" y="1518"/>
                  </a:lnTo>
                  <a:lnTo>
                    <a:pt x="1649" y="1374"/>
                  </a:lnTo>
                  <a:lnTo>
                    <a:pt x="1693" y="30"/>
                  </a:lnTo>
                  <a:lnTo>
                    <a:pt x="301" y="0"/>
                  </a:lnTo>
                  <a:lnTo>
                    <a:pt x="34" y="278"/>
                  </a:lnTo>
                  <a:close/>
                </a:path>
              </a:pathLst>
            </a:custGeom>
            <a:solidFill>
              <a:srgbClr val="D8D8D8"/>
            </a:solidFill>
            <a:ln w="9525">
              <a:noFill/>
              <a:round/>
              <a:headEnd/>
              <a:tailEnd/>
            </a:ln>
          </p:spPr>
          <p:txBody>
            <a:bodyPr/>
            <a:lstStyle/>
            <a:p>
              <a:endParaRPr lang="zh-CN" altLang="en-US"/>
            </a:p>
          </p:txBody>
        </p:sp>
        <p:sp>
          <p:nvSpPr>
            <p:cNvPr id="15" name="Freeform 15"/>
            <p:cNvSpPr>
              <a:spLocks/>
            </p:cNvSpPr>
            <p:nvPr/>
          </p:nvSpPr>
          <p:spPr bwMode="auto">
            <a:xfrm>
              <a:off x="3531" y="2623"/>
              <a:ext cx="745" cy="282"/>
            </a:xfrm>
            <a:custGeom>
              <a:avLst/>
              <a:gdLst>
                <a:gd name="T0" fmla="*/ 1 w 1490"/>
                <a:gd name="T1" fmla="*/ 1 h 564"/>
                <a:gd name="T2" fmla="*/ 0 w 1490"/>
                <a:gd name="T3" fmla="*/ 1 h 564"/>
                <a:gd name="T4" fmla="*/ 1 w 1490"/>
                <a:gd name="T5" fmla="*/ 1 h 564"/>
                <a:gd name="T6" fmla="*/ 3 w 1490"/>
                <a:gd name="T7" fmla="*/ 1 h 564"/>
                <a:gd name="T8" fmla="*/ 3 w 1490"/>
                <a:gd name="T9" fmla="*/ 1 h 564"/>
                <a:gd name="T10" fmla="*/ 3 w 1490"/>
                <a:gd name="T11" fmla="*/ 0 h 564"/>
                <a:gd name="T12" fmla="*/ 1 w 1490"/>
                <a:gd name="T13" fmla="*/ 1 h 564"/>
                <a:gd name="T14" fmla="*/ 0 60000 65536"/>
                <a:gd name="T15" fmla="*/ 0 60000 65536"/>
                <a:gd name="T16" fmla="*/ 0 60000 65536"/>
                <a:gd name="T17" fmla="*/ 0 60000 65536"/>
                <a:gd name="T18" fmla="*/ 0 60000 65536"/>
                <a:gd name="T19" fmla="*/ 0 60000 65536"/>
                <a:gd name="T20" fmla="*/ 0 60000 65536"/>
                <a:gd name="T21" fmla="*/ 0 w 1490"/>
                <a:gd name="T22" fmla="*/ 0 h 564"/>
                <a:gd name="T23" fmla="*/ 1490 w 1490"/>
                <a:gd name="T24" fmla="*/ 564 h 5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0" h="564">
                  <a:moveTo>
                    <a:pt x="7" y="222"/>
                  </a:moveTo>
                  <a:lnTo>
                    <a:pt x="0" y="334"/>
                  </a:lnTo>
                  <a:lnTo>
                    <a:pt x="575" y="564"/>
                  </a:lnTo>
                  <a:lnTo>
                    <a:pt x="1456" y="316"/>
                  </a:lnTo>
                  <a:lnTo>
                    <a:pt x="1490" y="64"/>
                  </a:lnTo>
                  <a:lnTo>
                    <a:pt x="1290" y="0"/>
                  </a:lnTo>
                  <a:lnTo>
                    <a:pt x="7" y="222"/>
                  </a:lnTo>
                  <a:close/>
                </a:path>
              </a:pathLst>
            </a:custGeom>
            <a:solidFill>
              <a:srgbClr val="BFBFBF"/>
            </a:solidFill>
            <a:ln w="9525">
              <a:noFill/>
              <a:round/>
              <a:headEnd/>
              <a:tailEnd/>
            </a:ln>
          </p:spPr>
          <p:txBody>
            <a:bodyPr/>
            <a:lstStyle/>
            <a:p>
              <a:endParaRPr lang="zh-CN" altLang="en-US"/>
            </a:p>
          </p:txBody>
        </p:sp>
        <p:sp>
          <p:nvSpPr>
            <p:cNvPr id="16" name="Freeform 16"/>
            <p:cNvSpPr>
              <a:spLocks/>
            </p:cNvSpPr>
            <p:nvPr/>
          </p:nvSpPr>
          <p:spPr bwMode="auto">
            <a:xfrm>
              <a:off x="4132" y="2643"/>
              <a:ext cx="144" cy="187"/>
            </a:xfrm>
            <a:custGeom>
              <a:avLst/>
              <a:gdLst>
                <a:gd name="T0" fmla="*/ 1 w 288"/>
                <a:gd name="T1" fmla="*/ 1 h 374"/>
                <a:gd name="T2" fmla="*/ 1 w 288"/>
                <a:gd name="T3" fmla="*/ 1 h 374"/>
                <a:gd name="T4" fmla="*/ 1 w 288"/>
                <a:gd name="T5" fmla="*/ 1 h 374"/>
                <a:gd name="T6" fmla="*/ 1 w 288"/>
                <a:gd name="T7" fmla="*/ 1 h 374"/>
                <a:gd name="T8" fmla="*/ 1 w 288"/>
                <a:gd name="T9" fmla="*/ 1 h 374"/>
                <a:gd name="T10" fmla="*/ 1 w 288"/>
                <a:gd name="T11" fmla="*/ 1 h 374"/>
                <a:gd name="T12" fmla="*/ 1 w 288"/>
                <a:gd name="T13" fmla="*/ 1 h 374"/>
                <a:gd name="T14" fmla="*/ 1 w 288"/>
                <a:gd name="T15" fmla="*/ 1 h 374"/>
                <a:gd name="T16" fmla="*/ 1 w 288"/>
                <a:gd name="T17" fmla="*/ 1 h 374"/>
                <a:gd name="T18" fmla="*/ 1 w 288"/>
                <a:gd name="T19" fmla="*/ 1 h 374"/>
                <a:gd name="T20" fmla="*/ 1 w 288"/>
                <a:gd name="T21" fmla="*/ 1 h 374"/>
                <a:gd name="T22" fmla="*/ 1 w 288"/>
                <a:gd name="T23" fmla="*/ 1 h 374"/>
                <a:gd name="T24" fmla="*/ 1 w 288"/>
                <a:gd name="T25" fmla="*/ 1 h 374"/>
                <a:gd name="T26" fmla="*/ 1 w 288"/>
                <a:gd name="T27" fmla="*/ 1 h 374"/>
                <a:gd name="T28" fmla="*/ 1 w 288"/>
                <a:gd name="T29" fmla="*/ 1 h 374"/>
                <a:gd name="T30" fmla="*/ 1 w 288"/>
                <a:gd name="T31" fmla="*/ 0 h 374"/>
                <a:gd name="T32" fmla="*/ 1 w 288"/>
                <a:gd name="T33" fmla="*/ 1 h 374"/>
                <a:gd name="T34" fmla="*/ 1 w 288"/>
                <a:gd name="T35" fmla="*/ 1 h 374"/>
                <a:gd name="T36" fmla="*/ 1 w 288"/>
                <a:gd name="T37" fmla="*/ 1 h 374"/>
                <a:gd name="T38" fmla="*/ 1 w 288"/>
                <a:gd name="T39" fmla="*/ 1 h 374"/>
                <a:gd name="T40" fmla="*/ 1 w 288"/>
                <a:gd name="T41" fmla="*/ 1 h 374"/>
                <a:gd name="T42" fmla="*/ 1 w 288"/>
                <a:gd name="T43" fmla="*/ 1 h 374"/>
                <a:gd name="T44" fmla="*/ 0 w 288"/>
                <a:gd name="T45" fmla="*/ 1 h 374"/>
                <a:gd name="T46" fmla="*/ 1 w 288"/>
                <a:gd name="T47" fmla="*/ 1 h 37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8"/>
                <a:gd name="T73" fmla="*/ 0 h 374"/>
                <a:gd name="T74" fmla="*/ 288 w 288"/>
                <a:gd name="T75" fmla="*/ 374 h 37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8" h="374">
                  <a:moveTo>
                    <a:pt x="9" y="105"/>
                  </a:moveTo>
                  <a:lnTo>
                    <a:pt x="11" y="114"/>
                  </a:lnTo>
                  <a:lnTo>
                    <a:pt x="7" y="126"/>
                  </a:lnTo>
                  <a:lnTo>
                    <a:pt x="5" y="140"/>
                  </a:lnTo>
                  <a:lnTo>
                    <a:pt x="11" y="154"/>
                  </a:lnTo>
                  <a:lnTo>
                    <a:pt x="29" y="172"/>
                  </a:lnTo>
                  <a:lnTo>
                    <a:pt x="49" y="190"/>
                  </a:lnTo>
                  <a:lnTo>
                    <a:pt x="68" y="207"/>
                  </a:lnTo>
                  <a:lnTo>
                    <a:pt x="90" y="222"/>
                  </a:lnTo>
                  <a:lnTo>
                    <a:pt x="108" y="236"/>
                  </a:lnTo>
                  <a:lnTo>
                    <a:pt x="122" y="246"/>
                  </a:lnTo>
                  <a:lnTo>
                    <a:pt x="133" y="253"/>
                  </a:lnTo>
                  <a:lnTo>
                    <a:pt x="137" y="255"/>
                  </a:lnTo>
                  <a:lnTo>
                    <a:pt x="222" y="374"/>
                  </a:lnTo>
                  <a:lnTo>
                    <a:pt x="288" y="64"/>
                  </a:lnTo>
                  <a:lnTo>
                    <a:pt x="113" y="0"/>
                  </a:lnTo>
                  <a:lnTo>
                    <a:pt x="106" y="2"/>
                  </a:lnTo>
                  <a:lnTo>
                    <a:pt x="90" y="7"/>
                  </a:lnTo>
                  <a:lnTo>
                    <a:pt x="68" y="18"/>
                  </a:lnTo>
                  <a:lnTo>
                    <a:pt x="45" y="30"/>
                  </a:lnTo>
                  <a:lnTo>
                    <a:pt x="21" y="45"/>
                  </a:lnTo>
                  <a:lnTo>
                    <a:pt x="7" y="62"/>
                  </a:lnTo>
                  <a:lnTo>
                    <a:pt x="0" y="83"/>
                  </a:lnTo>
                  <a:lnTo>
                    <a:pt x="9" y="105"/>
                  </a:lnTo>
                  <a:close/>
                </a:path>
              </a:pathLst>
            </a:custGeom>
            <a:solidFill>
              <a:srgbClr val="F2CCB2"/>
            </a:solidFill>
            <a:ln w="9525">
              <a:noFill/>
              <a:round/>
              <a:headEnd/>
              <a:tailEnd/>
            </a:ln>
          </p:spPr>
          <p:txBody>
            <a:bodyPr/>
            <a:lstStyle/>
            <a:p>
              <a:endParaRPr lang="zh-CN" altLang="en-US"/>
            </a:p>
          </p:txBody>
        </p:sp>
        <p:sp>
          <p:nvSpPr>
            <p:cNvPr id="17" name="Freeform 17"/>
            <p:cNvSpPr>
              <a:spLocks/>
            </p:cNvSpPr>
            <p:nvPr/>
          </p:nvSpPr>
          <p:spPr bwMode="auto">
            <a:xfrm>
              <a:off x="3868" y="2685"/>
              <a:ext cx="225" cy="239"/>
            </a:xfrm>
            <a:custGeom>
              <a:avLst/>
              <a:gdLst>
                <a:gd name="T0" fmla="*/ 1 w 450"/>
                <a:gd name="T1" fmla="*/ 0 h 480"/>
                <a:gd name="T2" fmla="*/ 1 w 450"/>
                <a:gd name="T3" fmla="*/ 0 h 480"/>
                <a:gd name="T4" fmla="*/ 1 w 450"/>
                <a:gd name="T5" fmla="*/ 0 h 480"/>
                <a:gd name="T6" fmla="*/ 1 w 450"/>
                <a:gd name="T7" fmla="*/ 0 h 480"/>
                <a:gd name="T8" fmla="*/ 1 w 450"/>
                <a:gd name="T9" fmla="*/ 0 h 480"/>
                <a:gd name="T10" fmla="*/ 1 w 450"/>
                <a:gd name="T11" fmla="*/ 0 h 480"/>
                <a:gd name="T12" fmla="*/ 1 w 450"/>
                <a:gd name="T13" fmla="*/ 0 h 480"/>
                <a:gd name="T14" fmla="*/ 1 w 450"/>
                <a:gd name="T15" fmla="*/ 0 h 480"/>
                <a:gd name="T16" fmla="*/ 1 w 450"/>
                <a:gd name="T17" fmla="*/ 0 h 480"/>
                <a:gd name="T18" fmla="*/ 1 w 450"/>
                <a:gd name="T19" fmla="*/ 0 h 480"/>
                <a:gd name="T20" fmla="*/ 1 w 450"/>
                <a:gd name="T21" fmla="*/ 0 h 480"/>
                <a:gd name="T22" fmla="*/ 1 w 450"/>
                <a:gd name="T23" fmla="*/ 0 h 480"/>
                <a:gd name="T24" fmla="*/ 1 w 450"/>
                <a:gd name="T25" fmla="*/ 0 h 480"/>
                <a:gd name="T26" fmla="*/ 1 w 450"/>
                <a:gd name="T27" fmla="*/ 0 h 480"/>
                <a:gd name="T28" fmla="*/ 1 w 450"/>
                <a:gd name="T29" fmla="*/ 0 h 480"/>
                <a:gd name="T30" fmla="*/ 1 w 450"/>
                <a:gd name="T31" fmla="*/ 0 h 480"/>
                <a:gd name="T32" fmla="*/ 1 w 450"/>
                <a:gd name="T33" fmla="*/ 0 h 480"/>
                <a:gd name="T34" fmla="*/ 1 w 450"/>
                <a:gd name="T35" fmla="*/ 0 h 480"/>
                <a:gd name="T36" fmla="*/ 1 w 450"/>
                <a:gd name="T37" fmla="*/ 0 h 480"/>
                <a:gd name="T38" fmla="*/ 1 w 450"/>
                <a:gd name="T39" fmla="*/ 0 h 480"/>
                <a:gd name="T40" fmla="*/ 1 w 450"/>
                <a:gd name="T41" fmla="*/ 0 h 480"/>
                <a:gd name="T42" fmla="*/ 1 w 450"/>
                <a:gd name="T43" fmla="*/ 0 h 480"/>
                <a:gd name="T44" fmla="*/ 1 w 450"/>
                <a:gd name="T45" fmla="*/ 0 h 480"/>
                <a:gd name="T46" fmla="*/ 1 w 450"/>
                <a:gd name="T47" fmla="*/ 0 h 480"/>
                <a:gd name="T48" fmla="*/ 1 w 450"/>
                <a:gd name="T49" fmla="*/ 0 h 480"/>
                <a:gd name="T50" fmla="*/ 1 w 450"/>
                <a:gd name="T51" fmla="*/ 0 h 480"/>
                <a:gd name="T52" fmla="*/ 1 w 450"/>
                <a:gd name="T53" fmla="*/ 0 h 480"/>
                <a:gd name="T54" fmla="*/ 1 w 450"/>
                <a:gd name="T55" fmla="*/ 0 h 480"/>
                <a:gd name="T56" fmla="*/ 1 w 450"/>
                <a:gd name="T57" fmla="*/ 0 h 480"/>
                <a:gd name="T58" fmla="*/ 1 w 450"/>
                <a:gd name="T59" fmla="*/ 0 h 480"/>
                <a:gd name="T60" fmla="*/ 1 w 450"/>
                <a:gd name="T61" fmla="*/ 0 h 480"/>
                <a:gd name="T62" fmla="*/ 0 w 450"/>
                <a:gd name="T63" fmla="*/ 0 h 4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50"/>
                <a:gd name="T97" fmla="*/ 0 h 480"/>
                <a:gd name="T98" fmla="*/ 450 w 450"/>
                <a:gd name="T99" fmla="*/ 480 h 48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50" h="480">
                  <a:moveTo>
                    <a:pt x="0" y="84"/>
                  </a:moveTo>
                  <a:lnTo>
                    <a:pt x="18" y="114"/>
                  </a:lnTo>
                  <a:lnTo>
                    <a:pt x="34" y="146"/>
                  </a:lnTo>
                  <a:lnTo>
                    <a:pt x="45" y="184"/>
                  </a:lnTo>
                  <a:lnTo>
                    <a:pt x="50" y="227"/>
                  </a:lnTo>
                  <a:lnTo>
                    <a:pt x="48" y="255"/>
                  </a:lnTo>
                  <a:lnTo>
                    <a:pt x="47" y="287"/>
                  </a:lnTo>
                  <a:lnTo>
                    <a:pt x="47" y="322"/>
                  </a:lnTo>
                  <a:lnTo>
                    <a:pt x="47" y="359"/>
                  </a:lnTo>
                  <a:lnTo>
                    <a:pt x="50" y="394"/>
                  </a:lnTo>
                  <a:lnTo>
                    <a:pt x="59" y="427"/>
                  </a:lnTo>
                  <a:lnTo>
                    <a:pt x="75" y="454"/>
                  </a:lnTo>
                  <a:lnTo>
                    <a:pt x="99" y="473"/>
                  </a:lnTo>
                  <a:lnTo>
                    <a:pt x="131" y="480"/>
                  </a:lnTo>
                  <a:lnTo>
                    <a:pt x="171" y="471"/>
                  </a:lnTo>
                  <a:lnTo>
                    <a:pt x="214" y="452"/>
                  </a:lnTo>
                  <a:lnTo>
                    <a:pt x="257" y="428"/>
                  </a:lnTo>
                  <a:lnTo>
                    <a:pt x="297" y="402"/>
                  </a:lnTo>
                  <a:lnTo>
                    <a:pt x="328" y="378"/>
                  </a:lnTo>
                  <a:lnTo>
                    <a:pt x="351" y="361"/>
                  </a:lnTo>
                  <a:lnTo>
                    <a:pt x="358" y="354"/>
                  </a:lnTo>
                  <a:lnTo>
                    <a:pt x="362" y="349"/>
                  </a:lnTo>
                  <a:lnTo>
                    <a:pt x="373" y="334"/>
                  </a:lnTo>
                  <a:lnTo>
                    <a:pt x="387" y="311"/>
                  </a:lnTo>
                  <a:lnTo>
                    <a:pt x="403" y="284"/>
                  </a:lnTo>
                  <a:lnTo>
                    <a:pt x="420" y="256"/>
                  </a:lnTo>
                  <a:lnTo>
                    <a:pt x="436" y="230"/>
                  </a:lnTo>
                  <a:lnTo>
                    <a:pt x="447" y="208"/>
                  </a:lnTo>
                  <a:lnTo>
                    <a:pt x="450" y="194"/>
                  </a:lnTo>
                  <a:lnTo>
                    <a:pt x="450" y="155"/>
                  </a:lnTo>
                  <a:lnTo>
                    <a:pt x="445" y="93"/>
                  </a:lnTo>
                  <a:lnTo>
                    <a:pt x="429" y="33"/>
                  </a:lnTo>
                  <a:lnTo>
                    <a:pt x="400" y="3"/>
                  </a:lnTo>
                  <a:lnTo>
                    <a:pt x="384" y="5"/>
                  </a:lnTo>
                  <a:lnTo>
                    <a:pt x="369" y="15"/>
                  </a:lnTo>
                  <a:lnTo>
                    <a:pt x="360" y="31"/>
                  </a:lnTo>
                  <a:lnTo>
                    <a:pt x="351" y="48"/>
                  </a:lnTo>
                  <a:lnTo>
                    <a:pt x="346" y="67"/>
                  </a:lnTo>
                  <a:lnTo>
                    <a:pt x="342" y="84"/>
                  </a:lnTo>
                  <a:lnTo>
                    <a:pt x="340" y="95"/>
                  </a:lnTo>
                  <a:lnTo>
                    <a:pt x="340" y="100"/>
                  </a:lnTo>
                  <a:lnTo>
                    <a:pt x="339" y="96"/>
                  </a:lnTo>
                  <a:lnTo>
                    <a:pt x="333" y="88"/>
                  </a:lnTo>
                  <a:lnTo>
                    <a:pt x="326" y="74"/>
                  </a:lnTo>
                  <a:lnTo>
                    <a:pt x="317" y="58"/>
                  </a:lnTo>
                  <a:lnTo>
                    <a:pt x="308" y="41"/>
                  </a:lnTo>
                  <a:lnTo>
                    <a:pt x="299" y="26"/>
                  </a:lnTo>
                  <a:lnTo>
                    <a:pt x="290" y="12"/>
                  </a:lnTo>
                  <a:lnTo>
                    <a:pt x="283" y="3"/>
                  </a:lnTo>
                  <a:lnTo>
                    <a:pt x="277" y="2"/>
                  </a:lnTo>
                  <a:lnTo>
                    <a:pt x="265" y="0"/>
                  </a:lnTo>
                  <a:lnTo>
                    <a:pt x="248" y="2"/>
                  </a:lnTo>
                  <a:lnTo>
                    <a:pt x="229" y="3"/>
                  </a:lnTo>
                  <a:lnTo>
                    <a:pt x="205" y="7"/>
                  </a:lnTo>
                  <a:lnTo>
                    <a:pt x="180" y="12"/>
                  </a:lnTo>
                  <a:lnTo>
                    <a:pt x="155" y="17"/>
                  </a:lnTo>
                  <a:lnTo>
                    <a:pt x="128" y="22"/>
                  </a:lnTo>
                  <a:lnTo>
                    <a:pt x="101" y="29"/>
                  </a:lnTo>
                  <a:lnTo>
                    <a:pt x="75" y="38"/>
                  </a:lnTo>
                  <a:lnTo>
                    <a:pt x="52" y="45"/>
                  </a:lnTo>
                  <a:lnTo>
                    <a:pt x="32" y="53"/>
                  </a:lnTo>
                  <a:lnTo>
                    <a:pt x="16" y="60"/>
                  </a:lnTo>
                  <a:lnTo>
                    <a:pt x="5" y="69"/>
                  </a:lnTo>
                  <a:lnTo>
                    <a:pt x="0" y="77"/>
                  </a:lnTo>
                  <a:lnTo>
                    <a:pt x="0" y="84"/>
                  </a:lnTo>
                  <a:close/>
                </a:path>
              </a:pathLst>
            </a:custGeom>
            <a:solidFill>
              <a:srgbClr val="F2CCB2"/>
            </a:solidFill>
            <a:ln w="9525">
              <a:noFill/>
              <a:round/>
              <a:headEnd/>
              <a:tailEnd/>
            </a:ln>
          </p:spPr>
          <p:txBody>
            <a:bodyPr/>
            <a:lstStyle/>
            <a:p>
              <a:endParaRPr lang="zh-CN" altLang="en-US"/>
            </a:p>
          </p:txBody>
        </p:sp>
        <p:sp>
          <p:nvSpPr>
            <p:cNvPr id="18" name="Freeform 18"/>
            <p:cNvSpPr>
              <a:spLocks/>
            </p:cNvSpPr>
            <p:nvPr/>
          </p:nvSpPr>
          <p:spPr bwMode="auto">
            <a:xfrm>
              <a:off x="4433" y="2724"/>
              <a:ext cx="616" cy="567"/>
            </a:xfrm>
            <a:custGeom>
              <a:avLst/>
              <a:gdLst>
                <a:gd name="T0" fmla="*/ 0 w 1233"/>
                <a:gd name="T1" fmla="*/ 1 h 1133"/>
                <a:gd name="T2" fmla="*/ 0 w 1233"/>
                <a:gd name="T3" fmla="*/ 1 h 1133"/>
                <a:gd name="T4" fmla="*/ 0 w 1233"/>
                <a:gd name="T5" fmla="*/ 1 h 1133"/>
                <a:gd name="T6" fmla="*/ 0 w 1233"/>
                <a:gd name="T7" fmla="*/ 1 h 1133"/>
                <a:gd name="T8" fmla="*/ 0 w 1233"/>
                <a:gd name="T9" fmla="*/ 2 h 1133"/>
                <a:gd name="T10" fmla="*/ 0 w 1233"/>
                <a:gd name="T11" fmla="*/ 2 h 1133"/>
                <a:gd name="T12" fmla="*/ 0 w 1233"/>
                <a:gd name="T13" fmla="*/ 2 h 1133"/>
                <a:gd name="T14" fmla="*/ 0 w 1233"/>
                <a:gd name="T15" fmla="*/ 2 h 1133"/>
                <a:gd name="T16" fmla="*/ 0 w 1233"/>
                <a:gd name="T17" fmla="*/ 2 h 1133"/>
                <a:gd name="T18" fmla="*/ 0 w 1233"/>
                <a:gd name="T19" fmla="*/ 3 h 1133"/>
                <a:gd name="T20" fmla="*/ 0 w 1233"/>
                <a:gd name="T21" fmla="*/ 3 h 1133"/>
                <a:gd name="T22" fmla="*/ 0 w 1233"/>
                <a:gd name="T23" fmla="*/ 3 h 1133"/>
                <a:gd name="T24" fmla="*/ 0 w 1233"/>
                <a:gd name="T25" fmla="*/ 3 h 1133"/>
                <a:gd name="T26" fmla="*/ 0 w 1233"/>
                <a:gd name="T27" fmla="*/ 3 h 1133"/>
                <a:gd name="T28" fmla="*/ 0 w 1233"/>
                <a:gd name="T29" fmla="*/ 3 h 1133"/>
                <a:gd name="T30" fmla="*/ 1 w 1233"/>
                <a:gd name="T31" fmla="*/ 3 h 1133"/>
                <a:gd name="T32" fmla="*/ 1 w 1233"/>
                <a:gd name="T33" fmla="*/ 3 h 1133"/>
                <a:gd name="T34" fmla="*/ 1 w 1233"/>
                <a:gd name="T35" fmla="*/ 3 h 1133"/>
                <a:gd name="T36" fmla="*/ 1 w 1233"/>
                <a:gd name="T37" fmla="*/ 3 h 1133"/>
                <a:gd name="T38" fmla="*/ 1 w 1233"/>
                <a:gd name="T39" fmla="*/ 3 h 1133"/>
                <a:gd name="T40" fmla="*/ 1 w 1233"/>
                <a:gd name="T41" fmla="*/ 3 h 1133"/>
                <a:gd name="T42" fmla="*/ 1 w 1233"/>
                <a:gd name="T43" fmla="*/ 2 h 1133"/>
                <a:gd name="T44" fmla="*/ 1 w 1233"/>
                <a:gd name="T45" fmla="*/ 2 h 1133"/>
                <a:gd name="T46" fmla="*/ 1 w 1233"/>
                <a:gd name="T47" fmla="*/ 2 h 1133"/>
                <a:gd name="T48" fmla="*/ 2 w 1233"/>
                <a:gd name="T49" fmla="*/ 2 h 1133"/>
                <a:gd name="T50" fmla="*/ 2 w 1233"/>
                <a:gd name="T51" fmla="*/ 2 h 1133"/>
                <a:gd name="T52" fmla="*/ 2 w 1233"/>
                <a:gd name="T53" fmla="*/ 2 h 1133"/>
                <a:gd name="T54" fmla="*/ 2 w 1233"/>
                <a:gd name="T55" fmla="*/ 2 h 1133"/>
                <a:gd name="T56" fmla="*/ 2 w 1233"/>
                <a:gd name="T57" fmla="*/ 1 h 1133"/>
                <a:gd name="T58" fmla="*/ 2 w 1233"/>
                <a:gd name="T59" fmla="*/ 1 h 1133"/>
                <a:gd name="T60" fmla="*/ 2 w 1233"/>
                <a:gd name="T61" fmla="*/ 1 h 1133"/>
                <a:gd name="T62" fmla="*/ 2 w 1233"/>
                <a:gd name="T63" fmla="*/ 1 h 1133"/>
                <a:gd name="T64" fmla="*/ 1 w 1233"/>
                <a:gd name="T65" fmla="*/ 1 h 1133"/>
                <a:gd name="T66" fmla="*/ 1 w 1233"/>
                <a:gd name="T67" fmla="*/ 0 h 1133"/>
                <a:gd name="T68" fmla="*/ 1 w 1233"/>
                <a:gd name="T69" fmla="*/ 0 h 1133"/>
                <a:gd name="T70" fmla="*/ 1 w 1233"/>
                <a:gd name="T71" fmla="*/ 0 h 1133"/>
                <a:gd name="T72" fmla="*/ 1 w 1233"/>
                <a:gd name="T73" fmla="*/ 1 h 1133"/>
                <a:gd name="T74" fmla="*/ 1 w 1233"/>
                <a:gd name="T75" fmla="*/ 1 h 1133"/>
                <a:gd name="T76" fmla="*/ 1 w 1233"/>
                <a:gd name="T77" fmla="*/ 1 h 1133"/>
                <a:gd name="T78" fmla="*/ 1 w 1233"/>
                <a:gd name="T79" fmla="*/ 1 h 1133"/>
                <a:gd name="T80" fmla="*/ 1 w 1233"/>
                <a:gd name="T81" fmla="*/ 1 h 1133"/>
                <a:gd name="T82" fmla="*/ 1 w 1233"/>
                <a:gd name="T83" fmla="*/ 1 h 1133"/>
                <a:gd name="T84" fmla="*/ 0 w 1233"/>
                <a:gd name="T85" fmla="*/ 1 h 1133"/>
                <a:gd name="T86" fmla="*/ 0 w 1233"/>
                <a:gd name="T87" fmla="*/ 1 h 1133"/>
                <a:gd name="T88" fmla="*/ 0 w 1233"/>
                <a:gd name="T89" fmla="*/ 1 h 1133"/>
                <a:gd name="T90" fmla="*/ 0 w 1233"/>
                <a:gd name="T91" fmla="*/ 1 h 113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33"/>
                <a:gd name="T139" fmla="*/ 0 h 1133"/>
                <a:gd name="T140" fmla="*/ 1233 w 1233"/>
                <a:gd name="T141" fmla="*/ 1133 h 1133"/>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33" h="1133">
                  <a:moveTo>
                    <a:pt x="207" y="136"/>
                  </a:moveTo>
                  <a:lnTo>
                    <a:pt x="180" y="153"/>
                  </a:lnTo>
                  <a:lnTo>
                    <a:pt x="153" y="181"/>
                  </a:lnTo>
                  <a:lnTo>
                    <a:pt x="126" y="219"/>
                  </a:lnTo>
                  <a:lnTo>
                    <a:pt x="101" y="260"/>
                  </a:lnTo>
                  <a:lnTo>
                    <a:pt x="79" y="305"/>
                  </a:lnTo>
                  <a:lnTo>
                    <a:pt x="61" y="349"/>
                  </a:lnTo>
                  <a:lnTo>
                    <a:pt x="49" y="389"/>
                  </a:lnTo>
                  <a:lnTo>
                    <a:pt x="41" y="421"/>
                  </a:lnTo>
                  <a:lnTo>
                    <a:pt x="25" y="569"/>
                  </a:lnTo>
                  <a:lnTo>
                    <a:pt x="12" y="712"/>
                  </a:lnTo>
                  <a:lnTo>
                    <a:pt x="3" y="819"/>
                  </a:lnTo>
                  <a:lnTo>
                    <a:pt x="0" y="862"/>
                  </a:lnTo>
                  <a:lnTo>
                    <a:pt x="2" y="870"/>
                  </a:lnTo>
                  <a:lnTo>
                    <a:pt x="7" y="891"/>
                  </a:lnTo>
                  <a:lnTo>
                    <a:pt x="18" y="924"/>
                  </a:lnTo>
                  <a:lnTo>
                    <a:pt x="34" y="961"/>
                  </a:lnTo>
                  <a:lnTo>
                    <a:pt x="58" y="1003"/>
                  </a:lnTo>
                  <a:lnTo>
                    <a:pt x="90" y="1042"/>
                  </a:lnTo>
                  <a:lnTo>
                    <a:pt x="133" y="1075"/>
                  </a:lnTo>
                  <a:lnTo>
                    <a:pt x="186" y="1101"/>
                  </a:lnTo>
                  <a:lnTo>
                    <a:pt x="227" y="1113"/>
                  </a:lnTo>
                  <a:lnTo>
                    <a:pt x="268" y="1123"/>
                  </a:lnTo>
                  <a:lnTo>
                    <a:pt x="308" y="1128"/>
                  </a:lnTo>
                  <a:lnTo>
                    <a:pt x="346" y="1132"/>
                  </a:lnTo>
                  <a:lnTo>
                    <a:pt x="380" y="1133"/>
                  </a:lnTo>
                  <a:lnTo>
                    <a:pt x="414" y="1133"/>
                  </a:lnTo>
                  <a:lnTo>
                    <a:pt x="447" y="1130"/>
                  </a:lnTo>
                  <a:lnTo>
                    <a:pt x="476" y="1127"/>
                  </a:lnTo>
                  <a:lnTo>
                    <a:pt x="501" y="1121"/>
                  </a:lnTo>
                  <a:lnTo>
                    <a:pt x="524" y="1116"/>
                  </a:lnTo>
                  <a:lnTo>
                    <a:pt x="546" y="1111"/>
                  </a:lnTo>
                  <a:lnTo>
                    <a:pt x="562" y="1106"/>
                  </a:lnTo>
                  <a:lnTo>
                    <a:pt x="577" y="1101"/>
                  </a:lnTo>
                  <a:lnTo>
                    <a:pt x="586" y="1097"/>
                  </a:lnTo>
                  <a:lnTo>
                    <a:pt x="593" y="1096"/>
                  </a:lnTo>
                  <a:lnTo>
                    <a:pt x="595" y="1094"/>
                  </a:lnTo>
                  <a:lnTo>
                    <a:pt x="600" y="1092"/>
                  </a:lnTo>
                  <a:lnTo>
                    <a:pt x="616" y="1087"/>
                  </a:lnTo>
                  <a:lnTo>
                    <a:pt x="643" y="1078"/>
                  </a:lnTo>
                  <a:lnTo>
                    <a:pt x="676" y="1068"/>
                  </a:lnTo>
                  <a:lnTo>
                    <a:pt x="715" y="1054"/>
                  </a:lnTo>
                  <a:lnTo>
                    <a:pt x="761" y="1041"/>
                  </a:lnTo>
                  <a:lnTo>
                    <a:pt x="809" y="1023"/>
                  </a:lnTo>
                  <a:lnTo>
                    <a:pt x="858" y="1006"/>
                  </a:lnTo>
                  <a:lnTo>
                    <a:pt x="908" y="989"/>
                  </a:lnTo>
                  <a:lnTo>
                    <a:pt x="957" y="970"/>
                  </a:lnTo>
                  <a:lnTo>
                    <a:pt x="1004" y="953"/>
                  </a:lnTo>
                  <a:lnTo>
                    <a:pt x="1045" y="936"/>
                  </a:lnTo>
                  <a:lnTo>
                    <a:pt x="1083" y="918"/>
                  </a:lnTo>
                  <a:lnTo>
                    <a:pt x="1112" y="903"/>
                  </a:lnTo>
                  <a:lnTo>
                    <a:pt x="1134" y="891"/>
                  </a:lnTo>
                  <a:lnTo>
                    <a:pt x="1144" y="879"/>
                  </a:lnTo>
                  <a:lnTo>
                    <a:pt x="1173" y="808"/>
                  </a:lnTo>
                  <a:lnTo>
                    <a:pt x="1197" y="714"/>
                  </a:lnTo>
                  <a:lnTo>
                    <a:pt x="1217" y="604"/>
                  </a:lnTo>
                  <a:lnTo>
                    <a:pt x="1229" y="485"/>
                  </a:lnTo>
                  <a:lnTo>
                    <a:pt x="1233" y="368"/>
                  </a:lnTo>
                  <a:lnTo>
                    <a:pt x="1227" y="262"/>
                  </a:lnTo>
                  <a:lnTo>
                    <a:pt x="1211" y="176"/>
                  </a:lnTo>
                  <a:lnTo>
                    <a:pt x="1184" y="117"/>
                  </a:lnTo>
                  <a:lnTo>
                    <a:pt x="1146" y="78"/>
                  </a:lnTo>
                  <a:lnTo>
                    <a:pt x="1110" y="48"/>
                  </a:lnTo>
                  <a:lnTo>
                    <a:pt x="1076" y="28"/>
                  </a:lnTo>
                  <a:lnTo>
                    <a:pt x="1047" y="14"/>
                  </a:lnTo>
                  <a:lnTo>
                    <a:pt x="1020" y="5"/>
                  </a:lnTo>
                  <a:lnTo>
                    <a:pt x="1000" y="2"/>
                  </a:lnTo>
                  <a:lnTo>
                    <a:pt x="988" y="0"/>
                  </a:lnTo>
                  <a:lnTo>
                    <a:pt x="984" y="0"/>
                  </a:lnTo>
                  <a:lnTo>
                    <a:pt x="980" y="0"/>
                  </a:lnTo>
                  <a:lnTo>
                    <a:pt x="971" y="0"/>
                  </a:lnTo>
                  <a:lnTo>
                    <a:pt x="957" y="0"/>
                  </a:lnTo>
                  <a:lnTo>
                    <a:pt x="937" y="0"/>
                  </a:lnTo>
                  <a:lnTo>
                    <a:pt x="912" y="2"/>
                  </a:lnTo>
                  <a:lnTo>
                    <a:pt x="883" y="2"/>
                  </a:lnTo>
                  <a:lnTo>
                    <a:pt x="852" y="4"/>
                  </a:lnTo>
                  <a:lnTo>
                    <a:pt x="816" y="5"/>
                  </a:lnTo>
                  <a:lnTo>
                    <a:pt x="779" y="9"/>
                  </a:lnTo>
                  <a:lnTo>
                    <a:pt x="739" y="10"/>
                  </a:lnTo>
                  <a:lnTo>
                    <a:pt x="697" y="16"/>
                  </a:lnTo>
                  <a:lnTo>
                    <a:pt x="656" y="21"/>
                  </a:lnTo>
                  <a:lnTo>
                    <a:pt x="613" y="26"/>
                  </a:lnTo>
                  <a:lnTo>
                    <a:pt x="569" y="35"/>
                  </a:lnTo>
                  <a:lnTo>
                    <a:pt x="528" y="41"/>
                  </a:lnTo>
                  <a:lnTo>
                    <a:pt x="487" y="52"/>
                  </a:lnTo>
                  <a:lnTo>
                    <a:pt x="434" y="65"/>
                  </a:lnTo>
                  <a:lnTo>
                    <a:pt x="387" y="78"/>
                  </a:lnTo>
                  <a:lnTo>
                    <a:pt x="348" y="90"/>
                  </a:lnTo>
                  <a:lnTo>
                    <a:pt x="312" y="100"/>
                  </a:lnTo>
                  <a:lnTo>
                    <a:pt x="281" y="108"/>
                  </a:lnTo>
                  <a:lnTo>
                    <a:pt x="254" y="119"/>
                  </a:lnTo>
                  <a:lnTo>
                    <a:pt x="231" y="127"/>
                  </a:lnTo>
                  <a:lnTo>
                    <a:pt x="207" y="136"/>
                  </a:lnTo>
                  <a:close/>
                </a:path>
              </a:pathLst>
            </a:custGeom>
            <a:solidFill>
              <a:srgbClr val="59A359"/>
            </a:solidFill>
            <a:ln w="9525">
              <a:noFill/>
              <a:round/>
              <a:headEnd/>
              <a:tailEnd/>
            </a:ln>
          </p:spPr>
          <p:txBody>
            <a:bodyPr/>
            <a:lstStyle/>
            <a:p>
              <a:endParaRPr lang="zh-CN" altLang="en-US"/>
            </a:p>
          </p:txBody>
        </p:sp>
        <p:sp>
          <p:nvSpPr>
            <p:cNvPr id="19" name="Freeform 19"/>
            <p:cNvSpPr>
              <a:spLocks/>
            </p:cNvSpPr>
            <p:nvPr/>
          </p:nvSpPr>
          <p:spPr bwMode="auto">
            <a:xfrm>
              <a:off x="4692" y="2867"/>
              <a:ext cx="263" cy="547"/>
            </a:xfrm>
            <a:custGeom>
              <a:avLst/>
              <a:gdLst>
                <a:gd name="T0" fmla="*/ 1 w 526"/>
                <a:gd name="T1" fmla="*/ 1 h 1093"/>
                <a:gd name="T2" fmla="*/ 0 w 526"/>
                <a:gd name="T3" fmla="*/ 3 h 1093"/>
                <a:gd name="T4" fmla="*/ 1 w 526"/>
                <a:gd name="T5" fmla="*/ 3 h 1093"/>
                <a:gd name="T6" fmla="*/ 1 w 526"/>
                <a:gd name="T7" fmla="*/ 1 h 1093"/>
                <a:gd name="T8" fmla="*/ 1 w 526"/>
                <a:gd name="T9" fmla="*/ 1 h 1093"/>
                <a:gd name="T10" fmla="*/ 1 w 526"/>
                <a:gd name="T11" fmla="*/ 1 h 1093"/>
                <a:gd name="T12" fmla="*/ 1 w 526"/>
                <a:gd name="T13" fmla="*/ 1 h 1093"/>
                <a:gd name="T14" fmla="*/ 1 w 526"/>
                <a:gd name="T15" fmla="*/ 1 h 1093"/>
                <a:gd name="T16" fmla="*/ 1 w 526"/>
                <a:gd name="T17" fmla="*/ 1 h 1093"/>
                <a:gd name="T18" fmla="*/ 1 w 526"/>
                <a:gd name="T19" fmla="*/ 1 h 1093"/>
                <a:gd name="T20" fmla="*/ 1 w 526"/>
                <a:gd name="T21" fmla="*/ 1 h 1093"/>
                <a:gd name="T22" fmla="*/ 1 w 526"/>
                <a:gd name="T23" fmla="*/ 0 h 1093"/>
                <a:gd name="T24" fmla="*/ 1 w 526"/>
                <a:gd name="T25" fmla="*/ 1 h 1093"/>
                <a:gd name="T26" fmla="*/ 1 w 526"/>
                <a:gd name="T27" fmla="*/ 1 h 1093"/>
                <a:gd name="T28" fmla="*/ 1 w 526"/>
                <a:gd name="T29" fmla="*/ 1 h 1093"/>
                <a:gd name="T30" fmla="*/ 1 w 526"/>
                <a:gd name="T31" fmla="*/ 1 h 1093"/>
                <a:gd name="T32" fmla="*/ 1 w 526"/>
                <a:gd name="T33" fmla="*/ 1 h 1093"/>
                <a:gd name="T34" fmla="*/ 1 w 526"/>
                <a:gd name="T35" fmla="*/ 1 h 1093"/>
                <a:gd name="T36" fmla="*/ 1 w 526"/>
                <a:gd name="T37" fmla="*/ 1 h 1093"/>
                <a:gd name="T38" fmla="*/ 1 w 526"/>
                <a:gd name="T39" fmla="*/ 1 h 109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6"/>
                <a:gd name="T61" fmla="*/ 0 h 1093"/>
                <a:gd name="T62" fmla="*/ 526 w 526"/>
                <a:gd name="T63" fmla="*/ 1093 h 109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6" h="1093">
                  <a:moveTo>
                    <a:pt x="155" y="72"/>
                  </a:moveTo>
                  <a:lnTo>
                    <a:pt x="0" y="1093"/>
                  </a:lnTo>
                  <a:lnTo>
                    <a:pt x="359" y="1093"/>
                  </a:lnTo>
                  <a:lnTo>
                    <a:pt x="526" y="44"/>
                  </a:lnTo>
                  <a:lnTo>
                    <a:pt x="526" y="43"/>
                  </a:lnTo>
                  <a:lnTo>
                    <a:pt x="526" y="37"/>
                  </a:lnTo>
                  <a:lnTo>
                    <a:pt x="525" y="32"/>
                  </a:lnTo>
                  <a:lnTo>
                    <a:pt x="517" y="24"/>
                  </a:lnTo>
                  <a:lnTo>
                    <a:pt x="503" y="17"/>
                  </a:lnTo>
                  <a:lnTo>
                    <a:pt x="483" y="8"/>
                  </a:lnTo>
                  <a:lnTo>
                    <a:pt x="451" y="3"/>
                  </a:lnTo>
                  <a:lnTo>
                    <a:pt x="408" y="0"/>
                  </a:lnTo>
                  <a:lnTo>
                    <a:pt x="357" y="1"/>
                  </a:lnTo>
                  <a:lnTo>
                    <a:pt x="310" y="8"/>
                  </a:lnTo>
                  <a:lnTo>
                    <a:pt x="269" y="20"/>
                  </a:lnTo>
                  <a:lnTo>
                    <a:pt x="231" y="32"/>
                  </a:lnTo>
                  <a:lnTo>
                    <a:pt x="200" y="48"/>
                  </a:lnTo>
                  <a:lnTo>
                    <a:pt x="175" y="60"/>
                  </a:lnTo>
                  <a:lnTo>
                    <a:pt x="161" y="68"/>
                  </a:lnTo>
                  <a:lnTo>
                    <a:pt x="155" y="72"/>
                  </a:lnTo>
                  <a:close/>
                </a:path>
              </a:pathLst>
            </a:custGeom>
            <a:solidFill>
              <a:srgbClr val="A5A5A5"/>
            </a:solidFill>
            <a:ln w="9525">
              <a:noFill/>
              <a:round/>
              <a:headEnd/>
              <a:tailEnd/>
            </a:ln>
          </p:spPr>
          <p:txBody>
            <a:bodyPr/>
            <a:lstStyle/>
            <a:p>
              <a:endParaRPr lang="zh-CN" altLang="en-US"/>
            </a:p>
          </p:txBody>
        </p:sp>
        <p:sp>
          <p:nvSpPr>
            <p:cNvPr id="20" name="Freeform 20"/>
            <p:cNvSpPr>
              <a:spLocks/>
            </p:cNvSpPr>
            <p:nvPr/>
          </p:nvSpPr>
          <p:spPr bwMode="auto">
            <a:xfrm>
              <a:off x="3412" y="2291"/>
              <a:ext cx="1547" cy="745"/>
            </a:xfrm>
            <a:custGeom>
              <a:avLst/>
              <a:gdLst>
                <a:gd name="T0" fmla="*/ 3 w 3094"/>
                <a:gd name="T1" fmla="*/ 2 h 1491"/>
                <a:gd name="T2" fmla="*/ 3 w 3094"/>
                <a:gd name="T3" fmla="*/ 2 h 1491"/>
                <a:gd name="T4" fmla="*/ 3 w 3094"/>
                <a:gd name="T5" fmla="*/ 2 h 1491"/>
                <a:gd name="T6" fmla="*/ 3 w 3094"/>
                <a:gd name="T7" fmla="*/ 2 h 1491"/>
                <a:gd name="T8" fmla="*/ 3 w 3094"/>
                <a:gd name="T9" fmla="*/ 2 h 1491"/>
                <a:gd name="T10" fmla="*/ 3 w 3094"/>
                <a:gd name="T11" fmla="*/ 2 h 1491"/>
                <a:gd name="T12" fmla="*/ 3 w 3094"/>
                <a:gd name="T13" fmla="*/ 2 h 1491"/>
                <a:gd name="T14" fmla="*/ 3 w 3094"/>
                <a:gd name="T15" fmla="*/ 2 h 1491"/>
                <a:gd name="T16" fmla="*/ 3 w 3094"/>
                <a:gd name="T17" fmla="*/ 1 h 1491"/>
                <a:gd name="T18" fmla="*/ 3 w 3094"/>
                <a:gd name="T19" fmla="*/ 0 h 1491"/>
                <a:gd name="T20" fmla="*/ 5 w 3094"/>
                <a:gd name="T21" fmla="*/ 0 h 1491"/>
                <a:gd name="T22" fmla="*/ 5 w 3094"/>
                <a:gd name="T23" fmla="*/ 0 h 1491"/>
                <a:gd name="T24" fmla="*/ 6 w 3094"/>
                <a:gd name="T25" fmla="*/ 0 h 1491"/>
                <a:gd name="T26" fmla="*/ 6 w 3094"/>
                <a:gd name="T27" fmla="*/ 0 h 1491"/>
                <a:gd name="T28" fmla="*/ 6 w 3094"/>
                <a:gd name="T29" fmla="*/ 1 h 1491"/>
                <a:gd name="T30" fmla="*/ 6 w 3094"/>
                <a:gd name="T31" fmla="*/ 1 h 1491"/>
                <a:gd name="T32" fmla="*/ 6 w 3094"/>
                <a:gd name="T33" fmla="*/ 0 h 1491"/>
                <a:gd name="T34" fmla="*/ 6 w 3094"/>
                <a:gd name="T35" fmla="*/ 0 h 1491"/>
                <a:gd name="T36" fmla="*/ 6 w 3094"/>
                <a:gd name="T37" fmla="*/ 0 h 1491"/>
                <a:gd name="T38" fmla="*/ 6 w 3094"/>
                <a:gd name="T39" fmla="*/ 0 h 1491"/>
                <a:gd name="T40" fmla="*/ 5 w 3094"/>
                <a:gd name="T41" fmla="*/ 0 h 1491"/>
                <a:gd name="T42" fmla="*/ 5 w 3094"/>
                <a:gd name="T43" fmla="*/ 0 h 1491"/>
                <a:gd name="T44" fmla="*/ 5 w 3094"/>
                <a:gd name="T45" fmla="*/ 0 h 1491"/>
                <a:gd name="T46" fmla="*/ 5 w 3094"/>
                <a:gd name="T47" fmla="*/ 0 h 1491"/>
                <a:gd name="T48" fmla="*/ 5 w 3094"/>
                <a:gd name="T49" fmla="*/ 0 h 1491"/>
                <a:gd name="T50" fmla="*/ 3 w 3094"/>
                <a:gd name="T51" fmla="*/ 0 h 1491"/>
                <a:gd name="T52" fmla="*/ 3 w 3094"/>
                <a:gd name="T53" fmla="*/ 1 h 1491"/>
                <a:gd name="T54" fmla="*/ 3 w 3094"/>
                <a:gd name="T55" fmla="*/ 1 h 1491"/>
                <a:gd name="T56" fmla="*/ 3 w 3094"/>
                <a:gd name="T57" fmla="*/ 1 h 1491"/>
                <a:gd name="T58" fmla="*/ 2 w 3094"/>
                <a:gd name="T59" fmla="*/ 1 h 1491"/>
                <a:gd name="T60" fmla="*/ 1 w 3094"/>
                <a:gd name="T61" fmla="*/ 1 h 1491"/>
                <a:gd name="T62" fmla="*/ 1 w 3094"/>
                <a:gd name="T63" fmla="*/ 1 h 1491"/>
                <a:gd name="T64" fmla="*/ 1 w 3094"/>
                <a:gd name="T65" fmla="*/ 1 h 1491"/>
                <a:gd name="T66" fmla="*/ 1 w 3094"/>
                <a:gd name="T67" fmla="*/ 1 h 1491"/>
                <a:gd name="T68" fmla="*/ 1 w 3094"/>
                <a:gd name="T69" fmla="*/ 1 h 1491"/>
                <a:gd name="T70" fmla="*/ 2 w 3094"/>
                <a:gd name="T71" fmla="*/ 2 h 1491"/>
                <a:gd name="T72" fmla="*/ 2 w 3094"/>
                <a:gd name="T73" fmla="*/ 1 h 1491"/>
                <a:gd name="T74" fmla="*/ 3 w 3094"/>
                <a:gd name="T75" fmla="*/ 1 h 1491"/>
                <a:gd name="T76" fmla="*/ 3 w 3094"/>
                <a:gd name="T77" fmla="*/ 1 h 1491"/>
                <a:gd name="T78" fmla="*/ 3 w 3094"/>
                <a:gd name="T79" fmla="*/ 1 h 1491"/>
                <a:gd name="T80" fmla="*/ 3 w 3094"/>
                <a:gd name="T81" fmla="*/ 1 h 1491"/>
                <a:gd name="T82" fmla="*/ 3 w 3094"/>
                <a:gd name="T83" fmla="*/ 1 h 1491"/>
                <a:gd name="T84" fmla="*/ 3 w 3094"/>
                <a:gd name="T85" fmla="*/ 1 h 1491"/>
                <a:gd name="T86" fmla="*/ 3 w 3094"/>
                <a:gd name="T87" fmla="*/ 1 h 1491"/>
                <a:gd name="T88" fmla="*/ 3 w 3094"/>
                <a:gd name="T89" fmla="*/ 1 h 1491"/>
                <a:gd name="T90" fmla="*/ 3 w 3094"/>
                <a:gd name="T91" fmla="*/ 1 h 1491"/>
                <a:gd name="T92" fmla="*/ 3 w 3094"/>
                <a:gd name="T93" fmla="*/ 1 h 1491"/>
                <a:gd name="T94" fmla="*/ 3 w 3094"/>
                <a:gd name="T95" fmla="*/ 1 h 1491"/>
                <a:gd name="T96" fmla="*/ 3 w 3094"/>
                <a:gd name="T97" fmla="*/ 1 h 1491"/>
                <a:gd name="T98" fmla="*/ 3 w 3094"/>
                <a:gd name="T99" fmla="*/ 1 h 1491"/>
                <a:gd name="T100" fmla="*/ 3 w 3094"/>
                <a:gd name="T101" fmla="*/ 1 h 1491"/>
                <a:gd name="T102" fmla="*/ 3 w 3094"/>
                <a:gd name="T103" fmla="*/ 1 h 1491"/>
                <a:gd name="T104" fmla="*/ 3 w 3094"/>
                <a:gd name="T105" fmla="*/ 1 h 1491"/>
                <a:gd name="T106" fmla="*/ 3 w 3094"/>
                <a:gd name="T107" fmla="*/ 1 h 1491"/>
                <a:gd name="T108" fmla="*/ 3 w 3094"/>
                <a:gd name="T109" fmla="*/ 1 h 1491"/>
                <a:gd name="T110" fmla="*/ 3 w 3094"/>
                <a:gd name="T111" fmla="*/ 2 h 1491"/>
                <a:gd name="T112" fmla="*/ 3 w 3094"/>
                <a:gd name="T113" fmla="*/ 2 h 1491"/>
                <a:gd name="T114" fmla="*/ 3 w 3094"/>
                <a:gd name="T115" fmla="*/ 1 h 1491"/>
                <a:gd name="T116" fmla="*/ 3 w 3094"/>
                <a:gd name="T117" fmla="*/ 2 h 1491"/>
                <a:gd name="T118" fmla="*/ 3 w 3094"/>
                <a:gd name="T119" fmla="*/ 2 h 149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094"/>
                <a:gd name="T181" fmla="*/ 0 h 1491"/>
                <a:gd name="T182" fmla="*/ 3094 w 3094"/>
                <a:gd name="T183" fmla="*/ 1491 h 1491"/>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094" h="1491">
                  <a:moveTo>
                    <a:pt x="1485" y="1273"/>
                  </a:moveTo>
                  <a:lnTo>
                    <a:pt x="1607" y="1233"/>
                  </a:lnTo>
                  <a:lnTo>
                    <a:pt x="1606" y="1257"/>
                  </a:lnTo>
                  <a:lnTo>
                    <a:pt x="1602" y="1283"/>
                  </a:lnTo>
                  <a:lnTo>
                    <a:pt x="1598" y="1309"/>
                  </a:lnTo>
                  <a:lnTo>
                    <a:pt x="1591" y="1335"/>
                  </a:lnTo>
                  <a:lnTo>
                    <a:pt x="1580" y="1361"/>
                  </a:lnTo>
                  <a:lnTo>
                    <a:pt x="1566" y="1383"/>
                  </a:lnTo>
                  <a:lnTo>
                    <a:pt x="1548" y="1404"/>
                  </a:lnTo>
                  <a:lnTo>
                    <a:pt x="1525" y="1421"/>
                  </a:lnTo>
                  <a:lnTo>
                    <a:pt x="1501" y="1424"/>
                  </a:lnTo>
                  <a:lnTo>
                    <a:pt x="1478" y="1421"/>
                  </a:lnTo>
                  <a:lnTo>
                    <a:pt x="1454" y="1412"/>
                  </a:lnTo>
                  <a:lnTo>
                    <a:pt x="1431" y="1399"/>
                  </a:lnTo>
                  <a:lnTo>
                    <a:pt x="1409" y="1381"/>
                  </a:lnTo>
                  <a:lnTo>
                    <a:pt x="1389" y="1362"/>
                  </a:lnTo>
                  <a:lnTo>
                    <a:pt x="1371" y="1338"/>
                  </a:lnTo>
                  <a:lnTo>
                    <a:pt x="1357" y="1314"/>
                  </a:lnTo>
                  <a:lnTo>
                    <a:pt x="1485" y="1273"/>
                  </a:lnTo>
                  <a:lnTo>
                    <a:pt x="1474" y="1227"/>
                  </a:lnTo>
                  <a:lnTo>
                    <a:pt x="1341" y="1271"/>
                  </a:lnTo>
                  <a:lnTo>
                    <a:pt x="1328" y="1261"/>
                  </a:lnTo>
                  <a:lnTo>
                    <a:pt x="1317" y="1245"/>
                  </a:lnTo>
                  <a:lnTo>
                    <a:pt x="1310" y="1228"/>
                  </a:lnTo>
                  <a:lnTo>
                    <a:pt x="1299" y="1211"/>
                  </a:lnTo>
                  <a:lnTo>
                    <a:pt x="1319" y="1202"/>
                  </a:lnTo>
                  <a:lnTo>
                    <a:pt x="1343" y="1196"/>
                  </a:lnTo>
                  <a:lnTo>
                    <a:pt x="1366" y="1187"/>
                  </a:lnTo>
                  <a:lnTo>
                    <a:pt x="1391" y="1178"/>
                  </a:lnTo>
                  <a:lnTo>
                    <a:pt x="1416" y="1170"/>
                  </a:lnTo>
                  <a:lnTo>
                    <a:pt x="1442" y="1163"/>
                  </a:lnTo>
                  <a:lnTo>
                    <a:pt x="1463" y="1156"/>
                  </a:lnTo>
                  <a:lnTo>
                    <a:pt x="1485" y="1149"/>
                  </a:lnTo>
                  <a:lnTo>
                    <a:pt x="1472" y="1104"/>
                  </a:lnTo>
                  <a:lnTo>
                    <a:pt x="1308" y="1156"/>
                  </a:lnTo>
                  <a:lnTo>
                    <a:pt x="1306" y="1153"/>
                  </a:lnTo>
                  <a:lnTo>
                    <a:pt x="1306" y="1147"/>
                  </a:lnTo>
                  <a:lnTo>
                    <a:pt x="1306" y="1142"/>
                  </a:lnTo>
                  <a:lnTo>
                    <a:pt x="1306" y="1135"/>
                  </a:lnTo>
                  <a:lnTo>
                    <a:pt x="1240" y="1130"/>
                  </a:lnTo>
                  <a:lnTo>
                    <a:pt x="1240" y="1163"/>
                  </a:lnTo>
                  <a:lnTo>
                    <a:pt x="1243" y="1194"/>
                  </a:lnTo>
                  <a:lnTo>
                    <a:pt x="1251" y="1227"/>
                  </a:lnTo>
                  <a:lnTo>
                    <a:pt x="1261" y="1256"/>
                  </a:lnTo>
                  <a:lnTo>
                    <a:pt x="1274" y="1287"/>
                  </a:lnTo>
                  <a:lnTo>
                    <a:pt x="1288" y="1316"/>
                  </a:lnTo>
                  <a:lnTo>
                    <a:pt x="1306" y="1343"/>
                  </a:lnTo>
                  <a:lnTo>
                    <a:pt x="1324" y="1371"/>
                  </a:lnTo>
                  <a:lnTo>
                    <a:pt x="1346" y="1397"/>
                  </a:lnTo>
                  <a:lnTo>
                    <a:pt x="1370" y="1423"/>
                  </a:lnTo>
                  <a:lnTo>
                    <a:pt x="1395" y="1445"/>
                  </a:lnTo>
                  <a:lnTo>
                    <a:pt x="1422" y="1462"/>
                  </a:lnTo>
                  <a:lnTo>
                    <a:pt x="1451" y="1478"/>
                  </a:lnTo>
                  <a:lnTo>
                    <a:pt x="1481" y="1486"/>
                  </a:lnTo>
                  <a:lnTo>
                    <a:pt x="1514" y="1491"/>
                  </a:lnTo>
                  <a:lnTo>
                    <a:pt x="1548" y="1488"/>
                  </a:lnTo>
                  <a:lnTo>
                    <a:pt x="1573" y="1481"/>
                  </a:lnTo>
                  <a:lnTo>
                    <a:pt x="1595" y="1471"/>
                  </a:lnTo>
                  <a:lnTo>
                    <a:pt x="1613" y="1457"/>
                  </a:lnTo>
                  <a:lnTo>
                    <a:pt x="1629" y="1440"/>
                  </a:lnTo>
                  <a:lnTo>
                    <a:pt x="1640" y="1421"/>
                  </a:lnTo>
                  <a:lnTo>
                    <a:pt x="1651" y="1400"/>
                  </a:lnTo>
                  <a:lnTo>
                    <a:pt x="1660" y="1378"/>
                  </a:lnTo>
                  <a:lnTo>
                    <a:pt x="1665" y="1356"/>
                  </a:lnTo>
                  <a:lnTo>
                    <a:pt x="1719" y="939"/>
                  </a:lnTo>
                  <a:lnTo>
                    <a:pt x="1723" y="908"/>
                  </a:lnTo>
                  <a:lnTo>
                    <a:pt x="1728" y="876"/>
                  </a:lnTo>
                  <a:lnTo>
                    <a:pt x="1734" y="845"/>
                  </a:lnTo>
                  <a:lnTo>
                    <a:pt x="1741" y="814"/>
                  </a:lnTo>
                  <a:lnTo>
                    <a:pt x="1748" y="783"/>
                  </a:lnTo>
                  <a:lnTo>
                    <a:pt x="1755" y="754"/>
                  </a:lnTo>
                  <a:lnTo>
                    <a:pt x="1766" y="724"/>
                  </a:lnTo>
                  <a:lnTo>
                    <a:pt x="1777" y="695"/>
                  </a:lnTo>
                  <a:lnTo>
                    <a:pt x="1790" y="661"/>
                  </a:lnTo>
                  <a:lnTo>
                    <a:pt x="1806" y="626"/>
                  </a:lnTo>
                  <a:lnTo>
                    <a:pt x="1824" y="594"/>
                  </a:lnTo>
                  <a:lnTo>
                    <a:pt x="1845" y="561"/>
                  </a:lnTo>
                  <a:lnTo>
                    <a:pt x="1869" y="530"/>
                  </a:lnTo>
                  <a:lnTo>
                    <a:pt x="1892" y="499"/>
                  </a:lnTo>
                  <a:lnTo>
                    <a:pt x="1919" y="472"/>
                  </a:lnTo>
                  <a:lnTo>
                    <a:pt x="1948" y="444"/>
                  </a:lnTo>
                  <a:lnTo>
                    <a:pt x="1979" y="420"/>
                  </a:lnTo>
                  <a:lnTo>
                    <a:pt x="2009" y="396"/>
                  </a:lnTo>
                  <a:lnTo>
                    <a:pt x="2044" y="375"/>
                  </a:lnTo>
                  <a:lnTo>
                    <a:pt x="2078" y="358"/>
                  </a:lnTo>
                  <a:lnTo>
                    <a:pt x="2114" y="343"/>
                  </a:lnTo>
                  <a:lnTo>
                    <a:pt x="2150" y="329"/>
                  </a:lnTo>
                  <a:lnTo>
                    <a:pt x="2188" y="320"/>
                  </a:lnTo>
                  <a:lnTo>
                    <a:pt x="2228" y="313"/>
                  </a:lnTo>
                  <a:lnTo>
                    <a:pt x="2249" y="337"/>
                  </a:lnTo>
                  <a:lnTo>
                    <a:pt x="2269" y="358"/>
                  </a:lnTo>
                  <a:lnTo>
                    <a:pt x="2289" y="379"/>
                  </a:lnTo>
                  <a:lnTo>
                    <a:pt x="2310" y="396"/>
                  </a:lnTo>
                  <a:lnTo>
                    <a:pt x="2336" y="411"/>
                  </a:lnTo>
                  <a:lnTo>
                    <a:pt x="2365" y="425"/>
                  </a:lnTo>
                  <a:lnTo>
                    <a:pt x="2401" y="439"/>
                  </a:lnTo>
                  <a:lnTo>
                    <a:pt x="2444" y="451"/>
                  </a:lnTo>
                  <a:lnTo>
                    <a:pt x="2469" y="456"/>
                  </a:lnTo>
                  <a:lnTo>
                    <a:pt x="2492" y="458"/>
                  </a:lnTo>
                  <a:lnTo>
                    <a:pt x="2518" y="460"/>
                  </a:lnTo>
                  <a:lnTo>
                    <a:pt x="2541" y="460"/>
                  </a:lnTo>
                  <a:lnTo>
                    <a:pt x="2565" y="456"/>
                  </a:lnTo>
                  <a:lnTo>
                    <a:pt x="2586" y="453"/>
                  </a:lnTo>
                  <a:lnTo>
                    <a:pt x="2610" y="448"/>
                  </a:lnTo>
                  <a:lnTo>
                    <a:pt x="2631" y="439"/>
                  </a:lnTo>
                  <a:lnTo>
                    <a:pt x="2653" y="432"/>
                  </a:lnTo>
                  <a:lnTo>
                    <a:pt x="2673" y="422"/>
                  </a:lnTo>
                  <a:lnTo>
                    <a:pt x="2694" y="411"/>
                  </a:lnTo>
                  <a:lnTo>
                    <a:pt x="2714" y="399"/>
                  </a:lnTo>
                  <a:lnTo>
                    <a:pt x="2732" y="386"/>
                  </a:lnTo>
                  <a:lnTo>
                    <a:pt x="2752" y="372"/>
                  </a:lnTo>
                  <a:lnTo>
                    <a:pt x="2770" y="356"/>
                  </a:lnTo>
                  <a:lnTo>
                    <a:pt x="2788" y="341"/>
                  </a:lnTo>
                  <a:lnTo>
                    <a:pt x="2846" y="372"/>
                  </a:lnTo>
                  <a:lnTo>
                    <a:pt x="2896" y="410"/>
                  </a:lnTo>
                  <a:lnTo>
                    <a:pt x="2939" y="454"/>
                  </a:lnTo>
                  <a:lnTo>
                    <a:pt x="2977" y="506"/>
                  </a:lnTo>
                  <a:lnTo>
                    <a:pt x="3006" y="561"/>
                  </a:lnTo>
                  <a:lnTo>
                    <a:pt x="3030" y="621"/>
                  </a:lnTo>
                  <a:lnTo>
                    <a:pt x="3042" y="681"/>
                  </a:lnTo>
                  <a:lnTo>
                    <a:pt x="3048" y="745"/>
                  </a:lnTo>
                  <a:lnTo>
                    <a:pt x="3051" y="788"/>
                  </a:lnTo>
                  <a:lnTo>
                    <a:pt x="3057" y="836"/>
                  </a:lnTo>
                  <a:lnTo>
                    <a:pt x="3062" y="872"/>
                  </a:lnTo>
                  <a:lnTo>
                    <a:pt x="3067" y="883"/>
                  </a:lnTo>
                  <a:lnTo>
                    <a:pt x="3087" y="805"/>
                  </a:lnTo>
                  <a:lnTo>
                    <a:pt x="3094" y="724"/>
                  </a:lnTo>
                  <a:lnTo>
                    <a:pt x="3093" y="642"/>
                  </a:lnTo>
                  <a:lnTo>
                    <a:pt x="3078" y="564"/>
                  </a:lnTo>
                  <a:lnTo>
                    <a:pt x="3071" y="539"/>
                  </a:lnTo>
                  <a:lnTo>
                    <a:pt x="3062" y="513"/>
                  </a:lnTo>
                  <a:lnTo>
                    <a:pt x="3051" y="487"/>
                  </a:lnTo>
                  <a:lnTo>
                    <a:pt x="3037" y="463"/>
                  </a:lnTo>
                  <a:lnTo>
                    <a:pt x="3022" y="441"/>
                  </a:lnTo>
                  <a:lnTo>
                    <a:pt x="3006" y="418"/>
                  </a:lnTo>
                  <a:lnTo>
                    <a:pt x="2988" y="396"/>
                  </a:lnTo>
                  <a:lnTo>
                    <a:pt x="2968" y="375"/>
                  </a:lnTo>
                  <a:lnTo>
                    <a:pt x="2948" y="356"/>
                  </a:lnTo>
                  <a:lnTo>
                    <a:pt x="2927" y="337"/>
                  </a:lnTo>
                  <a:lnTo>
                    <a:pt x="2905" y="319"/>
                  </a:lnTo>
                  <a:lnTo>
                    <a:pt x="2882" y="301"/>
                  </a:lnTo>
                  <a:lnTo>
                    <a:pt x="2858" y="284"/>
                  </a:lnTo>
                  <a:lnTo>
                    <a:pt x="2833" y="269"/>
                  </a:lnTo>
                  <a:lnTo>
                    <a:pt x="2810" y="255"/>
                  </a:lnTo>
                  <a:lnTo>
                    <a:pt x="2784" y="241"/>
                  </a:lnTo>
                  <a:lnTo>
                    <a:pt x="2779" y="243"/>
                  </a:lnTo>
                  <a:lnTo>
                    <a:pt x="2775" y="245"/>
                  </a:lnTo>
                  <a:lnTo>
                    <a:pt x="2772" y="246"/>
                  </a:lnTo>
                  <a:lnTo>
                    <a:pt x="2768" y="250"/>
                  </a:lnTo>
                  <a:lnTo>
                    <a:pt x="2763" y="255"/>
                  </a:lnTo>
                  <a:lnTo>
                    <a:pt x="2756" y="264"/>
                  </a:lnTo>
                  <a:lnTo>
                    <a:pt x="2743" y="276"/>
                  </a:lnTo>
                  <a:lnTo>
                    <a:pt x="2729" y="291"/>
                  </a:lnTo>
                  <a:lnTo>
                    <a:pt x="2707" y="310"/>
                  </a:lnTo>
                  <a:lnTo>
                    <a:pt x="2687" y="325"/>
                  </a:lnTo>
                  <a:lnTo>
                    <a:pt x="2669" y="339"/>
                  </a:lnTo>
                  <a:lnTo>
                    <a:pt x="2651" y="351"/>
                  </a:lnTo>
                  <a:lnTo>
                    <a:pt x="2635" y="360"/>
                  </a:lnTo>
                  <a:lnTo>
                    <a:pt x="2619" y="368"/>
                  </a:lnTo>
                  <a:lnTo>
                    <a:pt x="2604" y="374"/>
                  </a:lnTo>
                  <a:lnTo>
                    <a:pt x="2588" y="379"/>
                  </a:lnTo>
                  <a:lnTo>
                    <a:pt x="2572" y="380"/>
                  </a:lnTo>
                  <a:lnTo>
                    <a:pt x="2556" y="382"/>
                  </a:lnTo>
                  <a:lnTo>
                    <a:pt x="2539" y="384"/>
                  </a:lnTo>
                  <a:lnTo>
                    <a:pt x="2521" y="384"/>
                  </a:lnTo>
                  <a:lnTo>
                    <a:pt x="2501" y="382"/>
                  </a:lnTo>
                  <a:lnTo>
                    <a:pt x="2480" y="382"/>
                  </a:lnTo>
                  <a:lnTo>
                    <a:pt x="2456" y="380"/>
                  </a:lnTo>
                  <a:lnTo>
                    <a:pt x="2431" y="379"/>
                  </a:lnTo>
                  <a:lnTo>
                    <a:pt x="2415" y="372"/>
                  </a:lnTo>
                  <a:lnTo>
                    <a:pt x="2397" y="367"/>
                  </a:lnTo>
                  <a:lnTo>
                    <a:pt x="2381" y="360"/>
                  </a:lnTo>
                  <a:lnTo>
                    <a:pt x="2363" y="353"/>
                  </a:lnTo>
                  <a:lnTo>
                    <a:pt x="2346" y="346"/>
                  </a:lnTo>
                  <a:lnTo>
                    <a:pt x="2330" y="336"/>
                  </a:lnTo>
                  <a:lnTo>
                    <a:pt x="2318" y="324"/>
                  </a:lnTo>
                  <a:lnTo>
                    <a:pt x="2305" y="310"/>
                  </a:lnTo>
                  <a:lnTo>
                    <a:pt x="2310" y="305"/>
                  </a:lnTo>
                  <a:lnTo>
                    <a:pt x="2316" y="298"/>
                  </a:lnTo>
                  <a:lnTo>
                    <a:pt x="2319" y="291"/>
                  </a:lnTo>
                  <a:lnTo>
                    <a:pt x="2325" y="284"/>
                  </a:lnTo>
                  <a:lnTo>
                    <a:pt x="2337" y="248"/>
                  </a:lnTo>
                  <a:lnTo>
                    <a:pt x="2343" y="210"/>
                  </a:lnTo>
                  <a:lnTo>
                    <a:pt x="2343" y="172"/>
                  </a:lnTo>
                  <a:lnTo>
                    <a:pt x="2339" y="136"/>
                  </a:lnTo>
                  <a:lnTo>
                    <a:pt x="2330" y="98"/>
                  </a:lnTo>
                  <a:lnTo>
                    <a:pt x="2316" y="64"/>
                  </a:lnTo>
                  <a:lnTo>
                    <a:pt x="2298" y="31"/>
                  </a:lnTo>
                  <a:lnTo>
                    <a:pt x="2276" y="0"/>
                  </a:lnTo>
                  <a:lnTo>
                    <a:pt x="2274" y="9"/>
                  </a:lnTo>
                  <a:lnTo>
                    <a:pt x="2276" y="37"/>
                  </a:lnTo>
                  <a:lnTo>
                    <a:pt x="2280" y="74"/>
                  </a:lnTo>
                  <a:lnTo>
                    <a:pt x="2282" y="119"/>
                  </a:lnTo>
                  <a:lnTo>
                    <a:pt x="2278" y="167"/>
                  </a:lnTo>
                  <a:lnTo>
                    <a:pt x="2269" y="210"/>
                  </a:lnTo>
                  <a:lnTo>
                    <a:pt x="2249" y="245"/>
                  </a:lnTo>
                  <a:lnTo>
                    <a:pt x="2217" y="265"/>
                  </a:lnTo>
                  <a:lnTo>
                    <a:pt x="2181" y="265"/>
                  </a:lnTo>
                  <a:lnTo>
                    <a:pt x="2145" y="269"/>
                  </a:lnTo>
                  <a:lnTo>
                    <a:pt x="2110" y="276"/>
                  </a:lnTo>
                  <a:lnTo>
                    <a:pt x="2076" y="284"/>
                  </a:lnTo>
                  <a:lnTo>
                    <a:pt x="2044" y="294"/>
                  </a:lnTo>
                  <a:lnTo>
                    <a:pt x="2011" y="308"/>
                  </a:lnTo>
                  <a:lnTo>
                    <a:pt x="1981" y="322"/>
                  </a:lnTo>
                  <a:lnTo>
                    <a:pt x="1950" y="339"/>
                  </a:lnTo>
                  <a:lnTo>
                    <a:pt x="1921" y="358"/>
                  </a:lnTo>
                  <a:lnTo>
                    <a:pt x="1892" y="379"/>
                  </a:lnTo>
                  <a:lnTo>
                    <a:pt x="1867" y="401"/>
                  </a:lnTo>
                  <a:lnTo>
                    <a:pt x="1842" y="425"/>
                  </a:lnTo>
                  <a:lnTo>
                    <a:pt x="1818" y="449"/>
                  </a:lnTo>
                  <a:lnTo>
                    <a:pt x="1797" y="477"/>
                  </a:lnTo>
                  <a:lnTo>
                    <a:pt x="1775" y="504"/>
                  </a:lnTo>
                  <a:lnTo>
                    <a:pt x="1757" y="532"/>
                  </a:lnTo>
                  <a:lnTo>
                    <a:pt x="1743" y="558"/>
                  </a:lnTo>
                  <a:lnTo>
                    <a:pt x="1730" y="585"/>
                  </a:lnTo>
                  <a:lnTo>
                    <a:pt x="1721" y="613"/>
                  </a:lnTo>
                  <a:lnTo>
                    <a:pt x="1714" y="640"/>
                  </a:lnTo>
                  <a:lnTo>
                    <a:pt x="1707" y="668"/>
                  </a:lnTo>
                  <a:lnTo>
                    <a:pt x="1699" y="697"/>
                  </a:lnTo>
                  <a:lnTo>
                    <a:pt x="1692" y="724"/>
                  </a:lnTo>
                  <a:lnTo>
                    <a:pt x="1685" y="752"/>
                  </a:lnTo>
                  <a:lnTo>
                    <a:pt x="1671" y="745"/>
                  </a:lnTo>
                  <a:lnTo>
                    <a:pt x="1651" y="738"/>
                  </a:lnTo>
                  <a:lnTo>
                    <a:pt x="1626" y="731"/>
                  </a:lnTo>
                  <a:lnTo>
                    <a:pt x="1600" y="723"/>
                  </a:lnTo>
                  <a:lnTo>
                    <a:pt x="1575" y="712"/>
                  </a:lnTo>
                  <a:lnTo>
                    <a:pt x="1552" y="702"/>
                  </a:lnTo>
                  <a:lnTo>
                    <a:pt x="1535" y="692"/>
                  </a:lnTo>
                  <a:lnTo>
                    <a:pt x="1528" y="680"/>
                  </a:lnTo>
                  <a:lnTo>
                    <a:pt x="1496" y="685"/>
                  </a:lnTo>
                  <a:lnTo>
                    <a:pt x="1445" y="693"/>
                  </a:lnTo>
                  <a:lnTo>
                    <a:pt x="1380" y="702"/>
                  </a:lnTo>
                  <a:lnTo>
                    <a:pt x="1303" y="716"/>
                  </a:lnTo>
                  <a:lnTo>
                    <a:pt x="1216" y="730"/>
                  </a:lnTo>
                  <a:lnTo>
                    <a:pt x="1123" y="743"/>
                  </a:lnTo>
                  <a:lnTo>
                    <a:pt x="1025" y="759"/>
                  </a:lnTo>
                  <a:lnTo>
                    <a:pt x="926" y="774"/>
                  </a:lnTo>
                  <a:lnTo>
                    <a:pt x="829" y="790"/>
                  </a:lnTo>
                  <a:lnTo>
                    <a:pt x="737" y="805"/>
                  </a:lnTo>
                  <a:lnTo>
                    <a:pt x="650" y="819"/>
                  </a:lnTo>
                  <a:lnTo>
                    <a:pt x="573" y="831"/>
                  </a:lnTo>
                  <a:lnTo>
                    <a:pt x="508" y="841"/>
                  </a:lnTo>
                  <a:lnTo>
                    <a:pt x="459" y="848"/>
                  </a:lnTo>
                  <a:lnTo>
                    <a:pt x="427" y="853"/>
                  </a:lnTo>
                  <a:lnTo>
                    <a:pt x="416" y="855"/>
                  </a:lnTo>
                  <a:lnTo>
                    <a:pt x="391" y="848"/>
                  </a:lnTo>
                  <a:lnTo>
                    <a:pt x="366" y="840"/>
                  </a:lnTo>
                  <a:lnTo>
                    <a:pt x="342" y="833"/>
                  </a:lnTo>
                  <a:lnTo>
                    <a:pt x="317" y="824"/>
                  </a:lnTo>
                  <a:lnTo>
                    <a:pt x="292" y="816"/>
                  </a:lnTo>
                  <a:lnTo>
                    <a:pt x="266" y="807"/>
                  </a:lnTo>
                  <a:lnTo>
                    <a:pt x="243" y="800"/>
                  </a:lnTo>
                  <a:lnTo>
                    <a:pt x="218" y="791"/>
                  </a:lnTo>
                  <a:lnTo>
                    <a:pt x="193" y="783"/>
                  </a:lnTo>
                  <a:lnTo>
                    <a:pt x="167" y="776"/>
                  </a:lnTo>
                  <a:lnTo>
                    <a:pt x="144" y="767"/>
                  </a:lnTo>
                  <a:lnTo>
                    <a:pt x="119" y="761"/>
                  </a:lnTo>
                  <a:lnTo>
                    <a:pt x="93" y="754"/>
                  </a:lnTo>
                  <a:lnTo>
                    <a:pt x="68" y="747"/>
                  </a:lnTo>
                  <a:lnTo>
                    <a:pt x="43" y="740"/>
                  </a:lnTo>
                  <a:lnTo>
                    <a:pt x="18" y="733"/>
                  </a:lnTo>
                  <a:lnTo>
                    <a:pt x="0" y="750"/>
                  </a:lnTo>
                  <a:lnTo>
                    <a:pt x="5" y="754"/>
                  </a:lnTo>
                  <a:lnTo>
                    <a:pt x="16" y="759"/>
                  </a:lnTo>
                  <a:lnTo>
                    <a:pt x="34" y="766"/>
                  </a:lnTo>
                  <a:lnTo>
                    <a:pt x="56" y="774"/>
                  </a:lnTo>
                  <a:lnTo>
                    <a:pt x="83" y="783"/>
                  </a:lnTo>
                  <a:lnTo>
                    <a:pt x="111" y="793"/>
                  </a:lnTo>
                  <a:lnTo>
                    <a:pt x="142" y="805"/>
                  </a:lnTo>
                  <a:lnTo>
                    <a:pt x="173" y="816"/>
                  </a:lnTo>
                  <a:lnTo>
                    <a:pt x="203" y="828"/>
                  </a:lnTo>
                  <a:lnTo>
                    <a:pt x="234" y="838"/>
                  </a:lnTo>
                  <a:lnTo>
                    <a:pt x="263" y="848"/>
                  </a:lnTo>
                  <a:lnTo>
                    <a:pt x="288" y="857"/>
                  </a:lnTo>
                  <a:lnTo>
                    <a:pt x="310" y="865"/>
                  </a:lnTo>
                  <a:lnTo>
                    <a:pt x="326" y="871"/>
                  </a:lnTo>
                  <a:lnTo>
                    <a:pt x="337" y="874"/>
                  </a:lnTo>
                  <a:lnTo>
                    <a:pt x="340" y="876"/>
                  </a:lnTo>
                  <a:lnTo>
                    <a:pt x="339" y="876"/>
                  </a:lnTo>
                  <a:lnTo>
                    <a:pt x="333" y="877"/>
                  </a:lnTo>
                  <a:lnTo>
                    <a:pt x="326" y="881"/>
                  </a:lnTo>
                  <a:lnTo>
                    <a:pt x="317" y="884"/>
                  </a:lnTo>
                  <a:lnTo>
                    <a:pt x="306" y="888"/>
                  </a:lnTo>
                  <a:lnTo>
                    <a:pt x="297" y="893"/>
                  </a:lnTo>
                  <a:lnTo>
                    <a:pt x="288" y="896"/>
                  </a:lnTo>
                  <a:lnTo>
                    <a:pt x="281" y="902"/>
                  </a:lnTo>
                  <a:lnTo>
                    <a:pt x="769" y="1106"/>
                  </a:lnTo>
                  <a:lnTo>
                    <a:pt x="778" y="1110"/>
                  </a:lnTo>
                  <a:lnTo>
                    <a:pt x="787" y="1111"/>
                  </a:lnTo>
                  <a:lnTo>
                    <a:pt x="796" y="1111"/>
                  </a:lnTo>
                  <a:lnTo>
                    <a:pt x="805" y="1104"/>
                  </a:lnTo>
                  <a:lnTo>
                    <a:pt x="385" y="914"/>
                  </a:lnTo>
                  <a:lnTo>
                    <a:pt x="414" y="907"/>
                  </a:lnTo>
                  <a:lnTo>
                    <a:pt x="463" y="898"/>
                  </a:lnTo>
                  <a:lnTo>
                    <a:pt x="526" y="884"/>
                  </a:lnTo>
                  <a:lnTo>
                    <a:pt x="604" y="871"/>
                  </a:lnTo>
                  <a:lnTo>
                    <a:pt x="692" y="855"/>
                  </a:lnTo>
                  <a:lnTo>
                    <a:pt x="787" y="838"/>
                  </a:lnTo>
                  <a:lnTo>
                    <a:pt x="888" y="819"/>
                  </a:lnTo>
                  <a:lnTo>
                    <a:pt x="989" y="802"/>
                  </a:lnTo>
                  <a:lnTo>
                    <a:pt x="1090" y="785"/>
                  </a:lnTo>
                  <a:lnTo>
                    <a:pt x="1186" y="767"/>
                  </a:lnTo>
                  <a:lnTo>
                    <a:pt x="1276" y="752"/>
                  </a:lnTo>
                  <a:lnTo>
                    <a:pt x="1355" y="736"/>
                  </a:lnTo>
                  <a:lnTo>
                    <a:pt x="1424" y="726"/>
                  </a:lnTo>
                  <a:lnTo>
                    <a:pt x="1474" y="716"/>
                  </a:lnTo>
                  <a:lnTo>
                    <a:pt x="1508" y="711"/>
                  </a:lnTo>
                  <a:lnTo>
                    <a:pt x="1519" y="709"/>
                  </a:lnTo>
                  <a:lnTo>
                    <a:pt x="1539" y="719"/>
                  </a:lnTo>
                  <a:lnTo>
                    <a:pt x="1559" y="730"/>
                  </a:lnTo>
                  <a:lnTo>
                    <a:pt x="1580" y="740"/>
                  </a:lnTo>
                  <a:lnTo>
                    <a:pt x="1602" y="752"/>
                  </a:lnTo>
                  <a:lnTo>
                    <a:pt x="1622" y="764"/>
                  </a:lnTo>
                  <a:lnTo>
                    <a:pt x="1642" y="776"/>
                  </a:lnTo>
                  <a:lnTo>
                    <a:pt x="1662" y="788"/>
                  </a:lnTo>
                  <a:lnTo>
                    <a:pt x="1680" y="802"/>
                  </a:lnTo>
                  <a:lnTo>
                    <a:pt x="1678" y="846"/>
                  </a:lnTo>
                  <a:lnTo>
                    <a:pt x="1671" y="888"/>
                  </a:lnTo>
                  <a:lnTo>
                    <a:pt x="1662" y="931"/>
                  </a:lnTo>
                  <a:lnTo>
                    <a:pt x="1651" y="970"/>
                  </a:lnTo>
                  <a:lnTo>
                    <a:pt x="1638" y="957"/>
                  </a:lnTo>
                  <a:lnTo>
                    <a:pt x="1626" y="943"/>
                  </a:lnTo>
                  <a:lnTo>
                    <a:pt x="1613" y="929"/>
                  </a:lnTo>
                  <a:lnTo>
                    <a:pt x="1600" y="917"/>
                  </a:lnTo>
                  <a:lnTo>
                    <a:pt x="1588" y="905"/>
                  </a:lnTo>
                  <a:lnTo>
                    <a:pt x="1575" y="893"/>
                  </a:lnTo>
                  <a:lnTo>
                    <a:pt x="1561" y="881"/>
                  </a:lnTo>
                  <a:lnTo>
                    <a:pt x="1544" y="871"/>
                  </a:lnTo>
                  <a:lnTo>
                    <a:pt x="1557" y="871"/>
                  </a:lnTo>
                  <a:lnTo>
                    <a:pt x="1570" y="874"/>
                  </a:lnTo>
                  <a:lnTo>
                    <a:pt x="1582" y="883"/>
                  </a:lnTo>
                  <a:lnTo>
                    <a:pt x="1593" y="891"/>
                  </a:lnTo>
                  <a:lnTo>
                    <a:pt x="1606" y="900"/>
                  </a:lnTo>
                  <a:lnTo>
                    <a:pt x="1618" y="903"/>
                  </a:lnTo>
                  <a:lnTo>
                    <a:pt x="1631" y="903"/>
                  </a:lnTo>
                  <a:lnTo>
                    <a:pt x="1645" y="896"/>
                  </a:lnTo>
                  <a:lnTo>
                    <a:pt x="1633" y="876"/>
                  </a:lnTo>
                  <a:lnTo>
                    <a:pt x="1616" y="857"/>
                  </a:lnTo>
                  <a:lnTo>
                    <a:pt x="1600" y="840"/>
                  </a:lnTo>
                  <a:lnTo>
                    <a:pt x="1580" y="822"/>
                  </a:lnTo>
                  <a:lnTo>
                    <a:pt x="1561" y="807"/>
                  </a:lnTo>
                  <a:lnTo>
                    <a:pt x="1539" y="793"/>
                  </a:lnTo>
                  <a:lnTo>
                    <a:pt x="1517" y="781"/>
                  </a:lnTo>
                  <a:lnTo>
                    <a:pt x="1496" y="771"/>
                  </a:lnTo>
                  <a:lnTo>
                    <a:pt x="1510" y="773"/>
                  </a:lnTo>
                  <a:lnTo>
                    <a:pt x="1525" y="774"/>
                  </a:lnTo>
                  <a:lnTo>
                    <a:pt x="1539" y="778"/>
                  </a:lnTo>
                  <a:lnTo>
                    <a:pt x="1553" y="781"/>
                  </a:lnTo>
                  <a:lnTo>
                    <a:pt x="1568" y="785"/>
                  </a:lnTo>
                  <a:lnTo>
                    <a:pt x="1582" y="790"/>
                  </a:lnTo>
                  <a:lnTo>
                    <a:pt x="1595" y="795"/>
                  </a:lnTo>
                  <a:lnTo>
                    <a:pt x="1607" y="802"/>
                  </a:lnTo>
                  <a:lnTo>
                    <a:pt x="1615" y="803"/>
                  </a:lnTo>
                  <a:lnTo>
                    <a:pt x="1622" y="809"/>
                  </a:lnTo>
                  <a:lnTo>
                    <a:pt x="1629" y="816"/>
                  </a:lnTo>
                  <a:lnTo>
                    <a:pt x="1635" y="821"/>
                  </a:lnTo>
                  <a:lnTo>
                    <a:pt x="1642" y="828"/>
                  </a:lnTo>
                  <a:lnTo>
                    <a:pt x="1649" y="829"/>
                  </a:lnTo>
                  <a:lnTo>
                    <a:pt x="1656" y="828"/>
                  </a:lnTo>
                  <a:lnTo>
                    <a:pt x="1665" y="821"/>
                  </a:lnTo>
                  <a:lnTo>
                    <a:pt x="1653" y="805"/>
                  </a:lnTo>
                  <a:lnTo>
                    <a:pt x="1638" y="793"/>
                  </a:lnTo>
                  <a:lnTo>
                    <a:pt x="1622" y="783"/>
                  </a:lnTo>
                  <a:lnTo>
                    <a:pt x="1606" y="774"/>
                  </a:lnTo>
                  <a:lnTo>
                    <a:pt x="1588" y="767"/>
                  </a:lnTo>
                  <a:lnTo>
                    <a:pt x="1570" y="762"/>
                  </a:lnTo>
                  <a:lnTo>
                    <a:pt x="1550" y="755"/>
                  </a:lnTo>
                  <a:lnTo>
                    <a:pt x="1532" y="750"/>
                  </a:lnTo>
                  <a:lnTo>
                    <a:pt x="1521" y="747"/>
                  </a:lnTo>
                  <a:lnTo>
                    <a:pt x="1508" y="745"/>
                  </a:lnTo>
                  <a:lnTo>
                    <a:pt x="1498" y="745"/>
                  </a:lnTo>
                  <a:lnTo>
                    <a:pt x="1489" y="752"/>
                  </a:lnTo>
                  <a:lnTo>
                    <a:pt x="1489" y="757"/>
                  </a:lnTo>
                  <a:lnTo>
                    <a:pt x="1490" y="762"/>
                  </a:lnTo>
                  <a:lnTo>
                    <a:pt x="1492" y="766"/>
                  </a:lnTo>
                  <a:lnTo>
                    <a:pt x="1496" y="769"/>
                  </a:lnTo>
                  <a:lnTo>
                    <a:pt x="1483" y="773"/>
                  </a:lnTo>
                  <a:lnTo>
                    <a:pt x="1469" y="774"/>
                  </a:lnTo>
                  <a:lnTo>
                    <a:pt x="1458" y="778"/>
                  </a:lnTo>
                  <a:lnTo>
                    <a:pt x="1456" y="791"/>
                  </a:lnTo>
                  <a:lnTo>
                    <a:pt x="1470" y="797"/>
                  </a:lnTo>
                  <a:lnTo>
                    <a:pt x="1485" y="802"/>
                  </a:lnTo>
                  <a:lnTo>
                    <a:pt x="1499" y="807"/>
                  </a:lnTo>
                  <a:lnTo>
                    <a:pt x="1516" y="810"/>
                  </a:lnTo>
                  <a:lnTo>
                    <a:pt x="1528" y="816"/>
                  </a:lnTo>
                  <a:lnTo>
                    <a:pt x="1543" y="822"/>
                  </a:lnTo>
                  <a:lnTo>
                    <a:pt x="1555" y="831"/>
                  </a:lnTo>
                  <a:lnTo>
                    <a:pt x="1568" y="840"/>
                  </a:lnTo>
                  <a:lnTo>
                    <a:pt x="1557" y="841"/>
                  </a:lnTo>
                  <a:lnTo>
                    <a:pt x="1544" y="841"/>
                  </a:lnTo>
                  <a:lnTo>
                    <a:pt x="1534" y="840"/>
                  </a:lnTo>
                  <a:lnTo>
                    <a:pt x="1521" y="836"/>
                  </a:lnTo>
                  <a:lnTo>
                    <a:pt x="1508" y="833"/>
                  </a:lnTo>
                  <a:lnTo>
                    <a:pt x="1496" y="831"/>
                  </a:lnTo>
                  <a:lnTo>
                    <a:pt x="1485" y="834"/>
                  </a:lnTo>
                  <a:lnTo>
                    <a:pt x="1472" y="840"/>
                  </a:lnTo>
                  <a:lnTo>
                    <a:pt x="1478" y="859"/>
                  </a:lnTo>
                  <a:lnTo>
                    <a:pt x="1489" y="874"/>
                  </a:lnTo>
                  <a:lnTo>
                    <a:pt x="1501" y="886"/>
                  </a:lnTo>
                  <a:lnTo>
                    <a:pt x="1517" y="898"/>
                  </a:lnTo>
                  <a:lnTo>
                    <a:pt x="1532" y="910"/>
                  </a:lnTo>
                  <a:lnTo>
                    <a:pt x="1548" y="924"/>
                  </a:lnTo>
                  <a:lnTo>
                    <a:pt x="1561" y="941"/>
                  </a:lnTo>
                  <a:lnTo>
                    <a:pt x="1571" y="960"/>
                  </a:lnTo>
                  <a:lnTo>
                    <a:pt x="1543" y="965"/>
                  </a:lnTo>
                  <a:lnTo>
                    <a:pt x="1512" y="972"/>
                  </a:lnTo>
                  <a:lnTo>
                    <a:pt x="1483" y="981"/>
                  </a:lnTo>
                  <a:lnTo>
                    <a:pt x="1454" y="989"/>
                  </a:lnTo>
                  <a:lnTo>
                    <a:pt x="1425" y="998"/>
                  </a:lnTo>
                  <a:lnTo>
                    <a:pt x="1397" y="1005"/>
                  </a:lnTo>
                  <a:lnTo>
                    <a:pt x="1366" y="1010"/>
                  </a:lnTo>
                  <a:lnTo>
                    <a:pt x="1337" y="1012"/>
                  </a:lnTo>
                  <a:lnTo>
                    <a:pt x="1343" y="974"/>
                  </a:lnTo>
                  <a:lnTo>
                    <a:pt x="1346" y="932"/>
                  </a:lnTo>
                  <a:lnTo>
                    <a:pt x="1343" y="893"/>
                  </a:lnTo>
                  <a:lnTo>
                    <a:pt x="1337" y="855"/>
                  </a:lnTo>
                  <a:lnTo>
                    <a:pt x="1328" y="843"/>
                  </a:lnTo>
                  <a:lnTo>
                    <a:pt x="1321" y="829"/>
                  </a:lnTo>
                  <a:lnTo>
                    <a:pt x="1312" y="817"/>
                  </a:lnTo>
                  <a:lnTo>
                    <a:pt x="1297" y="814"/>
                  </a:lnTo>
                  <a:lnTo>
                    <a:pt x="1283" y="838"/>
                  </a:lnTo>
                  <a:lnTo>
                    <a:pt x="1274" y="864"/>
                  </a:lnTo>
                  <a:lnTo>
                    <a:pt x="1265" y="889"/>
                  </a:lnTo>
                  <a:lnTo>
                    <a:pt x="1249" y="914"/>
                  </a:lnTo>
                  <a:lnTo>
                    <a:pt x="1186" y="814"/>
                  </a:lnTo>
                  <a:lnTo>
                    <a:pt x="1168" y="814"/>
                  </a:lnTo>
                  <a:lnTo>
                    <a:pt x="1168" y="829"/>
                  </a:lnTo>
                  <a:lnTo>
                    <a:pt x="1180" y="848"/>
                  </a:lnTo>
                  <a:lnTo>
                    <a:pt x="1191" y="867"/>
                  </a:lnTo>
                  <a:lnTo>
                    <a:pt x="1200" y="886"/>
                  </a:lnTo>
                  <a:lnTo>
                    <a:pt x="1209" y="907"/>
                  </a:lnTo>
                  <a:lnTo>
                    <a:pt x="1218" y="926"/>
                  </a:lnTo>
                  <a:lnTo>
                    <a:pt x="1225" y="946"/>
                  </a:lnTo>
                  <a:lnTo>
                    <a:pt x="1231" y="969"/>
                  </a:lnTo>
                  <a:lnTo>
                    <a:pt x="1236" y="989"/>
                  </a:lnTo>
                  <a:lnTo>
                    <a:pt x="1251" y="986"/>
                  </a:lnTo>
                  <a:lnTo>
                    <a:pt x="1263" y="977"/>
                  </a:lnTo>
                  <a:lnTo>
                    <a:pt x="1272" y="969"/>
                  </a:lnTo>
                  <a:lnTo>
                    <a:pt x="1281" y="958"/>
                  </a:lnTo>
                  <a:lnTo>
                    <a:pt x="1288" y="946"/>
                  </a:lnTo>
                  <a:lnTo>
                    <a:pt x="1294" y="932"/>
                  </a:lnTo>
                  <a:lnTo>
                    <a:pt x="1299" y="920"/>
                  </a:lnTo>
                  <a:lnTo>
                    <a:pt x="1305" y="908"/>
                  </a:lnTo>
                  <a:lnTo>
                    <a:pt x="1312" y="920"/>
                  </a:lnTo>
                  <a:lnTo>
                    <a:pt x="1308" y="948"/>
                  </a:lnTo>
                  <a:lnTo>
                    <a:pt x="1301" y="975"/>
                  </a:lnTo>
                  <a:lnTo>
                    <a:pt x="1294" y="1001"/>
                  </a:lnTo>
                  <a:lnTo>
                    <a:pt x="1283" y="1029"/>
                  </a:lnTo>
                  <a:lnTo>
                    <a:pt x="1272" y="1055"/>
                  </a:lnTo>
                  <a:lnTo>
                    <a:pt x="1261" y="1080"/>
                  </a:lnTo>
                  <a:lnTo>
                    <a:pt x="1251" y="1106"/>
                  </a:lnTo>
                  <a:lnTo>
                    <a:pt x="1240" y="1130"/>
                  </a:lnTo>
                  <a:lnTo>
                    <a:pt x="1306" y="1135"/>
                  </a:lnTo>
                  <a:lnTo>
                    <a:pt x="1312" y="1120"/>
                  </a:lnTo>
                  <a:lnTo>
                    <a:pt x="1317" y="1098"/>
                  </a:lnTo>
                  <a:lnTo>
                    <a:pt x="1323" y="1077"/>
                  </a:lnTo>
                  <a:lnTo>
                    <a:pt x="1328" y="1061"/>
                  </a:lnTo>
                  <a:lnTo>
                    <a:pt x="1362" y="1056"/>
                  </a:lnTo>
                  <a:lnTo>
                    <a:pt x="1397" y="1048"/>
                  </a:lnTo>
                  <a:lnTo>
                    <a:pt x="1431" y="1039"/>
                  </a:lnTo>
                  <a:lnTo>
                    <a:pt x="1465" y="1030"/>
                  </a:lnTo>
                  <a:lnTo>
                    <a:pt x="1499" y="1022"/>
                  </a:lnTo>
                  <a:lnTo>
                    <a:pt x="1532" y="1013"/>
                  </a:lnTo>
                  <a:lnTo>
                    <a:pt x="1566" y="1005"/>
                  </a:lnTo>
                  <a:lnTo>
                    <a:pt x="1600" y="998"/>
                  </a:lnTo>
                  <a:lnTo>
                    <a:pt x="1611" y="1012"/>
                  </a:lnTo>
                  <a:lnTo>
                    <a:pt x="1622" y="1025"/>
                  </a:lnTo>
                  <a:lnTo>
                    <a:pt x="1629" y="1039"/>
                  </a:lnTo>
                  <a:lnTo>
                    <a:pt x="1636" y="1055"/>
                  </a:lnTo>
                  <a:lnTo>
                    <a:pt x="1472" y="1104"/>
                  </a:lnTo>
                  <a:lnTo>
                    <a:pt x="1485" y="1149"/>
                  </a:lnTo>
                  <a:lnTo>
                    <a:pt x="1489" y="1147"/>
                  </a:lnTo>
                  <a:lnTo>
                    <a:pt x="1501" y="1144"/>
                  </a:lnTo>
                  <a:lnTo>
                    <a:pt x="1517" y="1139"/>
                  </a:lnTo>
                  <a:lnTo>
                    <a:pt x="1539" y="1132"/>
                  </a:lnTo>
                  <a:lnTo>
                    <a:pt x="1562" y="1123"/>
                  </a:lnTo>
                  <a:lnTo>
                    <a:pt x="1586" y="1115"/>
                  </a:lnTo>
                  <a:lnTo>
                    <a:pt x="1607" y="1106"/>
                  </a:lnTo>
                  <a:lnTo>
                    <a:pt x="1627" y="1099"/>
                  </a:lnTo>
                  <a:lnTo>
                    <a:pt x="1620" y="1180"/>
                  </a:lnTo>
                  <a:lnTo>
                    <a:pt x="1474" y="1227"/>
                  </a:lnTo>
                  <a:lnTo>
                    <a:pt x="1485" y="1273"/>
                  </a:lnTo>
                  <a:close/>
                </a:path>
              </a:pathLst>
            </a:custGeom>
            <a:solidFill>
              <a:srgbClr val="000000"/>
            </a:solidFill>
            <a:ln w="9525">
              <a:noFill/>
              <a:round/>
              <a:headEnd/>
              <a:tailEnd/>
            </a:ln>
          </p:spPr>
          <p:txBody>
            <a:bodyPr/>
            <a:lstStyle/>
            <a:p>
              <a:endParaRPr lang="zh-CN" altLang="en-US"/>
            </a:p>
          </p:txBody>
        </p:sp>
        <p:sp>
          <p:nvSpPr>
            <p:cNvPr id="21" name="Freeform 21"/>
            <p:cNvSpPr>
              <a:spLocks/>
            </p:cNvSpPr>
            <p:nvPr/>
          </p:nvSpPr>
          <p:spPr bwMode="auto">
            <a:xfrm>
              <a:off x="4416" y="1728"/>
              <a:ext cx="400" cy="116"/>
            </a:xfrm>
            <a:custGeom>
              <a:avLst/>
              <a:gdLst>
                <a:gd name="T0" fmla="*/ 2 w 800"/>
                <a:gd name="T1" fmla="*/ 1 h 230"/>
                <a:gd name="T2" fmla="*/ 2 w 800"/>
                <a:gd name="T3" fmla="*/ 1 h 230"/>
                <a:gd name="T4" fmla="*/ 2 w 800"/>
                <a:gd name="T5" fmla="*/ 1 h 230"/>
                <a:gd name="T6" fmla="*/ 2 w 800"/>
                <a:gd name="T7" fmla="*/ 1 h 230"/>
                <a:gd name="T8" fmla="*/ 2 w 800"/>
                <a:gd name="T9" fmla="*/ 1 h 230"/>
                <a:gd name="T10" fmla="*/ 2 w 800"/>
                <a:gd name="T11" fmla="*/ 1 h 230"/>
                <a:gd name="T12" fmla="*/ 2 w 800"/>
                <a:gd name="T13" fmla="*/ 1 h 230"/>
                <a:gd name="T14" fmla="*/ 2 w 800"/>
                <a:gd name="T15" fmla="*/ 1 h 230"/>
                <a:gd name="T16" fmla="*/ 2 w 800"/>
                <a:gd name="T17" fmla="*/ 1 h 230"/>
                <a:gd name="T18" fmla="*/ 2 w 800"/>
                <a:gd name="T19" fmla="*/ 1 h 230"/>
                <a:gd name="T20" fmla="*/ 1 w 800"/>
                <a:gd name="T21" fmla="*/ 1 h 230"/>
                <a:gd name="T22" fmla="*/ 1 w 800"/>
                <a:gd name="T23" fmla="*/ 1 h 230"/>
                <a:gd name="T24" fmla="*/ 1 w 800"/>
                <a:gd name="T25" fmla="*/ 1 h 230"/>
                <a:gd name="T26" fmla="*/ 1 w 800"/>
                <a:gd name="T27" fmla="*/ 1 h 230"/>
                <a:gd name="T28" fmla="*/ 1 w 800"/>
                <a:gd name="T29" fmla="*/ 1 h 230"/>
                <a:gd name="T30" fmla="*/ 1 w 800"/>
                <a:gd name="T31" fmla="*/ 1 h 230"/>
                <a:gd name="T32" fmla="*/ 1 w 800"/>
                <a:gd name="T33" fmla="*/ 1 h 230"/>
                <a:gd name="T34" fmla="*/ 1 w 800"/>
                <a:gd name="T35" fmla="*/ 1 h 230"/>
                <a:gd name="T36" fmla="*/ 1 w 800"/>
                <a:gd name="T37" fmla="*/ 1 h 230"/>
                <a:gd name="T38" fmla="*/ 1 w 800"/>
                <a:gd name="T39" fmla="*/ 1 h 230"/>
                <a:gd name="T40" fmla="*/ 1 w 800"/>
                <a:gd name="T41" fmla="*/ 1 h 230"/>
                <a:gd name="T42" fmla="*/ 1 w 800"/>
                <a:gd name="T43" fmla="*/ 1 h 230"/>
                <a:gd name="T44" fmla="*/ 1 w 800"/>
                <a:gd name="T45" fmla="*/ 1 h 230"/>
                <a:gd name="T46" fmla="*/ 0 w 800"/>
                <a:gd name="T47" fmla="*/ 1 h 230"/>
                <a:gd name="T48" fmla="*/ 0 w 800"/>
                <a:gd name="T49" fmla="*/ 1 h 230"/>
                <a:gd name="T50" fmla="*/ 1 w 800"/>
                <a:gd name="T51" fmla="*/ 1 h 230"/>
                <a:gd name="T52" fmla="*/ 1 w 800"/>
                <a:gd name="T53" fmla="*/ 1 h 230"/>
                <a:gd name="T54" fmla="*/ 1 w 800"/>
                <a:gd name="T55" fmla="*/ 1 h 230"/>
                <a:gd name="T56" fmla="*/ 1 w 800"/>
                <a:gd name="T57" fmla="*/ 1 h 230"/>
                <a:gd name="T58" fmla="*/ 1 w 800"/>
                <a:gd name="T59" fmla="*/ 1 h 230"/>
                <a:gd name="T60" fmla="*/ 1 w 800"/>
                <a:gd name="T61" fmla="*/ 1 h 230"/>
                <a:gd name="T62" fmla="*/ 1 w 800"/>
                <a:gd name="T63" fmla="*/ 1 h 230"/>
                <a:gd name="T64" fmla="*/ 1 w 800"/>
                <a:gd name="T65" fmla="*/ 1 h 230"/>
                <a:gd name="T66" fmla="*/ 1 w 800"/>
                <a:gd name="T67" fmla="*/ 1 h 230"/>
                <a:gd name="T68" fmla="*/ 1 w 800"/>
                <a:gd name="T69" fmla="*/ 1 h 230"/>
                <a:gd name="T70" fmla="*/ 1 w 800"/>
                <a:gd name="T71" fmla="*/ 0 h 230"/>
                <a:gd name="T72" fmla="*/ 1 w 800"/>
                <a:gd name="T73" fmla="*/ 1 h 230"/>
                <a:gd name="T74" fmla="*/ 1 w 800"/>
                <a:gd name="T75" fmla="*/ 1 h 230"/>
                <a:gd name="T76" fmla="*/ 1 w 800"/>
                <a:gd name="T77" fmla="*/ 1 h 230"/>
                <a:gd name="T78" fmla="*/ 1 w 800"/>
                <a:gd name="T79" fmla="*/ 1 h 230"/>
                <a:gd name="T80" fmla="*/ 1 w 800"/>
                <a:gd name="T81" fmla="*/ 1 h 230"/>
                <a:gd name="T82" fmla="*/ 1 w 800"/>
                <a:gd name="T83" fmla="*/ 1 h 230"/>
                <a:gd name="T84" fmla="*/ 1 w 800"/>
                <a:gd name="T85" fmla="*/ 1 h 230"/>
                <a:gd name="T86" fmla="*/ 2 w 800"/>
                <a:gd name="T87" fmla="*/ 1 h 230"/>
                <a:gd name="T88" fmla="*/ 2 w 800"/>
                <a:gd name="T89" fmla="*/ 1 h 230"/>
                <a:gd name="T90" fmla="*/ 2 w 800"/>
                <a:gd name="T91" fmla="*/ 1 h 230"/>
                <a:gd name="T92" fmla="*/ 2 w 800"/>
                <a:gd name="T93" fmla="*/ 1 h 230"/>
                <a:gd name="T94" fmla="*/ 2 w 800"/>
                <a:gd name="T95" fmla="*/ 1 h 230"/>
                <a:gd name="T96" fmla="*/ 2 w 800"/>
                <a:gd name="T97" fmla="*/ 1 h 230"/>
                <a:gd name="T98" fmla="*/ 2 w 800"/>
                <a:gd name="T99" fmla="*/ 1 h 230"/>
                <a:gd name="T100" fmla="*/ 2 w 800"/>
                <a:gd name="T101" fmla="*/ 1 h 230"/>
                <a:gd name="T102" fmla="*/ 2 w 800"/>
                <a:gd name="T103" fmla="*/ 1 h 230"/>
                <a:gd name="T104" fmla="*/ 2 w 800"/>
                <a:gd name="T105" fmla="*/ 1 h 230"/>
                <a:gd name="T106" fmla="*/ 2 w 800"/>
                <a:gd name="T107" fmla="*/ 1 h 230"/>
                <a:gd name="T108" fmla="*/ 2 w 800"/>
                <a:gd name="T109" fmla="*/ 1 h 230"/>
                <a:gd name="T110" fmla="*/ 2 w 800"/>
                <a:gd name="T111" fmla="*/ 1 h 230"/>
                <a:gd name="T112" fmla="*/ 2 w 800"/>
                <a:gd name="T113" fmla="*/ 1 h 23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00"/>
                <a:gd name="T172" fmla="*/ 0 h 230"/>
                <a:gd name="T173" fmla="*/ 800 w 800"/>
                <a:gd name="T174" fmla="*/ 230 h 23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00" h="230">
                  <a:moveTo>
                    <a:pt x="800" y="228"/>
                  </a:moveTo>
                  <a:lnTo>
                    <a:pt x="787" y="230"/>
                  </a:lnTo>
                  <a:lnTo>
                    <a:pt x="776" y="225"/>
                  </a:lnTo>
                  <a:lnTo>
                    <a:pt x="766" y="216"/>
                  </a:lnTo>
                  <a:lnTo>
                    <a:pt x="757" y="210"/>
                  </a:lnTo>
                  <a:lnTo>
                    <a:pt x="719" y="179"/>
                  </a:lnTo>
                  <a:lnTo>
                    <a:pt x="679" y="151"/>
                  </a:lnTo>
                  <a:lnTo>
                    <a:pt x="638" y="129"/>
                  </a:lnTo>
                  <a:lnTo>
                    <a:pt x="593" y="110"/>
                  </a:lnTo>
                  <a:lnTo>
                    <a:pt x="548" y="96"/>
                  </a:lnTo>
                  <a:lnTo>
                    <a:pt x="499" y="84"/>
                  </a:lnTo>
                  <a:lnTo>
                    <a:pt x="450" y="75"/>
                  </a:lnTo>
                  <a:lnTo>
                    <a:pt x="400" y="72"/>
                  </a:lnTo>
                  <a:lnTo>
                    <a:pt x="351" y="70"/>
                  </a:lnTo>
                  <a:lnTo>
                    <a:pt x="301" y="70"/>
                  </a:lnTo>
                  <a:lnTo>
                    <a:pt x="250" y="75"/>
                  </a:lnTo>
                  <a:lnTo>
                    <a:pt x="201" y="82"/>
                  </a:lnTo>
                  <a:lnTo>
                    <a:pt x="153" y="91"/>
                  </a:lnTo>
                  <a:lnTo>
                    <a:pt x="106" y="101"/>
                  </a:lnTo>
                  <a:lnTo>
                    <a:pt x="59" y="115"/>
                  </a:lnTo>
                  <a:lnTo>
                    <a:pt x="16" y="130"/>
                  </a:lnTo>
                  <a:lnTo>
                    <a:pt x="9" y="124"/>
                  </a:lnTo>
                  <a:lnTo>
                    <a:pt x="3" y="117"/>
                  </a:lnTo>
                  <a:lnTo>
                    <a:pt x="0" y="106"/>
                  </a:lnTo>
                  <a:lnTo>
                    <a:pt x="0" y="94"/>
                  </a:lnTo>
                  <a:lnTo>
                    <a:pt x="23" y="77"/>
                  </a:lnTo>
                  <a:lnTo>
                    <a:pt x="48" y="62"/>
                  </a:lnTo>
                  <a:lnTo>
                    <a:pt x="74" y="48"/>
                  </a:lnTo>
                  <a:lnTo>
                    <a:pt x="101" y="36"/>
                  </a:lnTo>
                  <a:lnTo>
                    <a:pt x="128" y="26"/>
                  </a:lnTo>
                  <a:lnTo>
                    <a:pt x="156" y="17"/>
                  </a:lnTo>
                  <a:lnTo>
                    <a:pt x="185" y="12"/>
                  </a:lnTo>
                  <a:lnTo>
                    <a:pt x="214" y="7"/>
                  </a:lnTo>
                  <a:lnTo>
                    <a:pt x="245" y="3"/>
                  </a:lnTo>
                  <a:lnTo>
                    <a:pt x="274" y="1"/>
                  </a:lnTo>
                  <a:lnTo>
                    <a:pt x="304" y="0"/>
                  </a:lnTo>
                  <a:lnTo>
                    <a:pt x="335" y="1"/>
                  </a:lnTo>
                  <a:lnTo>
                    <a:pt x="366" y="3"/>
                  </a:lnTo>
                  <a:lnTo>
                    <a:pt x="396" y="7"/>
                  </a:lnTo>
                  <a:lnTo>
                    <a:pt x="427" y="10"/>
                  </a:lnTo>
                  <a:lnTo>
                    <a:pt x="456" y="15"/>
                  </a:lnTo>
                  <a:lnTo>
                    <a:pt x="481" y="20"/>
                  </a:lnTo>
                  <a:lnTo>
                    <a:pt x="506" y="26"/>
                  </a:lnTo>
                  <a:lnTo>
                    <a:pt x="531" y="32"/>
                  </a:lnTo>
                  <a:lnTo>
                    <a:pt x="557" y="41"/>
                  </a:lnTo>
                  <a:lnTo>
                    <a:pt x="582" y="50"/>
                  </a:lnTo>
                  <a:lnTo>
                    <a:pt x="605" y="60"/>
                  </a:lnTo>
                  <a:lnTo>
                    <a:pt x="630" y="72"/>
                  </a:lnTo>
                  <a:lnTo>
                    <a:pt x="652" y="86"/>
                  </a:lnTo>
                  <a:lnTo>
                    <a:pt x="676" y="99"/>
                  </a:lnTo>
                  <a:lnTo>
                    <a:pt x="697" y="113"/>
                  </a:lnTo>
                  <a:lnTo>
                    <a:pt x="717" y="130"/>
                  </a:lnTo>
                  <a:lnTo>
                    <a:pt x="737" y="148"/>
                  </a:lnTo>
                  <a:lnTo>
                    <a:pt x="755" y="167"/>
                  </a:lnTo>
                  <a:lnTo>
                    <a:pt x="771" y="185"/>
                  </a:lnTo>
                  <a:lnTo>
                    <a:pt x="785" y="206"/>
                  </a:lnTo>
                  <a:lnTo>
                    <a:pt x="800" y="228"/>
                  </a:lnTo>
                  <a:close/>
                </a:path>
              </a:pathLst>
            </a:custGeom>
            <a:solidFill>
              <a:srgbClr val="000000"/>
            </a:solidFill>
            <a:ln w="9525">
              <a:noFill/>
              <a:round/>
              <a:headEnd/>
              <a:tailEnd/>
            </a:ln>
          </p:spPr>
          <p:txBody>
            <a:bodyPr/>
            <a:lstStyle/>
            <a:p>
              <a:endParaRPr lang="zh-CN" altLang="en-US"/>
            </a:p>
          </p:txBody>
        </p:sp>
        <p:sp>
          <p:nvSpPr>
            <p:cNvPr id="22" name="Freeform 22"/>
            <p:cNvSpPr>
              <a:spLocks/>
            </p:cNvSpPr>
            <p:nvPr/>
          </p:nvSpPr>
          <p:spPr bwMode="auto">
            <a:xfrm>
              <a:off x="3450" y="1791"/>
              <a:ext cx="777" cy="746"/>
            </a:xfrm>
            <a:custGeom>
              <a:avLst/>
              <a:gdLst>
                <a:gd name="T0" fmla="*/ 2 w 1556"/>
                <a:gd name="T1" fmla="*/ 3 h 1491"/>
                <a:gd name="T2" fmla="*/ 2 w 1556"/>
                <a:gd name="T3" fmla="*/ 1 h 1491"/>
                <a:gd name="T4" fmla="*/ 0 w 1556"/>
                <a:gd name="T5" fmla="*/ 1 h 1491"/>
                <a:gd name="T6" fmla="*/ 0 w 1556"/>
                <a:gd name="T7" fmla="*/ 3 h 1491"/>
                <a:gd name="T8" fmla="*/ 0 w 1556"/>
                <a:gd name="T9" fmla="*/ 3 h 1491"/>
                <a:gd name="T10" fmla="*/ 0 w 1556"/>
                <a:gd name="T11" fmla="*/ 3 h 1491"/>
                <a:gd name="T12" fmla="*/ 0 w 1556"/>
                <a:gd name="T13" fmla="*/ 3 h 1491"/>
                <a:gd name="T14" fmla="*/ 0 w 1556"/>
                <a:gd name="T15" fmla="*/ 3 h 1491"/>
                <a:gd name="T16" fmla="*/ 0 w 1556"/>
                <a:gd name="T17" fmla="*/ 1 h 1491"/>
                <a:gd name="T18" fmla="*/ 0 w 1556"/>
                <a:gd name="T19" fmla="*/ 1 h 1491"/>
                <a:gd name="T20" fmla="*/ 0 w 1556"/>
                <a:gd name="T21" fmla="*/ 1 h 1491"/>
                <a:gd name="T22" fmla="*/ 0 w 1556"/>
                <a:gd name="T23" fmla="*/ 2 h 1491"/>
                <a:gd name="T24" fmla="*/ 0 w 1556"/>
                <a:gd name="T25" fmla="*/ 3 h 1491"/>
                <a:gd name="T26" fmla="*/ 0 w 1556"/>
                <a:gd name="T27" fmla="*/ 3 h 1491"/>
                <a:gd name="T28" fmla="*/ 0 w 1556"/>
                <a:gd name="T29" fmla="*/ 3 h 1491"/>
                <a:gd name="T30" fmla="*/ 0 w 1556"/>
                <a:gd name="T31" fmla="*/ 3 h 1491"/>
                <a:gd name="T32" fmla="*/ 0 w 1556"/>
                <a:gd name="T33" fmla="*/ 3 h 1491"/>
                <a:gd name="T34" fmla="*/ 0 w 1556"/>
                <a:gd name="T35" fmla="*/ 3 h 1491"/>
                <a:gd name="T36" fmla="*/ 0 w 1556"/>
                <a:gd name="T37" fmla="*/ 3 h 1491"/>
                <a:gd name="T38" fmla="*/ 0 w 1556"/>
                <a:gd name="T39" fmla="*/ 3 h 1491"/>
                <a:gd name="T40" fmla="*/ 0 w 1556"/>
                <a:gd name="T41" fmla="*/ 3 h 1491"/>
                <a:gd name="T42" fmla="*/ 0 w 1556"/>
                <a:gd name="T43" fmla="*/ 3 h 1491"/>
                <a:gd name="T44" fmla="*/ 0 w 1556"/>
                <a:gd name="T45" fmla="*/ 3 h 1491"/>
                <a:gd name="T46" fmla="*/ 0 w 1556"/>
                <a:gd name="T47" fmla="*/ 3 h 1491"/>
                <a:gd name="T48" fmla="*/ 0 w 1556"/>
                <a:gd name="T49" fmla="*/ 3 h 1491"/>
                <a:gd name="T50" fmla="*/ 0 w 1556"/>
                <a:gd name="T51" fmla="*/ 3 h 1491"/>
                <a:gd name="T52" fmla="*/ 0 w 1556"/>
                <a:gd name="T53" fmla="*/ 3 h 1491"/>
                <a:gd name="T54" fmla="*/ 0 w 1556"/>
                <a:gd name="T55" fmla="*/ 3 h 1491"/>
                <a:gd name="T56" fmla="*/ 0 w 1556"/>
                <a:gd name="T57" fmla="*/ 3 h 1491"/>
                <a:gd name="T58" fmla="*/ 0 w 1556"/>
                <a:gd name="T59" fmla="*/ 3 h 1491"/>
                <a:gd name="T60" fmla="*/ 0 w 1556"/>
                <a:gd name="T61" fmla="*/ 3 h 1491"/>
                <a:gd name="T62" fmla="*/ 0 w 1556"/>
                <a:gd name="T63" fmla="*/ 3 h 1491"/>
                <a:gd name="T64" fmla="*/ 0 w 1556"/>
                <a:gd name="T65" fmla="*/ 3 h 1491"/>
                <a:gd name="T66" fmla="*/ 0 w 1556"/>
                <a:gd name="T67" fmla="*/ 2 h 1491"/>
                <a:gd name="T68" fmla="*/ 0 w 1556"/>
                <a:gd name="T69" fmla="*/ 2 h 1491"/>
                <a:gd name="T70" fmla="*/ 0 w 1556"/>
                <a:gd name="T71" fmla="*/ 1 h 1491"/>
                <a:gd name="T72" fmla="*/ 0 w 1556"/>
                <a:gd name="T73" fmla="*/ 1 h 1491"/>
                <a:gd name="T74" fmla="*/ 0 w 1556"/>
                <a:gd name="T75" fmla="*/ 1 h 1491"/>
                <a:gd name="T76" fmla="*/ 0 w 1556"/>
                <a:gd name="T77" fmla="*/ 0 h 1491"/>
                <a:gd name="T78" fmla="*/ 3 w 1556"/>
                <a:gd name="T79" fmla="*/ 1 h 1491"/>
                <a:gd name="T80" fmla="*/ 3 w 1556"/>
                <a:gd name="T81" fmla="*/ 1 h 1491"/>
                <a:gd name="T82" fmla="*/ 3 w 1556"/>
                <a:gd name="T83" fmla="*/ 1 h 1491"/>
                <a:gd name="T84" fmla="*/ 3 w 1556"/>
                <a:gd name="T85" fmla="*/ 1 h 1491"/>
                <a:gd name="T86" fmla="*/ 2 w 1556"/>
                <a:gd name="T87" fmla="*/ 2 h 1491"/>
                <a:gd name="T88" fmla="*/ 2 w 1556"/>
                <a:gd name="T89" fmla="*/ 2 h 1491"/>
                <a:gd name="T90" fmla="*/ 2 w 1556"/>
                <a:gd name="T91" fmla="*/ 3 h 1491"/>
                <a:gd name="T92" fmla="*/ 2 w 1556"/>
                <a:gd name="T93" fmla="*/ 3 h 1491"/>
                <a:gd name="T94" fmla="*/ 2 w 1556"/>
                <a:gd name="T95" fmla="*/ 3 h 1491"/>
                <a:gd name="T96" fmla="*/ 2 w 1556"/>
                <a:gd name="T97" fmla="*/ 3 h 149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556"/>
                <a:gd name="T148" fmla="*/ 0 h 1491"/>
                <a:gd name="T149" fmla="*/ 1556 w 1556"/>
                <a:gd name="T150" fmla="*/ 1491 h 149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556" h="1491">
                  <a:moveTo>
                    <a:pt x="1464" y="1218"/>
                  </a:moveTo>
                  <a:lnTo>
                    <a:pt x="1509" y="72"/>
                  </a:lnTo>
                  <a:lnTo>
                    <a:pt x="285" y="57"/>
                  </a:lnTo>
                  <a:lnTo>
                    <a:pt x="318" y="1306"/>
                  </a:lnTo>
                  <a:lnTo>
                    <a:pt x="310" y="1312"/>
                  </a:lnTo>
                  <a:lnTo>
                    <a:pt x="296" y="1318"/>
                  </a:lnTo>
                  <a:lnTo>
                    <a:pt x="282" y="1319"/>
                  </a:lnTo>
                  <a:lnTo>
                    <a:pt x="274" y="1316"/>
                  </a:lnTo>
                  <a:lnTo>
                    <a:pt x="217" y="91"/>
                  </a:lnTo>
                  <a:lnTo>
                    <a:pt x="36" y="248"/>
                  </a:lnTo>
                  <a:lnTo>
                    <a:pt x="42" y="432"/>
                  </a:lnTo>
                  <a:lnTo>
                    <a:pt x="56" y="838"/>
                  </a:lnTo>
                  <a:lnTo>
                    <a:pt x="73" y="1247"/>
                  </a:lnTo>
                  <a:lnTo>
                    <a:pt x="82" y="1438"/>
                  </a:lnTo>
                  <a:lnTo>
                    <a:pt x="107" y="1428"/>
                  </a:lnTo>
                  <a:lnTo>
                    <a:pt x="136" y="1416"/>
                  </a:lnTo>
                  <a:lnTo>
                    <a:pt x="168" y="1404"/>
                  </a:lnTo>
                  <a:lnTo>
                    <a:pt x="199" y="1391"/>
                  </a:lnTo>
                  <a:lnTo>
                    <a:pt x="226" y="1381"/>
                  </a:lnTo>
                  <a:lnTo>
                    <a:pt x="249" y="1373"/>
                  </a:lnTo>
                  <a:lnTo>
                    <a:pt x="264" y="1367"/>
                  </a:lnTo>
                  <a:lnTo>
                    <a:pt x="271" y="1367"/>
                  </a:lnTo>
                  <a:lnTo>
                    <a:pt x="246" y="1385"/>
                  </a:lnTo>
                  <a:lnTo>
                    <a:pt x="220" y="1402"/>
                  </a:lnTo>
                  <a:lnTo>
                    <a:pt x="191" y="1416"/>
                  </a:lnTo>
                  <a:lnTo>
                    <a:pt x="161" y="1431"/>
                  </a:lnTo>
                  <a:lnTo>
                    <a:pt x="132" y="1447"/>
                  </a:lnTo>
                  <a:lnTo>
                    <a:pt x="103" y="1460"/>
                  </a:lnTo>
                  <a:lnTo>
                    <a:pt x="74" y="1476"/>
                  </a:lnTo>
                  <a:lnTo>
                    <a:pt x="49" y="1491"/>
                  </a:lnTo>
                  <a:lnTo>
                    <a:pt x="40" y="1438"/>
                  </a:lnTo>
                  <a:lnTo>
                    <a:pt x="29" y="1300"/>
                  </a:lnTo>
                  <a:lnTo>
                    <a:pt x="20" y="1106"/>
                  </a:lnTo>
                  <a:lnTo>
                    <a:pt x="13" y="881"/>
                  </a:lnTo>
                  <a:lnTo>
                    <a:pt x="6" y="654"/>
                  </a:lnTo>
                  <a:lnTo>
                    <a:pt x="0" y="447"/>
                  </a:lnTo>
                  <a:lnTo>
                    <a:pt x="0" y="293"/>
                  </a:lnTo>
                  <a:lnTo>
                    <a:pt x="2" y="215"/>
                  </a:lnTo>
                  <a:lnTo>
                    <a:pt x="231" y="0"/>
                  </a:lnTo>
                  <a:lnTo>
                    <a:pt x="1556" y="33"/>
                  </a:lnTo>
                  <a:lnTo>
                    <a:pt x="1554" y="85"/>
                  </a:lnTo>
                  <a:lnTo>
                    <a:pt x="1547" y="222"/>
                  </a:lnTo>
                  <a:lnTo>
                    <a:pt x="1540" y="416"/>
                  </a:lnTo>
                  <a:lnTo>
                    <a:pt x="1529" y="638"/>
                  </a:lnTo>
                  <a:lnTo>
                    <a:pt x="1518" y="860"/>
                  </a:lnTo>
                  <a:lnTo>
                    <a:pt x="1509" y="1054"/>
                  </a:lnTo>
                  <a:lnTo>
                    <a:pt x="1502" y="1190"/>
                  </a:lnTo>
                  <a:lnTo>
                    <a:pt x="1498" y="1240"/>
                  </a:lnTo>
                  <a:lnTo>
                    <a:pt x="1464" y="1218"/>
                  </a:lnTo>
                  <a:close/>
                </a:path>
              </a:pathLst>
            </a:custGeom>
            <a:solidFill>
              <a:srgbClr val="000000"/>
            </a:solidFill>
            <a:ln w="9525">
              <a:noFill/>
              <a:round/>
              <a:headEnd/>
              <a:tailEnd/>
            </a:ln>
          </p:spPr>
          <p:txBody>
            <a:bodyPr/>
            <a:lstStyle/>
            <a:p>
              <a:endParaRPr lang="zh-CN" altLang="en-US"/>
            </a:p>
          </p:txBody>
        </p:sp>
        <p:sp>
          <p:nvSpPr>
            <p:cNvPr id="23" name="Freeform 23"/>
            <p:cNvSpPr>
              <a:spLocks/>
            </p:cNvSpPr>
            <p:nvPr/>
          </p:nvSpPr>
          <p:spPr bwMode="auto">
            <a:xfrm>
              <a:off x="4286" y="1797"/>
              <a:ext cx="529" cy="620"/>
            </a:xfrm>
            <a:custGeom>
              <a:avLst/>
              <a:gdLst>
                <a:gd name="T0" fmla="*/ 1 w 1058"/>
                <a:gd name="T1" fmla="*/ 2 h 1240"/>
                <a:gd name="T2" fmla="*/ 1 w 1058"/>
                <a:gd name="T3" fmla="*/ 2 h 1240"/>
                <a:gd name="T4" fmla="*/ 1 w 1058"/>
                <a:gd name="T5" fmla="*/ 1 h 1240"/>
                <a:gd name="T6" fmla="*/ 1 w 1058"/>
                <a:gd name="T7" fmla="*/ 1 h 1240"/>
                <a:gd name="T8" fmla="*/ 1 w 1058"/>
                <a:gd name="T9" fmla="*/ 1 h 1240"/>
                <a:gd name="T10" fmla="*/ 1 w 1058"/>
                <a:gd name="T11" fmla="*/ 1 h 1240"/>
                <a:gd name="T12" fmla="*/ 1 w 1058"/>
                <a:gd name="T13" fmla="*/ 1 h 1240"/>
                <a:gd name="T14" fmla="*/ 1 w 1058"/>
                <a:gd name="T15" fmla="*/ 1 h 1240"/>
                <a:gd name="T16" fmla="*/ 1 w 1058"/>
                <a:gd name="T17" fmla="*/ 1 h 1240"/>
                <a:gd name="T18" fmla="*/ 1 w 1058"/>
                <a:gd name="T19" fmla="*/ 1 h 1240"/>
                <a:gd name="T20" fmla="*/ 1 w 1058"/>
                <a:gd name="T21" fmla="*/ 1 h 1240"/>
                <a:gd name="T22" fmla="*/ 1 w 1058"/>
                <a:gd name="T23" fmla="*/ 1 h 1240"/>
                <a:gd name="T24" fmla="*/ 1 w 1058"/>
                <a:gd name="T25" fmla="*/ 1 h 1240"/>
                <a:gd name="T26" fmla="*/ 1 w 1058"/>
                <a:gd name="T27" fmla="*/ 1 h 1240"/>
                <a:gd name="T28" fmla="*/ 1 w 1058"/>
                <a:gd name="T29" fmla="*/ 1 h 1240"/>
                <a:gd name="T30" fmla="*/ 1 w 1058"/>
                <a:gd name="T31" fmla="*/ 1 h 1240"/>
                <a:gd name="T32" fmla="*/ 1 w 1058"/>
                <a:gd name="T33" fmla="*/ 2 h 1240"/>
                <a:gd name="T34" fmla="*/ 1 w 1058"/>
                <a:gd name="T35" fmla="*/ 2 h 1240"/>
                <a:gd name="T36" fmla="*/ 1 w 1058"/>
                <a:gd name="T37" fmla="*/ 2 h 1240"/>
                <a:gd name="T38" fmla="*/ 1 w 1058"/>
                <a:gd name="T39" fmla="*/ 2 h 1240"/>
                <a:gd name="T40" fmla="*/ 1 w 1058"/>
                <a:gd name="T41" fmla="*/ 1 h 1240"/>
                <a:gd name="T42" fmla="*/ 1 w 1058"/>
                <a:gd name="T43" fmla="*/ 1 h 1240"/>
                <a:gd name="T44" fmla="*/ 1 w 1058"/>
                <a:gd name="T45" fmla="*/ 1 h 1240"/>
                <a:gd name="T46" fmla="*/ 1 w 1058"/>
                <a:gd name="T47" fmla="*/ 1 h 1240"/>
                <a:gd name="T48" fmla="*/ 1 w 1058"/>
                <a:gd name="T49" fmla="*/ 1 h 1240"/>
                <a:gd name="T50" fmla="*/ 1 w 1058"/>
                <a:gd name="T51" fmla="*/ 1 h 1240"/>
                <a:gd name="T52" fmla="*/ 1 w 1058"/>
                <a:gd name="T53" fmla="*/ 1 h 1240"/>
                <a:gd name="T54" fmla="*/ 1 w 1058"/>
                <a:gd name="T55" fmla="*/ 1 h 1240"/>
                <a:gd name="T56" fmla="*/ 1 w 1058"/>
                <a:gd name="T57" fmla="*/ 1 h 1240"/>
                <a:gd name="T58" fmla="*/ 1 w 1058"/>
                <a:gd name="T59" fmla="*/ 1 h 1240"/>
                <a:gd name="T60" fmla="*/ 1 w 1058"/>
                <a:gd name="T61" fmla="*/ 1 h 1240"/>
                <a:gd name="T62" fmla="*/ 1 w 1058"/>
                <a:gd name="T63" fmla="*/ 1 h 1240"/>
                <a:gd name="T64" fmla="*/ 1 w 1058"/>
                <a:gd name="T65" fmla="*/ 1 h 1240"/>
                <a:gd name="T66" fmla="*/ 1 w 1058"/>
                <a:gd name="T67" fmla="*/ 1 h 1240"/>
                <a:gd name="T68" fmla="*/ 1 w 1058"/>
                <a:gd name="T69" fmla="*/ 1 h 1240"/>
                <a:gd name="T70" fmla="*/ 1 w 1058"/>
                <a:gd name="T71" fmla="*/ 1 h 1240"/>
                <a:gd name="T72" fmla="*/ 1 w 1058"/>
                <a:gd name="T73" fmla="*/ 1 h 1240"/>
                <a:gd name="T74" fmla="*/ 1 w 1058"/>
                <a:gd name="T75" fmla="*/ 1 h 1240"/>
                <a:gd name="T76" fmla="*/ 1 w 1058"/>
                <a:gd name="T77" fmla="*/ 1 h 1240"/>
                <a:gd name="T78" fmla="*/ 1 w 1058"/>
                <a:gd name="T79" fmla="*/ 1 h 1240"/>
                <a:gd name="T80" fmla="*/ 1 w 1058"/>
                <a:gd name="T81" fmla="*/ 1 h 1240"/>
                <a:gd name="T82" fmla="*/ 1 w 1058"/>
                <a:gd name="T83" fmla="*/ 1 h 1240"/>
                <a:gd name="T84" fmla="*/ 1 w 1058"/>
                <a:gd name="T85" fmla="*/ 1 h 1240"/>
                <a:gd name="T86" fmla="*/ 1 w 1058"/>
                <a:gd name="T87" fmla="*/ 1 h 1240"/>
                <a:gd name="T88" fmla="*/ 1 w 1058"/>
                <a:gd name="T89" fmla="*/ 1 h 1240"/>
                <a:gd name="T90" fmla="*/ 1 w 1058"/>
                <a:gd name="T91" fmla="*/ 1 h 1240"/>
                <a:gd name="T92" fmla="*/ 1 w 1058"/>
                <a:gd name="T93" fmla="*/ 1 h 1240"/>
                <a:gd name="T94" fmla="*/ 2 w 1058"/>
                <a:gd name="T95" fmla="*/ 1 h 1240"/>
                <a:gd name="T96" fmla="*/ 2 w 1058"/>
                <a:gd name="T97" fmla="*/ 1 h 1240"/>
                <a:gd name="T98" fmla="*/ 1 w 1058"/>
                <a:gd name="T99" fmla="*/ 1 h 1240"/>
                <a:gd name="T100" fmla="*/ 1 w 1058"/>
                <a:gd name="T101" fmla="*/ 1 h 1240"/>
                <a:gd name="T102" fmla="*/ 1 w 1058"/>
                <a:gd name="T103" fmla="*/ 2 h 124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058"/>
                <a:gd name="T157" fmla="*/ 0 h 1240"/>
                <a:gd name="T158" fmla="*/ 1058 w 1058"/>
                <a:gd name="T159" fmla="*/ 1240 h 124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058" h="1240">
                  <a:moveTo>
                    <a:pt x="963" y="1240"/>
                  </a:moveTo>
                  <a:lnTo>
                    <a:pt x="952" y="1235"/>
                  </a:lnTo>
                  <a:lnTo>
                    <a:pt x="943" y="1230"/>
                  </a:lnTo>
                  <a:lnTo>
                    <a:pt x="936" y="1221"/>
                  </a:lnTo>
                  <a:lnTo>
                    <a:pt x="928" y="1211"/>
                  </a:lnTo>
                  <a:lnTo>
                    <a:pt x="921" y="1201"/>
                  </a:lnTo>
                  <a:lnTo>
                    <a:pt x="916" y="1190"/>
                  </a:lnTo>
                  <a:lnTo>
                    <a:pt x="909" y="1180"/>
                  </a:lnTo>
                  <a:lnTo>
                    <a:pt x="903" y="1170"/>
                  </a:lnTo>
                  <a:lnTo>
                    <a:pt x="885" y="1137"/>
                  </a:lnTo>
                  <a:lnTo>
                    <a:pt x="869" y="1103"/>
                  </a:lnTo>
                  <a:lnTo>
                    <a:pt x="854" y="1068"/>
                  </a:lnTo>
                  <a:lnTo>
                    <a:pt x="844" y="1032"/>
                  </a:lnTo>
                  <a:lnTo>
                    <a:pt x="835" y="994"/>
                  </a:lnTo>
                  <a:lnTo>
                    <a:pt x="826" y="956"/>
                  </a:lnTo>
                  <a:lnTo>
                    <a:pt x="818" y="919"/>
                  </a:lnTo>
                  <a:lnTo>
                    <a:pt x="811" y="881"/>
                  </a:lnTo>
                  <a:lnTo>
                    <a:pt x="791" y="865"/>
                  </a:lnTo>
                  <a:lnTo>
                    <a:pt x="770" y="852"/>
                  </a:lnTo>
                  <a:lnTo>
                    <a:pt x="750" y="836"/>
                  </a:lnTo>
                  <a:lnTo>
                    <a:pt x="730" y="819"/>
                  </a:lnTo>
                  <a:lnTo>
                    <a:pt x="710" y="803"/>
                  </a:lnTo>
                  <a:lnTo>
                    <a:pt x="690" y="786"/>
                  </a:lnTo>
                  <a:lnTo>
                    <a:pt x="674" y="767"/>
                  </a:lnTo>
                  <a:lnTo>
                    <a:pt x="660" y="748"/>
                  </a:lnTo>
                  <a:lnTo>
                    <a:pt x="642" y="748"/>
                  </a:lnTo>
                  <a:lnTo>
                    <a:pt x="620" y="743"/>
                  </a:lnTo>
                  <a:lnTo>
                    <a:pt x="600" y="735"/>
                  </a:lnTo>
                  <a:lnTo>
                    <a:pt x="580" y="724"/>
                  </a:lnTo>
                  <a:lnTo>
                    <a:pt x="564" y="712"/>
                  </a:lnTo>
                  <a:lnTo>
                    <a:pt x="550" y="702"/>
                  </a:lnTo>
                  <a:lnTo>
                    <a:pt x="541" y="693"/>
                  </a:lnTo>
                  <a:lnTo>
                    <a:pt x="537" y="690"/>
                  </a:lnTo>
                  <a:lnTo>
                    <a:pt x="546" y="688"/>
                  </a:lnTo>
                  <a:lnTo>
                    <a:pt x="555" y="690"/>
                  </a:lnTo>
                  <a:lnTo>
                    <a:pt x="562" y="692"/>
                  </a:lnTo>
                  <a:lnTo>
                    <a:pt x="571" y="692"/>
                  </a:lnTo>
                  <a:lnTo>
                    <a:pt x="580" y="693"/>
                  </a:lnTo>
                  <a:lnTo>
                    <a:pt x="591" y="695"/>
                  </a:lnTo>
                  <a:lnTo>
                    <a:pt x="600" y="693"/>
                  </a:lnTo>
                  <a:lnTo>
                    <a:pt x="611" y="690"/>
                  </a:lnTo>
                  <a:lnTo>
                    <a:pt x="636" y="669"/>
                  </a:lnTo>
                  <a:lnTo>
                    <a:pt x="651" y="647"/>
                  </a:lnTo>
                  <a:lnTo>
                    <a:pt x="656" y="621"/>
                  </a:lnTo>
                  <a:lnTo>
                    <a:pt x="663" y="595"/>
                  </a:lnTo>
                  <a:lnTo>
                    <a:pt x="660" y="578"/>
                  </a:lnTo>
                  <a:lnTo>
                    <a:pt x="658" y="561"/>
                  </a:lnTo>
                  <a:lnTo>
                    <a:pt x="653" y="544"/>
                  </a:lnTo>
                  <a:lnTo>
                    <a:pt x="649" y="527"/>
                  </a:lnTo>
                  <a:lnTo>
                    <a:pt x="642" y="511"/>
                  </a:lnTo>
                  <a:lnTo>
                    <a:pt x="633" y="499"/>
                  </a:lnTo>
                  <a:lnTo>
                    <a:pt x="622" y="487"/>
                  </a:lnTo>
                  <a:lnTo>
                    <a:pt x="607" y="478"/>
                  </a:lnTo>
                  <a:lnTo>
                    <a:pt x="580" y="471"/>
                  </a:lnTo>
                  <a:lnTo>
                    <a:pt x="553" y="466"/>
                  </a:lnTo>
                  <a:lnTo>
                    <a:pt x="526" y="461"/>
                  </a:lnTo>
                  <a:lnTo>
                    <a:pt x="499" y="458"/>
                  </a:lnTo>
                  <a:lnTo>
                    <a:pt x="472" y="453"/>
                  </a:lnTo>
                  <a:lnTo>
                    <a:pt x="445" y="447"/>
                  </a:lnTo>
                  <a:lnTo>
                    <a:pt x="420" y="442"/>
                  </a:lnTo>
                  <a:lnTo>
                    <a:pt x="393" y="437"/>
                  </a:lnTo>
                  <a:lnTo>
                    <a:pt x="366" y="430"/>
                  </a:lnTo>
                  <a:lnTo>
                    <a:pt x="341" y="423"/>
                  </a:lnTo>
                  <a:lnTo>
                    <a:pt x="315" y="416"/>
                  </a:lnTo>
                  <a:lnTo>
                    <a:pt x="290" y="406"/>
                  </a:lnTo>
                  <a:lnTo>
                    <a:pt x="265" y="396"/>
                  </a:lnTo>
                  <a:lnTo>
                    <a:pt x="242" y="384"/>
                  </a:lnTo>
                  <a:lnTo>
                    <a:pt x="218" y="370"/>
                  </a:lnTo>
                  <a:lnTo>
                    <a:pt x="197" y="355"/>
                  </a:lnTo>
                  <a:lnTo>
                    <a:pt x="180" y="413"/>
                  </a:lnTo>
                  <a:lnTo>
                    <a:pt x="168" y="473"/>
                  </a:lnTo>
                  <a:lnTo>
                    <a:pt x="157" y="537"/>
                  </a:lnTo>
                  <a:lnTo>
                    <a:pt x="153" y="599"/>
                  </a:lnTo>
                  <a:lnTo>
                    <a:pt x="153" y="664"/>
                  </a:lnTo>
                  <a:lnTo>
                    <a:pt x="160" y="728"/>
                  </a:lnTo>
                  <a:lnTo>
                    <a:pt x="173" y="791"/>
                  </a:lnTo>
                  <a:lnTo>
                    <a:pt x="191" y="855"/>
                  </a:lnTo>
                  <a:lnTo>
                    <a:pt x="209" y="884"/>
                  </a:lnTo>
                  <a:lnTo>
                    <a:pt x="227" y="917"/>
                  </a:lnTo>
                  <a:lnTo>
                    <a:pt x="249" y="948"/>
                  </a:lnTo>
                  <a:lnTo>
                    <a:pt x="270" y="977"/>
                  </a:lnTo>
                  <a:lnTo>
                    <a:pt x="296" y="1005"/>
                  </a:lnTo>
                  <a:lnTo>
                    <a:pt x="325" y="1029"/>
                  </a:lnTo>
                  <a:lnTo>
                    <a:pt x="355" y="1048"/>
                  </a:lnTo>
                  <a:lnTo>
                    <a:pt x="391" y="1061"/>
                  </a:lnTo>
                  <a:lnTo>
                    <a:pt x="400" y="1061"/>
                  </a:lnTo>
                  <a:lnTo>
                    <a:pt x="411" y="1058"/>
                  </a:lnTo>
                  <a:lnTo>
                    <a:pt x="422" y="1054"/>
                  </a:lnTo>
                  <a:lnTo>
                    <a:pt x="431" y="1051"/>
                  </a:lnTo>
                  <a:lnTo>
                    <a:pt x="440" y="1048"/>
                  </a:lnTo>
                  <a:lnTo>
                    <a:pt x="449" y="1046"/>
                  </a:lnTo>
                  <a:lnTo>
                    <a:pt x="454" y="1049"/>
                  </a:lnTo>
                  <a:lnTo>
                    <a:pt x="460" y="1056"/>
                  </a:lnTo>
                  <a:lnTo>
                    <a:pt x="449" y="1063"/>
                  </a:lnTo>
                  <a:lnTo>
                    <a:pt x="438" y="1068"/>
                  </a:lnTo>
                  <a:lnTo>
                    <a:pt x="427" y="1073"/>
                  </a:lnTo>
                  <a:lnTo>
                    <a:pt x="416" y="1077"/>
                  </a:lnTo>
                  <a:lnTo>
                    <a:pt x="406" y="1079"/>
                  </a:lnTo>
                  <a:lnTo>
                    <a:pt x="393" y="1080"/>
                  </a:lnTo>
                  <a:lnTo>
                    <a:pt x="380" y="1079"/>
                  </a:lnTo>
                  <a:lnTo>
                    <a:pt x="368" y="1075"/>
                  </a:lnTo>
                  <a:lnTo>
                    <a:pt x="332" y="1060"/>
                  </a:lnTo>
                  <a:lnTo>
                    <a:pt x="299" y="1042"/>
                  </a:lnTo>
                  <a:lnTo>
                    <a:pt x="269" y="1024"/>
                  </a:lnTo>
                  <a:lnTo>
                    <a:pt x="240" y="1001"/>
                  </a:lnTo>
                  <a:lnTo>
                    <a:pt x="215" y="977"/>
                  </a:lnTo>
                  <a:lnTo>
                    <a:pt x="191" y="951"/>
                  </a:lnTo>
                  <a:lnTo>
                    <a:pt x="170" y="922"/>
                  </a:lnTo>
                  <a:lnTo>
                    <a:pt x="151" y="893"/>
                  </a:lnTo>
                  <a:lnTo>
                    <a:pt x="135" y="862"/>
                  </a:lnTo>
                  <a:lnTo>
                    <a:pt x="121" y="829"/>
                  </a:lnTo>
                  <a:lnTo>
                    <a:pt x="108" y="795"/>
                  </a:lnTo>
                  <a:lnTo>
                    <a:pt x="99" y="760"/>
                  </a:lnTo>
                  <a:lnTo>
                    <a:pt x="92" y="724"/>
                  </a:lnTo>
                  <a:lnTo>
                    <a:pt x="87" y="688"/>
                  </a:lnTo>
                  <a:lnTo>
                    <a:pt x="83" y="652"/>
                  </a:lnTo>
                  <a:lnTo>
                    <a:pt x="83" y="614"/>
                  </a:lnTo>
                  <a:lnTo>
                    <a:pt x="83" y="492"/>
                  </a:lnTo>
                  <a:lnTo>
                    <a:pt x="70" y="492"/>
                  </a:lnTo>
                  <a:lnTo>
                    <a:pt x="60" y="492"/>
                  </a:lnTo>
                  <a:lnTo>
                    <a:pt x="47" y="492"/>
                  </a:lnTo>
                  <a:lnTo>
                    <a:pt x="34" y="490"/>
                  </a:lnTo>
                  <a:lnTo>
                    <a:pt x="24" y="487"/>
                  </a:lnTo>
                  <a:lnTo>
                    <a:pt x="14" y="482"/>
                  </a:lnTo>
                  <a:lnTo>
                    <a:pt x="5" y="477"/>
                  </a:lnTo>
                  <a:lnTo>
                    <a:pt x="0" y="468"/>
                  </a:lnTo>
                  <a:lnTo>
                    <a:pt x="88" y="439"/>
                  </a:lnTo>
                  <a:lnTo>
                    <a:pt x="96" y="401"/>
                  </a:lnTo>
                  <a:lnTo>
                    <a:pt x="103" y="361"/>
                  </a:lnTo>
                  <a:lnTo>
                    <a:pt x="114" y="324"/>
                  </a:lnTo>
                  <a:lnTo>
                    <a:pt x="137" y="293"/>
                  </a:lnTo>
                  <a:lnTo>
                    <a:pt x="123" y="275"/>
                  </a:lnTo>
                  <a:lnTo>
                    <a:pt x="112" y="255"/>
                  </a:lnTo>
                  <a:lnTo>
                    <a:pt x="101" y="232"/>
                  </a:lnTo>
                  <a:lnTo>
                    <a:pt x="94" y="210"/>
                  </a:lnTo>
                  <a:lnTo>
                    <a:pt x="88" y="188"/>
                  </a:lnTo>
                  <a:lnTo>
                    <a:pt x="88" y="164"/>
                  </a:lnTo>
                  <a:lnTo>
                    <a:pt x="90" y="140"/>
                  </a:lnTo>
                  <a:lnTo>
                    <a:pt x="99" y="116"/>
                  </a:lnTo>
                  <a:lnTo>
                    <a:pt x="110" y="97"/>
                  </a:lnTo>
                  <a:lnTo>
                    <a:pt x="121" y="79"/>
                  </a:lnTo>
                  <a:lnTo>
                    <a:pt x="133" y="62"/>
                  </a:lnTo>
                  <a:lnTo>
                    <a:pt x="148" y="47"/>
                  </a:lnTo>
                  <a:lnTo>
                    <a:pt x="162" y="33"/>
                  </a:lnTo>
                  <a:lnTo>
                    <a:pt x="180" y="21"/>
                  </a:lnTo>
                  <a:lnTo>
                    <a:pt x="197" y="11"/>
                  </a:lnTo>
                  <a:lnTo>
                    <a:pt x="216" y="0"/>
                  </a:lnTo>
                  <a:lnTo>
                    <a:pt x="225" y="12"/>
                  </a:lnTo>
                  <a:lnTo>
                    <a:pt x="227" y="23"/>
                  </a:lnTo>
                  <a:lnTo>
                    <a:pt x="222" y="33"/>
                  </a:lnTo>
                  <a:lnTo>
                    <a:pt x="211" y="42"/>
                  </a:lnTo>
                  <a:lnTo>
                    <a:pt x="198" y="50"/>
                  </a:lnTo>
                  <a:lnTo>
                    <a:pt x="188" y="60"/>
                  </a:lnTo>
                  <a:lnTo>
                    <a:pt x="177" y="71"/>
                  </a:lnTo>
                  <a:lnTo>
                    <a:pt x="171" y="83"/>
                  </a:lnTo>
                  <a:lnTo>
                    <a:pt x="160" y="124"/>
                  </a:lnTo>
                  <a:lnTo>
                    <a:pt x="162" y="169"/>
                  </a:lnTo>
                  <a:lnTo>
                    <a:pt x="173" y="210"/>
                  </a:lnTo>
                  <a:lnTo>
                    <a:pt x="191" y="248"/>
                  </a:lnTo>
                  <a:lnTo>
                    <a:pt x="216" y="275"/>
                  </a:lnTo>
                  <a:lnTo>
                    <a:pt x="242" y="300"/>
                  </a:lnTo>
                  <a:lnTo>
                    <a:pt x="270" y="320"/>
                  </a:lnTo>
                  <a:lnTo>
                    <a:pt x="301" y="337"/>
                  </a:lnTo>
                  <a:lnTo>
                    <a:pt x="332" y="351"/>
                  </a:lnTo>
                  <a:lnTo>
                    <a:pt x="364" y="361"/>
                  </a:lnTo>
                  <a:lnTo>
                    <a:pt x="398" y="372"/>
                  </a:lnTo>
                  <a:lnTo>
                    <a:pt x="433" y="380"/>
                  </a:lnTo>
                  <a:lnTo>
                    <a:pt x="467" y="387"/>
                  </a:lnTo>
                  <a:lnTo>
                    <a:pt x="501" y="396"/>
                  </a:lnTo>
                  <a:lnTo>
                    <a:pt x="535" y="404"/>
                  </a:lnTo>
                  <a:lnTo>
                    <a:pt x="570" y="413"/>
                  </a:lnTo>
                  <a:lnTo>
                    <a:pt x="602" y="423"/>
                  </a:lnTo>
                  <a:lnTo>
                    <a:pt x="635" y="437"/>
                  </a:lnTo>
                  <a:lnTo>
                    <a:pt x="665" y="451"/>
                  </a:lnTo>
                  <a:lnTo>
                    <a:pt x="696" y="470"/>
                  </a:lnTo>
                  <a:lnTo>
                    <a:pt x="719" y="473"/>
                  </a:lnTo>
                  <a:lnTo>
                    <a:pt x="743" y="480"/>
                  </a:lnTo>
                  <a:lnTo>
                    <a:pt x="764" y="490"/>
                  </a:lnTo>
                  <a:lnTo>
                    <a:pt x="784" y="502"/>
                  </a:lnTo>
                  <a:lnTo>
                    <a:pt x="802" y="518"/>
                  </a:lnTo>
                  <a:lnTo>
                    <a:pt x="818" y="535"/>
                  </a:lnTo>
                  <a:lnTo>
                    <a:pt x="831" y="552"/>
                  </a:lnTo>
                  <a:lnTo>
                    <a:pt x="844" y="573"/>
                  </a:lnTo>
                  <a:lnTo>
                    <a:pt x="847" y="592"/>
                  </a:lnTo>
                  <a:lnTo>
                    <a:pt x="845" y="613"/>
                  </a:lnTo>
                  <a:lnTo>
                    <a:pt x="836" y="628"/>
                  </a:lnTo>
                  <a:lnTo>
                    <a:pt x="820" y="642"/>
                  </a:lnTo>
                  <a:lnTo>
                    <a:pt x="809" y="642"/>
                  </a:lnTo>
                  <a:lnTo>
                    <a:pt x="799" y="637"/>
                  </a:lnTo>
                  <a:lnTo>
                    <a:pt x="786" y="630"/>
                  </a:lnTo>
                  <a:lnTo>
                    <a:pt x="775" y="623"/>
                  </a:lnTo>
                  <a:lnTo>
                    <a:pt x="764" y="614"/>
                  </a:lnTo>
                  <a:lnTo>
                    <a:pt x="755" y="606"/>
                  </a:lnTo>
                  <a:lnTo>
                    <a:pt x="750" y="600"/>
                  </a:lnTo>
                  <a:lnTo>
                    <a:pt x="748" y="599"/>
                  </a:lnTo>
                  <a:lnTo>
                    <a:pt x="759" y="604"/>
                  </a:lnTo>
                  <a:lnTo>
                    <a:pt x="770" y="611"/>
                  </a:lnTo>
                  <a:lnTo>
                    <a:pt x="779" y="616"/>
                  </a:lnTo>
                  <a:lnTo>
                    <a:pt x="791" y="618"/>
                  </a:lnTo>
                  <a:lnTo>
                    <a:pt x="800" y="611"/>
                  </a:lnTo>
                  <a:lnTo>
                    <a:pt x="806" y="600"/>
                  </a:lnTo>
                  <a:lnTo>
                    <a:pt x="808" y="592"/>
                  </a:lnTo>
                  <a:lnTo>
                    <a:pt x="808" y="580"/>
                  </a:lnTo>
                  <a:lnTo>
                    <a:pt x="795" y="571"/>
                  </a:lnTo>
                  <a:lnTo>
                    <a:pt x="784" y="559"/>
                  </a:lnTo>
                  <a:lnTo>
                    <a:pt x="772" y="549"/>
                  </a:lnTo>
                  <a:lnTo>
                    <a:pt x="757" y="539"/>
                  </a:lnTo>
                  <a:lnTo>
                    <a:pt x="744" y="528"/>
                  </a:lnTo>
                  <a:lnTo>
                    <a:pt x="730" y="521"/>
                  </a:lnTo>
                  <a:lnTo>
                    <a:pt x="714" y="516"/>
                  </a:lnTo>
                  <a:lnTo>
                    <a:pt x="699" y="516"/>
                  </a:lnTo>
                  <a:lnTo>
                    <a:pt x="710" y="549"/>
                  </a:lnTo>
                  <a:lnTo>
                    <a:pt x="716" y="585"/>
                  </a:lnTo>
                  <a:lnTo>
                    <a:pt x="717" y="621"/>
                  </a:lnTo>
                  <a:lnTo>
                    <a:pt x="721" y="657"/>
                  </a:lnTo>
                  <a:lnTo>
                    <a:pt x="725" y="693"/>
                  </a:lnTo>
                  <a:lnTo>
                    <a:pt x="734" y="728"/>
                  </a:lnTo>
                  <a:lnTo>
                    <a:pt x="752" y="760"/>
                  </a:lnTo>
                  <a:lnTo>
                    <a:pt x="777" y="790"/>
                  </a:lnTo>
                  <a:lnTo>
                    <a:pt x="799" y="812"/>
                  </a:lnTo>
                  <a:lnTo>
                    <a:pt x="820" y="836"/>
                  </a:lnTo>
                  <a:lnTo>
                    <a:pt x="844" y="858"/>
                  </a:lnTo>
                  <a:lnTo>
                    <a:pt x="871" y="879"/>
                  </a:lnTo>
                  <a:lnTo>
                    <a:pt x="898" y="896"/>
                  </a:lnTo>
                  <a:lnTo>
                    <a:pt x="927" y="908"/>
                  </a:lnTo>
                  <a:lnTo>
                    <a:pt x="957" y="913"/>
                  </a:lnTo>
                  <a:lnTo>
                    <a:pt x="991" y="912"/>
                  </a:lnTo>
                  <a:lnTo>
                    <a:pt x="997" y="907"/>
                  </a:lnTo>
                  <a:lnTo>
                    <a:pt x="1004" y="901"/>
                  </a:lnTo>
                  <a:lnTo>
                    <a:pt x="1011" y="898"/>
                  </a:lnTo>
                  <a:lnTo>
                    <a:pt x="1017" y="893"/>
                  </a:lnTo>
                  <a:lnTo>
                    <a:pt x="1009" y="886"/>
                  </a:lnTo>
                  <a:lnTo>
                    <a:pt x="1000" y="882"/>
                  </a:lnTo>
                  <a:lnTo>
                    <a:pt x="993" y="879"/>
                  </a:lnTo>
                  <a:lnTo>
                    <a:pt x="991" y="870"/>
                  </a:lnTo>
                  <a:lnTo>
                    <a:pt x="1002" y="864"/>
                  </a:lnTo>
                  <a:lnTo>
                    <a:pt x="1013" y="860"/>
                  </a:lnTo>
                  <a:lnTo>
                    <a:pt x="1027" y="858"/>
                  </a:lnTo>
                  <a:lnTo>
                    <a:pt x="1040" y="862"/>
                  </a:lnTo>
                  <a:lnTo>
                    <a:pt x="1051" y="872"/>
                  </a:lnTo>
                  <a:lnTo>
                    <a:pt x="1056" y="884"/>
                  </a:lnTo>
                  <a:lnTo>
                    <a:pt x="1058" y="896"/>
                  </a:lnTo>
                  <a:lnTo>
                    <a:pt x="1056" y="908"/>
                  </a:lnTo>
                  <a:lnTo>
                    <a:pt x="1055" y="924"/>
                  </a:lnTo>
                  <a:lnTo>
                    <a:pt x="1045" y="938"/>
                  </a:lnTo>
                  <a:lnTo>
                    <a:pt x="1029" y="950"/>
                  </a:lnTo>
                  <a:lnTo>
                    <a:pt x="1009" y="960"/>
                  </a:lnTo>
                  <a:lnTo>
                    <a:pt x="986" y="962"/>
                  </a:lnTo>
                  <a:lnTo>
                    <a:pt x="964" y="960"/>
                  </a:lnTo>
                  <a:lnTo>
                    <a:pt x="943" y="956"/>
                  </a:lnTo>
                  <a:lnTo>
                    <a:pt x="923" y="951"/>
                  </a:lnTo>
                  <a:lnTo>
                    <a:pt x="903" y="943"/>
                  </a:lnTo>
                  <a:lnTo>
                    <a:pt x="885" y="936"/>
                  </a:lnTo>
                  <a:lnTo>
                    <a:pt x="871" y="925"/>
                  </a:lnTo>
                  <a:lnTo>
                    <a:pt x="856" y="917"/>
                  </a:lnTo>
                  <a:lnTo>
                    <a:pt x="867" y="950"/>
                  </a:lnTo>
                  <a:lnTo>
                    <a:pt x="880" y="982"/>
                  </a:lnTo>
                  <a:lnTo>
                    <a:pt x="894" y="1013"/>
                  </a:lnTo>
                  <a:lnTo>
                    <a:pt x="910" y="1046"/>
                  </a:lnTo>
                  <a:lnTo>
                    <a:pt x="928" y="1077"/>
                  </a:lnTo>
                  <a:lnTo>
                    <a:pt x="946" y="1109"/>
                  </a:lnTo>
                  <a:lnTo>
                    <a:pt x="966" y="1140"/>
                  </a:lnTo>
                  <a:lnTo>
                    <a:pt x="988" y="1170"/>
                  </a:lnTo>
                  <a:lnTo>
                    <a:pt x="963" y="1240"/>
                  </a:lnTo>
                  <a:close/>
                </a:path>
              </a:pathLst>
            </a:custGeom>
            <a:solidFill>
              <a:srgbClr val="000000"/>
            </a:solidFill>
            <a:ln w="9525">
              <a:noFill/>
              <a:round/>
              <a:headEnd/>
              <a:tailEnd/>
            </a:ln>
          </p:spPr>
          <p:txBody>
            <a:bodyPr/>
            <a:lstStyle/>
            <a:p>
              <a:endParaRPr lang="zh-CN" altLang="en-US"/>
            </a:p>
          </p:txBody>
        </p:sp>
        <p:sp>
          <p:nvSpPr>
            <p:cNvPr id="24" name="Freeform 24"/>
            <p:cNvSpPr>
              <a:spLocks/>
            </p:cNvSpPr>
            <p:nvPr/>
          </p:nvSpPr>
          <p:spPr bwMode="auto">
            <a:xfrm>
              <a:off x="4840" y="1837"/>
              <a:ext cx="204" cy="374"/>
            </a:xfrm>
            <a:custGeom>
              <a:avLst/>
              <a:gdLst>
                <a:gd name="T0" fmla="*/ 1 w 407"/>
                <a:gd name="T1" fmla="*/ 1 h 748"/>
                <a:gd name="T2" fmla="*/ 1 w 407"/>
                <a:gd name="T3" fmla="*/ 1 h 748"/>
                <a:gd name="T4" fmla="*/ 1 w 407"/>
                <a:gd name="T5" fmla="*/ 1 h 748"/>
                <a:gd name="T6" fmla="*/ 1 w 407"/>
                <a:gd name="T7" fmla="*/ 1 h 748"/>
                <a:gd name="T8" fmla="*/ 1 w 407"/>
                <a:gd name="T9" fmla="*/ 1 h 748"/>
                <a:gd name="T10" fmla="*/ 1 w 407"/>
                <a:gd name="T11" fmla="*/ 1 h 748"/>
                <a:gd name="T12" fmla="*/ 1 w 407"/>
                <a:gd name="T13" fmla="*/ 1 h 748"/>
                <a:gd name="T14" fmla="*/ 1 w 407"/>
                <a:gd name="T15" fmla="*/ 1 h 748"/>
                <a:gd name="T16" fmla="*/ 1 w 407"/>
                <a:gd name="T17" fmla="*/ 1 h 748"/>
                <a:gd name="T18" fmla="*/ 1 w 407"/>
                <a:gd name="T19" fmla="*/ 1 h 748"/>
                <a:gd name="T20" fmla="*/ 1 w 407"/>
                <a:gd name="T21" fmla="*/ 1 h 748"/>
                <a:gd name="T22" fmla="*/ 1 w 407"/>
                <a:gd name="T23" fmla="*/ 1 h 748"/>
                <a:gd name="T24" fmla="*/ 1 w 407"/>
                <a:gd name="T25" fmla="*/ 1 h 748"/>
                <a:gd name="T26" fmla="*/ 1 w 407"/>
                <a:gd name="T27" fmla="*/ 1 h 748"/>
                <a:gd name="T28" fmla="*/ 1 w 407"/>
                <a:gd name="T29" fmla="*/ 1 h 748"/>
                <a:gd name="T30" fmla="*/ 1 w 407"/>
                <a:gd name="T31" fmla="*/ 1 h 748"/>
                <a:gd name="T32" fmla="*/ 1 w 407"/>
                <a:gd name="T33" fmla="*/ 1 h 748"/>
                <a:gd name="T34" fmla="*/ 1 w 407"/>
                <a:gd name="T35" fmla="*/ 1 h 748"/>
                <a:gd name="T36" fmla="*/ 1 w 407"/>
                <a:gd name="T37" fmla="*/ 1 h 748"/>
                <a:gd name="T38" fmla="*/ 1 w 407"/>
                <a:gd name="T39" fmla="*/ 1 h 748"/>
                <a:gd name="T40" fmla="*/ 1 w 407"/>
                <a:gd name="T41" fmla="*/ 1 h 748"/>
                <a:gd name="T42" fmla="*/ 1 w 407"/>
                <a:gd name="T43" fmla="*/ 1 h 748"/>
                <a:gd name="T44" fmla="*/ 1 w 407"/>
                <a:gd name="T45" fmla="*/ 1 h 748"/>
                <a:gd name="T46" fmla="*/ 1 w 407"/>
                <a:gd name="T47" fmla="*/ 1 h 748"/>
                <a:gd name="T48" fmla="*/ 1 w 407"/>
                <a:gd name="T49" fmla="*/ 1 h 748"/>
                <a:gd name="T50" fmla="*/ 1 w 407"/>
                <a:gd name="T51" fmla="*/ 1 h 748"/>
                <a:gd name="T52" fmla="*/ 1 w 407"/>
                <a:gd name="T53" fmla="*/ 1 h 748"/>
                <a:gd name="T54" fmla="*/ 1 w 407"/>
                <a:gd name="T55" fmla="*/ 1 h 748"/>
                <a:gd name="T56" fmla="*/ 1 w 407"/>
                <a:gd name="T57" fmla="*/ 1 h 748"/>
                <a:gd name="T58" fmla="*/ 1 w 407"/>
                <a:gd name="T59" fmla="*/ 1 h 748"/>
                <a:gd name="T60" fmla="*/ 1 w 407"/>
                <a:gd name="T61" fmla="*/ 1 h 748"/>
                <a:gd name="T62" fmla="*/ 1 w 407"/>
                <a:gd name="T63" fmla="*/ 1 h 7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407"/>
                <a:gd name="T97" fmla="*/ 0 h 748"/>
                <a:gd name="T98" fmla="*/ 407 w 407"/>
                <a:gd name="T99" fmla="*/ 748 h 7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407" h="748">
                  <a:moveTo>
                    <a:pt x="362" y="165"/>
                  </a:moveTo>
                  <a:lnTo>
                    <a:pt x="387" y="229"/>
                  </a:lnTo>
                  <a:lnTo>
                    <a:pt x="402" y="296"/>
                  </a:lnTo>
                  <a:lnTo>
                    <a:pt x="407" y="367"/>
                  </a:lnTo>
                  <a:lnTo>
                    <a:pt x="403" y="437"/>
                  </a:lnTo>
                  <a:lnTo>
                    <a:pt x="389" y="506"/>
                  </a:lnTo>
                  <a:lnTo>
                    <a:pt x="365" y="573"/>
                  </a:lnTo>
                  <a:lnTo>
                    <a:pt x="333" y="633"/>
                  </a:lnTo>
                  <a:lnTo>
                    <a:pt x="290" y="688"/>
                  </a:lnTo>
                  <a:lnTo>
                    <a:pt x="274" y="702"/>
                  </a:lnTo>
                  <a:lnTo>
                    <a:pt x="250" y="714"/>
                  </a:lnTo>
                  <a:lnTo>
                    <a:pt x="225" y="726"/>
                  </a:lnTo>
                  <a:lnTo>
                    <a:pt x="198" y="736"/>
                  </a:lnTo>
                  <a:lnTo>
                    <a:pt x="173" y="743"/>
                  </a:lnTo>
                  <a:lnTo>
                    <a:pt x="151" y="748"/>
                  </a:lnTo>
                  <a:lnTo>
                    <a:pt x="135" y="748"/>
                  </a:lnTo>
                  <a:lnTo>
                    <a:pt x="128" y="745"/>
                  </a:lnTo>
                  <a:lnTo>
                    <a:pt x="135" y="736"/>
                  </a:lnTo>
                  <a:lnTo>
                    <a:pt x="149" y="724"/>
                  </a:lnTo>
                  <a:lnTo>
                    <a:pt x="169" y="709"/>
                  </a:lnTo>
                  <a:lnTo>
                    <a:pt x="192" y="693"/>
                  </a:lnTo>
                  <a:lnTo>
                    <a:pt x="218" y="676"/>
                  </a:lnTo>
                  <a:lnTo>
                    <a:pt x="241" y="659"/>
                  </a:lnTo>
                  <a:lnTo>
                    <a:pt x="261" y="642"/>
                  </a:lnTo>
                  <a:lnTo>
                    <a:pt x="274" y="628"/>
                  </a:lnTo>
                  <a:lnTo>
                    <a:pt x="293" y="580"/>
                  </a:lnTo>
                  <a:lnTo>
                    <a:pt x="310" y="530"/>
                  </a:lnTo>
                  <a:lnTo>
                    <a:pt x="320" y="477"/>
                  </a:lnTo>
                  <a:lnTo>
                    <a:pt x="328" y="423"/>
                  </a:lnTo>
                  <a:lnTo>
                    <a:pt x="331" y="368"/>
                  </a:lnTo>
                  <a:lnTo>
                    <a:pt x="328" y="313"/>
                  </a:lnTo>
                  <a:lnTo>
                    <a:pt x="322" y="260"/>
                  </a:lnTo>
                  <a:lnTo>
                    <a:pt x="310" y="208"/>
                  </a:lnTo>
                  <a:lnTo>
                    <a:pt x="306" y="195"/>
                  </a:lnTo>
                  <a:lnTo>
                    <a:pt x="302" y="179"/>
                  </a:lnTo>
                  <a:lnTo>
                    <a:pt x="297" y="165"/>
                  </a:lnTo>
                  <a:lnTo>
                    <a:pt x="290" y="153"/>
                  </a:lnTo>
                  <a:lnTo>
                    <a:pt x="283" y="140"/>
                  </a:lnTo>
                  <a:lnTo>
                    <a:pt x="274" y="128"/>
                  </a:lnTo>
                  <a:lnTo>
                    <a:pt x="265" y="117"/>
                  </a:lnTo>
                  <a:lnTo>
                    <a:pt x="254" y="105"/>
                  </a:lnTo>
                  <a:lnTo>
                    <a:pt x="218" y="80"/>
                  </a:lnTo>
                  <a:lnTo>
                    <a:pt x="178" y="61"/>
                  </a:lnTo>
                  <a:lnTo>
                    <a:pt x="135" y="49"/>
                  </a:lnTo>
                  <a:lnTo>
                    <a:pt x="95" y="40"/>
                  </a:lnTo>
                  <a:lnTo>
                    <a:pt x="57" y="37"/>
                  </a:lnTo>
                  <a:lnTo>
                    <a:pt x="27" y="37"/>
                  </a:lnTo>
                  <a:lnTo>
                    <a:pt x="7" y="37"/>
                  </a:lnTo>
                  <a:lnTo>
                    <a:pt x="0" y="37"/>
                  </a:lnTo>
                  <a:lnTo>
                    <a:pt x="25" y="19"/>
                  </a:lnTo>
                  <a:lnTo>
                    <a:pt x="52" y="9"/>
                  </a:lnTo>
                  <a:lnTo>
                    <a:pt x="82" y="2"/>
                  </a:lnTo>
                  <a:lnTo>
                    <a:pt x="113" y="0"/>
                  </a:lnTo>
                  <a:lnTo>
                    <a:pt x="144" y="4"/>
                  </a:lnTo>
                  <a:lnTo>
                    <a:pt x="174" y="9"/>
                  </a:lnTo>
                  <a:lnTo>
                    <a:pt x="203" y="18"/>
                  </a:lnTo>
                  <a:lnTo>
                    <a:pt x="230" y="28"/>
                  </a:lnTo>
                  <a:lnTo>
                    <a:pt x="250" y="42"/>
                  </a:lnTo>
                  <a:lnTo>
                    <a:pt x="270" y="55"/>
                  </a:lnTo>
                  <a:lnTo>
                    <a:pt x="288" y="71"/>
                  </a:lnTo>
                  <a:lnTo>
                    <a:pt x="306" y="88"/>
                  </a:lnTo>
                  <a:lnTo>
                    <a:pt x="322" y="107"/>
                  </a:lnTo>
                  <a:lnTo>
                    <a:pt x="337" y="126"/>
                  </a:lnTo>
                  <a:lnTo>
                    <a:pt x="351" y="145"/>
                  </a:lnTo>
                  <a:lnTo>
                    <a:pt x="362" y="165"/>
                  </a:lnTo>
                  <a:close/>
                </a:path>
              </a:pathLst>
            </a:custGeom>
            <a:solidFill>
              <a:srgbClr val="000000"/>
            </a:solidFill>
            <a:ln w="9525">
              <a:noFill/>
              <a:round/>
              <a:headEnd/>
              <a:tailEnd/>
            </a:ln>
          </p:spPr>
          <p:txBody>
            <a:bodyPr/>
            <a:lstStyle/>
            <a:p>
              <a:endParaRPr lang="zh-CN" altLang="en-US"/>
            </a:p>
          </p:txBody>
        </p:sp>
        <p:sp>
          <p:nvSpPr>
            <p:cNvPr id="25" name="Freeform 25"/>
            <p:cNvSpPr>
              <a:spLocks/>
            </p:cNvSpPr>
            <p:nvPr/>
          </p:nvSpPr>
          <p:spPr bwMode="auto">
            <a:xfrm>
              <a:off x="3644" y="1881"/>
              <a:ext cx="502" cy="521"/>
            </a:xfrm>
            <a:custGeom>
              <a:avLst/>
              <a:gdLst>
                <a:gd name="T0" fmla="*/ 2 w 1004"/>
                <a:gd name="T1" fmla="*/ 0 h 1044"/>
                <a:gd name="T2" fmla="*/ 2 w 1004"/>
                <a:gd name="T3" fmla="*/ 0 h 1044"/>
                <a:gd name="T4" fmla="*/ 2 w 1004"/>
                <a:gd name="T5" fmla="*/ 0 h 1044"/>
                <a:gd name="T6" fmla="*/ 2 w 1004"/>
                <a:gd name="T7" fmla="*/ 1 h 1044"/>
                <a:gd name="T8" fmla="*/ 2 w 1004"/>
                <a:gd name="T9" fmla="*/ 1 h 1044"/>
                <a:gd name="T10" fmla="*/ 2 w 1004"/>
                <a:gd name="T11" fmla="*/ 1 h 1044"/>
                <a:gd name="T12" fmla="*/ 2 w 1004"/>
                <a:gd name="T13" fmla="*/ 1 h 1044"/>
                <a:gd name="T14" fmla="*/ 2 w 1004"/>
                <a:gd name="T15" fmla="*/ 1 h 1044"/>
                <a:gd name="T16" fmla="*/ 2 w 1004"/>
                <a:gd name="T17" fmla="*/ 1 h 1044"/>
                <a:gd name="T18" fmla="*/ 2 w 1004"/>
                <a:gd name="T19" fmla="*/ 1 h 1044"/>
                <a:gd name="T20" fmla="*/ 2 w 1004"/>
                <a:gd name="T21" fmla="*/ 1 h 1044"/>
                <a:gd name="T22" fmla="*/ 2 w 1004"/>
                <a:gd name="T23" fmla="*/ 1 h 1044"/>
                <a:gd name="T24" fmla="*/ 2 w 1004"/>
                <a:gd name="T25" fmla="*/ 1 h 1044"/>
                <a:gd name="T26" fmla="*/ 1 w 1004"/>
                <a:gd name="T27" fmla="*/ 2 h 1044"/>
                <a:gd name="T28" fmla="*/ 1 w 1004"/>
                <a:gd name="T29" fmla="*/ 2 h 1044"/>
                <a:gd name="T30" fmla="*/ 1 w 1004"/>
                <a:gd name="T31" fmla="*/ 2 h 1044"/>
                <a:gd name="T32" fmla="*/ 1 w 1004"/>
                <a:gd name="T33" fmla="*/ 2 h 1044"/>
                <a:gd name="T34" fmla="*/ 1 w 1004"/>
                <a:gd name="T35" fmla="*/ 2 h 1044"/>
                <a:gd name="T36" fmla="*/ 1 w 1004"/>
                <a:gd name="T37" fmla="*/ 2 h 1044"/>
                <a:gd name="T38" fmla="*/ 1 w 1004"/>
                <a:gd name="T39" fmla="*/ 2 h 1044"/>
                <a:gd name="T40" fmla="*/ 1 w 1004"/>
                <a:gd name="T41" fmla="*/ 2 h 1044"/>
                <a:gd name="T42" fmla="*/ 0 w 1004"/>
                <a:gd name="T43" fmla="*/ 0 h 1044"/>
                <a:gd name="T44" fmla="*/ 2 w 1004"/>
                <a:gd name="T45" fmla="*/ 0 h 10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04"/>
                <a:gd name="T70" fmla="*/ 0 h 1044"/>
                <a:gd name="T71" fmla="*/ 1004 w 1004"/>
                <a:gd name="T72" fmla="*/ 1044 h 104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04" h="1044">
                  <a:moveTo>
                    <a:pt x="1004" y="5"/>
                  </a:moveTo>
                  <a:lnTo>
                    <a:pt x="1004" y="160"/>
                  </a:lnTo>
                  <a:lnTo>
                    <a:pt x="1004" y="499"/>
                  </a:lnTo>
                  <a:lnTo>
                    <a:pt x="998" y="841"/>
                  </a:lnTo>
                  <a:lnTo>
                    <a:pt x="984" y="998"/>
                  </a:lnTo>
                  <a:lnTo>
                    <a:pt x="975" y="998"/>
                  </a:lnTo>
                  <a:lnTo>
                    <a:pt x="950" y="999"/>
                  </a:lnTo>
                  <a:lnTo>
                    <a:pt x="912" y="1003"/>
                  </a:lnTo>
                  <a:lnTo>
                    <a:pt x="859" y="1004"/>
                  </a:lnTo>
                  <a:lnTo>
                    <a:pt x="800" y="1010"/>
                  </a:lnTo>
                  <a:lnTo>
                    <a:pt x="730" y="1013"/>
                  </a:lnTo>
                  <a:lnTo>
                    <a:pt x="656" y="1018"/>
                  </a:lnTo>
                  <a:lnTo>
                    <a:pt x="577" y="1022"/>
                  </a:lnTo>
                  <a:lnTo>
                    <a:pt x="497" y="1027"/>
                  </a:lnTo>
                  <a:lnTo>
                    <a:pt x="416" y="1030"/>
                  </a:lnTo>
                  <a:lnTo>
                    <a:pt x="339" y="1035"/>
                  </a:lnTo>
                  <a:lnTo>
                    <a:pt x="265" y="1039"/>
                  </a:lnTo>
                  <a:lnTo>
                    <a:pt x="198" y="1041"/>
                  </a:lnTo>
                  <a:lnTo>
                    <a:pt x="139" y="1042"/>
                  </a:lnTo>
                  <a:lnTo>
                    <a:pt x="90" y="1044"/>
                  </a:lnTo>
                  <a:lnTo>
                    <a:pt x="54" y="1044"/>
                  </a:lnTo>
                  <a:lnTo>
                    <a:pt x="0" y="0"/>
                  </a:lnTo>
                  <a:lnTo>
                    <a:pt x="1004" y="5"/>
                  </a:lnTo>
                  <a:close/>
                </a:path>
              </a:pathLst>
            </a:custGeom>
            <a:solidFill>
              <a:srgbClr val="000000"/>
            </a:solidFill>
            <a:ln w="9525">
              <a:noFill/>
              <a:round/>
              <a:headEnd/>
              <a:tailEnd/>
            </a:ln>
          </p:spPr>
          <p:txBody>
            <a:bodyPr/>
            <a:lstStyle/>
            <a:p>
              <a:endParaRPr lang="zh-CN" altLang="en-US"/>
            </a:p>
          </p:txBody>
        </p:sp>
        <p:sp>
          <p:nvSpPr>
            <p:cNvPr id="26" name="Freeform 26"/>
            <p:cNvSpPr>
              <a:spLocks/>
            </p:cNvSpPr>
            <p:nvPr/>
          </p:nvSpPr>
          <p:spPr bwMode="auto">
            <a:xfrm>
              <a:off x="4756" y="1875"/>
              <a:ext cx="182" cy="325"/>
            </a:xfrm>
            <a:custGeom>
              <a:avLst/>
              <a:gdLst>
                <a:gd name="T0" fmla="*/ 1 w 364"/>
                <a:gd name="T1" fmla="*/ 1 h 648"/>
                <a:gd name="T2" fmla="*/ 1 w 364"/>
                <a:gd name="T3" fmla="*/ 1 h 648"/>
                <a:gd name="T4" fmla="*/ 1 w 364"/>
                <a:gd name="T5" fmla="*/ 1 h 648"/>
                <a:gd name="T6" fmla="*/ 1 w 364"/>
                <a:gd name="T7" fmla="*/ 1 h 648"/>
                <a:gd name="T8" fmla="*/ 1 w 364"/>
                <a:gd name="T9" fmla="*/ 1 h 648"/>
                <a:gd name="T10" fmla="*/ 1 w 364"/>
                <a:gd name="T11" fmla="*/ 1 h 648"/>
                <a:gd name="T12" fmla="*/ 1 w 364"/>
                <a:gd name="T13" fmla="*/ 1 h 648"/>
                <a:gd name="T14" fmla="*/ 1 w 364"/>
                <a:gd name="T15" fmla="*/ 1 h 648"/>
                <a:gd name="T16" fmla="*/ 1 w 364"/>
                <a:gd name="T17" fmla="*/ 1 h 648"/>
                <a:gd name="T18" fmla="*/ 1 w 364"/>
                <a:gd name="T19" fmla="*/ 1 h 648"/>
                <a:gd name="T20" fmla="*/ 1 w 364"/>
                <a:gd name="T21" fmla="*/ 1 h 648"/>
                <a:gd name="T22" fmla="*/ 1 w 364"/>
                <a:gd name="T23" fmla="*/ 2 h 648"/>
                <a:gd name="T24" fmla="*/ 1 w 364"/>
                <a:gd name="T25" fmla="*/ 2 h 648"/>
                <a:gd name="T26" fmla="*/ 1 w 364"/>
                <a:gd name="T27" fmla="*/ 2 h 648"/>
                <a:gd name="T28" fmla="*/ 1 w 364"/>
                <a:gd name="T29" fmla="*/ 2 h 648"/>
                <a:gd name="T30" fmla="*/ 1 w 364"/>
                <a:gd name="T31" fmla="*/ 2 h 648"/>
                <a:gd name="T32" fmla="*/ 1 w 364"/>
                <a:gd name="T33" fmla="*/ 2 h 648"/>
                <a:gd name="T34" fmla="*/ 1 w 364"/>
                <a:gd name="T35" fmla="*/ 2 h 648"/>
                <a:gd name="T36" fmla="*/ 1 w 364"/>
                <a:gd name="T37" fmla="*/ 1 h 648"/>
                <a:gd name="T38" fmla="*/ 1 w 364"/>
                <a:gd name="T39" fmla="*/ 2 h 648"/>
                <a:gd name="T40" fmla="*/ 1 w 364"/>
                <a:gd name="T41" fmla="*/ 2 h 648"/>
                <a:gd name="T42" fmla="*/ 1 w 364"/>
                <a:gd name="T43" fmla="*/ 2 h 648"/>
                <a:gd name="T44" fmla="*/ 1 w 364"/>
                <a:gd name="T45" fmla="*/ 2 h 648"/>
                <a:gd name="T46" fmla="*/ 1 w 364"/>
                <a:gd name="T47" fmla="*/ 2 h 648"/>
                <a:gd name="T48" fmla="*/ 1 w 364"/>
                <a:gd name="T49" fmla="*/ 2 h 648"/>
                <a:gd name="T50" fmla="*/ 1 w 364"/>
                <a:gd name="T51" fmla="*/ 2 h 648"/>
                <a:gd name="T52" fmla="*/ 1 w 364"/>
                <a:gd name="T53" fmla="*/ 2 h 648"/>
                <a:gd name="T54" fmla="*/ 1 w 364"/>
                <a:gd name="T55" fmla="*/ 2 h 648"/>
                <a:gd name="T56" fmla="*/ 1 w 364"/>
                <a:gd name="T57" fmla="*/ 2 h 648"/>
                <a:gd name="T58" fmla="*/ 1 w 364"/>
                <a:gd name="T59" fmla="*/ 1 h 648"/>
                <a:gd name="T60" fmla="*/ 1 w 364"/>
                <a:gd name="T61" fmla="*/ 1 h 648"/>
                <a:gd name="T62" fmla="*/ 1 w 364"/>
                <a:gd name="T63" fmla="*/ 1 h 648"/>
                <a:gd name="T64" fmla="*/ 1 w 364"/>
                <a:gd name="T65" fmla="*/ 1 h 648"/>
                <a:gd name="T66" fmla="*/ 1 w 364"/>
                <a:gd name="T67" fmla="*/ 1 h 648"/>
                <a:gd name="T68" fmla="*/ 1 w 364"/>
                <a:gd name="T69" fmla="*/ 1 h 648"/>
                <a:gd name="T70" fmla="*/ 1 w 364"/>
                <a:gd name="T71" fmla="*/ 1 h 648"/>
                <a:gd name="T72" fmla="*/ 1 w 364"/>
                <a:gd name="T73" fmla="*/ 1 h 648"/>
                <a:gd name="T74" fmla="*/ 1 w 364"/>
                <a:gd name="T75" fmla="*/ 1 h 648"/>
                <a:gd name="T76" fmla="*/ 1 w 364"/>
                <a:gd name="T77" fmla="*/ 1 h 648"/>
                <a:gd name="T78" fmla="*/ 1 w 364"/>
                <a:gd name="T79" fmla="*/ 1 h 648"/>
                <a:gd name="T80" fmla="*/ 1 w 364"/>
                <a:gd name="T81" fmla="*/ 1 h 648"/>
                <a:gd name="T82" fmla="*/ 1 w 364"/>
                <a:gd name="T83" fmla="*/ 1 h 648"/>
                <a:gd name="T84" fmla="*/ 1 w 364"/>
                <a:gd name="T85" fmla="*/ 1 h 64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64"/>
                <a:gd name="T130" fmla="*/ 0 h 648"/>
                <a:gd name="T131" fmla="*/ 364 w 364"/>
                <a:gd name="T132" fmla="*/ 648 h 64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64" h="648">
                  <a:moveTo>
                    <a:pt x="209" y="220"/>
                  </a:moveTo>
                  <a:lnTo>
                    <a:pt x="215" y="244"/>
                  </a:lnTo>
                  <a:lnTo>
                    <a:pt x="215" y="268"/>
                  </a:lnTo>
                  <a:lnTo>
                    <a:pt x="211" y="292"/>
                  </a:lnTo>
                  <a:lnTo>
                    <a:pt x="204" y="314"/>
                  </a:lnTo>
                  <a:lnTo>
                    <a:pt x="191" y="337"/>
                  </a:lnTo>
                  <a:lnTo>
                    <a:pt x="179" y="357"/>
                  </a:lnTo>
                  <a:lnTo>
                    <a:pt x="162" y="378"/>
                  </a:lnTo>
                  <a:lnTo>
                    <a:pt x="144" y="397"/>
                  </a:lnTo>
                  <a:lnTo>
                    <a:pt x="135" y="402"/>
                  </a:lnTo>
                  <a:lnTo>
                    <a:pt x="125" y="406"/>
                  </a:lnTo>
                  <a:lnTo>
                    <a:pt x="116" y="409"/>
                  </a:lnTo>
                  <a:lnTo>
                    <a:pt x="105" y="411"/>
                  </a:lnTo>
                  <a:lnTo>
                    <a:pt x="94" y="411"/>
                  </a:lnTo>
                  <a:lnTo>
                    <a:pt x="81" y="411"/>
                  </a:lnTo>
                  <a:lnTo>
                    <a:pt x="65" y="411"/>
                  </a:lnTo>
                  <a:lnTo>
                    <a:pt x="49" y="407"/>
                  </a:lnTo>
                  <a:lnTo>
                    <a:pt x="56" y="416"/>
                  </a:lnTo>
                  <a:lnTo>
                    <a:pt x="63" y="423"/>
                  </a:lnTo>
                  <a:lnTo>
                    <a:pt x="72" y="430"/>
                  </a:lnTo>
                  <a:lnTo>
                    <a:pt x="81" y="435"/>
                  </a:lnTo>
                  <a:lnTo>
                    <a:pt x="92" y="440"/>
                  </a:lnTo>
                  <a:lnTo>
                    <a:pt x="103" y="443"/>
                  </a:lnTo>
                  <a:lnTo>
                    <a:pt x="114" y="445"/>
                  </a:lnTo>
                  <a:lnTo>
                    <a:pt x="125" y="447"/>
                  </a:lnTo>
                  <a:lnTo>
                    <a:pt x="137" y="445"/>
                  </a:lnTo>
                  <a:lnTo>
                    <a:pt x="152" y="442"/>
                  </a:lnTo>
                  <a:lnTo>
                    <a:pt x="168" y="440"/>
                  </a:lnTo>
                  <a:lnTo>
                    <a:pt x="184" y="440"/>
                  </a:lnTo>
                  <a:lnTo>
                    <a:pt x="200" y="440"/>
                  </a:lnTo>
                  <a:lnTo>
                    <a:pt x="213" y="440"/>
                  </a:lnTo>
                  <a:lnTo>
                    <a:pt x="224" y="443"/>
                  </a:lnTo>
                  <a:lnTo>
                    <a:pt x="229" y="447"/>
                  </a:lnTo>
                  <a:lnTo>
                    <a:pt x="229" y="471"/>
                  </a:lnTo>
                  <a:lnTo>
                    <a:pt x="225" y="492"/>
                  </a:lnTo>
                  <a:lnTo>
                    <a:pt x="218" y="512"/>
                  </a:lnTo>
                  <a:lnTo>
                    <a:pt x="206" y="531"/>
                  </a:lnTo>
                  <a:lnTo>
                    <a:pt x="191" y="550"/>
                  </a:lnTo>
                  <a:lnTo>
                    <a:pt x="175" y="566"/>
                  </a:lnTo>
                  <a:lnTo>
                    <a:pt x="159" y="579"/>
                  </a:lnTo>
                  <a:lnTo>
                    <a:pt x="141" y="591"/>
                  </a:lnTo>
                  <a:lnTo>
                    <a:pt x="155" y="597"/>
                  </a:lnTo>
                  <a:lnTo>
                    <a:pt x="171" y="598"/>
                  </a:lnTo>
                  <a:lnTo>
                    <a:pt x="188" y="598"/>
                  </a:lnTo>
                  <a:lnTo>
                    <a:pt x="202" y="597"/>
                  </a:lnTo>
                  <a:lnTo>
                    <a:pt x="218" y="593"/>
                  </a:lnTo>
                  <a:lnTo>
                    <a:pt x="233" y="588"/>
                  </a:lnTo>
                  <a:lnTo>
                    <a:pt x="247" y="581"/>
                  </a:lnTo>
                  <a:lnTo>
                    <a:pt x="260" y="574"/>
                  </a:lnTo>
                  <a:lnTo>
                    <a:pt x="272" y="566"/>
                  </a:lnTo>
                  <a:lnTo>
                    <a:pt x="281" y="555"/>
                  </a:lnTo>
                  <a:lnTo>
                    <a:pt x="292" y="543"/>
                  </a:lnTo>
                  <a:lnTo>
                    <a:pt x="301" y="531"/>
                  </a:lnTo>
                  <a:lnTo>
                    <a:pt x="312" y="519"/>
                  </a:lnTo>
                  <a:lnTo>
                    <a:pt x="323" y="507"/>
                  </a:lnTo>
                  <a:lnTo>
                    <a:pt x="335" y="498"/>
                  </a:lnTo>
                  <a:lnTo>
                    <a:pt x="352" y="492"/>
                  </a:lnTo>
                  <a:lnTo>
                    <a:pt x="359" y="505"/>
                  </a:lnTo>
                  <a:lnTo>
                    <a:pt x="364" y="521"/>
                  </a:lnTo>
                  <a:lnTo>
                    <a:pt x="364" y="535"/>
                  </a:lnTo>
                  <a:lnTo>
                    <a:pt x="361" y="550"/>
                  </a:lnTo>
                  <a:lnTo>
                    <a:pt x="344" y="574"/>
                  </a:lnTo>
                  <a:lnTo>
                    <a:pt x="325" y="593"/>
                  </a:lnTo>
                  <a:lnTo>
                    <a:pt x="303" y="609"/>
                  </a:lnTo>
                  <a:lnTo>
                    <a:pt x="280" y="621"/>
                  </a:lnTo>
                  <a:lnTo>
                    <a:pt x="252" y="631"/>
                  </a:lnTo>
                  <a:lnTo>
                    <a:pt x="225" y="638"/>
                  </a:lnTo>
                  <a:lnTo>
                    <a:pt x="198" y="643"/>
                  </a:lnTo>
                  <a:lnTo>
                    <a:pt x="171" y="648"/>
                  </a:lnTo>
                  <a:lnTo>
                    <a:pt x="159" y="643"/>
                  </a:lnTo>
                  <a:lnTo>
                    <a:pt x="146" y="638"/>
                  </a:lnTo>
                  <a:lnTo>
                    <a:pt x="134" y="633"/>
                  </a:lnTo>
                  <a:lnTo>
                    <a:pt x="119" y="627"/>
                  </a:lnTo>
                  <a:lnTo>
                    <a:pt x="106" y="622"/>
                  </a:lnTo>
                  <a:lnTo>
                    <a:pt x="94" y="614"/>
                  </a:lnTo>
                  <a:lnTo>
                    <a:pt x="83" y="605"/>
                  </a:lnTo>
                  <a:lnTo>
                    <a:pt x="72" y="593"/>
                  </a:lnTo>
                  <a:lnTo>
                    <a:pt x="76" y="586"/>
                  </a:lnTo>
                  <a:lnTo>
                    <a:pt x="81" y="583"/>
                  </a:lnTo>
                  <a:lnTo>
                    <a:pt x="88" y="579"/>
                  </a:lnTo>
                  <a:lnTo>
                    <a:pt x="96" y="578"/>
                  </a:lnTo>
                  <a:lnTo>
                    <a:pt x="105" y="576"/>
                  </a:lnTo>
                  <a:lnTo>
                    <a:pt x="114" y="574"/>
                  </a:lnTo>
                  <a:lnTo>
                    <a:pt x="121" y="572"/>
                  </a:lnTo>
                  <a:lnTo>
                    <a:pt x="128" y="569"/>
                  </a:lnTo>
                  <a:lnTo>
                    <a:pt x="146" y="552"/>
                  </a:lnTo>
                  <a:lnTo>
                    <a:pt x="162" y="535"/>
                  </a:lnTo>
                  <a:lnTo>
                    <a:pt x="175" y="516"/>
                  </a:lnTo>
                  <a:lnTo>
                    <a:pt x="180" y="495"/>
                  </a:lnTo>
                  <a:lnTo>
                    <a:pt x="162" y="500"/>
                  </a:lnTo>
                  <a:lnTo>
                    <a:pt x="143" y="500"/>
                  </a:lnTo>
                  <a:lnTo>
                    <a:pt x="125" y="498"/>
                  </a:lnTo>
                  <a:lnTo>
                    <a:pt x="106" y="492"/>
                  </a:lnTo>
                  <a:lnTo>
                    <a:pt x="88" y="485"/>
                  </a:lnTo>
                  <a:lnTo>
                    <a:pt x="70" y="474"/>
                  </a:lnTo>
                  <a:lnTo>
                    <a:pt x="54" y="462"/>
                  </a:lnTo>
                  <a:lnTo>
                    <a:pt x="38" y="449"/>
                  </a:lnTo>
                  <a:lnTo>
                    <a:pt x="16" y="421"/>
                  </a:lnTo>
                  <a:lnTo>
                    <a:pt x="4" y="388"/>
                  </a:lnTo>
                  <a:lnTo>
                    <a:pt x="0" y="354"/>
                  </a:lnTo>
                  <a:lnTo>
                    <a:pt x="9" y="321"/>
                  </a:lnTo>
                  <a:lnTo>
                    <a:pt x="20" y="325"/>
                  </a:lnTo>
                  <a:lnTo>
                    <a:pt x="25" y="333"/>
                  </a:lnTo>
                  <a:lnTo>
                    <a:pt x="29" y="344"/>
                  </a:lnTo>
                  <a:lnTo>
                    <a:pt x="33" y="356"/>
                  </a:lnTo>
                  <a:lnTo>
                    <a:pt x="36" y="366"/>
                  </a:lnTo>
                  <a:lnTo>
                    <a:pt x="43" y="376"/>
                  </a:lnTo>
                  <a:lnTo>
                    <a:pt x="52" y="382"/>
                  </a:lnTo>
                  <a:lnTo>
                    <a:pt x="69" y="383"/>
                  </a:lnTo>
                  <a:lnTo>
                    <a:pt x="76" y="383"/>
                  </a:lnTo>
                  <a:lnTo>
                    <a:pt x="83" y="383"/>
                  </a:lnTo>
                  <a:lnTo>
                    <a:pt x="90" y="383"/>
                  </a:lnTo>
                  <a:lnTo>
                    <a:pt x="99" y="383"/>
                  </a:lnTo>
                  <a:lnTo>
                    <a:pt x="106" y="382"/>
                  </a:lnTo>
                  <a:lnTo>
                    <a:pt x="116" y="378"/>
                  </a:lnTo>
                  <a:lnTo>
                    <a:pt x="123" y="375"/>
                  </a:lnTo>
                  <a:lnTo>
                    <a:pt x="128" y="370"/>
                  </a:lnTo>
                  <a:lnTo>
                    <a:pt x="152" y="321"/>
                  </a:lnTo>
                  <a:lnTo>
                    <a:pt x="152" y="271"/>
                  </a:lnTo>
                  <a:lnTo>
                    <a:pt x="137" y="222"/>
                  </a:lnTo>
                  <a:lnTo>
                    <a:pt x="117" y="170"/>
                  </a:lnTo>
                  <a:lnTo>
                    <a:pt x="103" y="122"/>
                  </a:lnTo>
                  <a:lnTo>
                    <a:pt x="103" y="75"/>
                  </a:lnTo>
                  <a:lnTo>
                    <a:pt x="125" y="34"/>
                  </a:lnTo>
                  <a:lnTo>
                    <a:pt x="180" y="0"/>
                  </a:lnTo>
                  <a:lnTo>
                    <a:pt x="184" y="24"/>
                  </a:lnTo>
                  <a:lnTo>
                    <a:pt x="191" y="84"/>
                  </a:lnTo>
                  <a:lnTo>
                    <a:pt x="200" y="156"/>
                  </a:lnTo>
                  <a:lnTo>
                    <a:pt x="209" y="220"/>
                  </a:lnTo>
                  <a:close/>
                </a:path>
              </a:pathLst>
            </a:custGeom>
            <a:solidFill>
              <a:srgbClr val="000000"/>
            </a:solidFill>
            <a:ln w="9525">
              <a:noFill/>
              <a:round/>
              <a:headEnd/>
              <a:tailEnd/>
            </a:ln>
          </p:spPr>
          <p:txBody>
            <a:bodyPr/>
            <a:lstStyle/>
            <a:p>
              <a:endParaRPr lang="zh-CN" altLang="en-US"/>
            </a:p>
          </p:txBody>
        </p:sp>
        <p:sp>
          <p:nvSpPr>
            <p:cNvPr id="27" name="Freeform 27"/>
            <p:cNvSpPr>
              <a:spLocks/>
            </p:cNvSpPr>
            <p:nvPr/>
          </p:nvSpPr>
          <p:spPr bwMode="auto">
            <a:xfrm>
              <a:off x="3672" y="1896"/>
              <a:ext cx="453" cy="488"/>
            </a:xfrm>
            <a:custGeom>
              <a:avLst/>
              <a:gdLst>
                <a:gd name="T0" fmla="*/ 2 w 904"/>
                <a:gd name="T1" fmla="*/ 1 h 977"/>
                <a:gd name="T2" fmla="*/ 2 w 904"/>
                <a:gd name="T3" fmla="*/ 1 h 977"/>
                <a:gd name="T4" fmla="*/ 2 w 904"/>
                <a:gd name="T5" fmla="*/ 1 h 977"/>
                <a:gd name="T6" fmla="*/ 2 w 904"/>
                <a:gd name="T7" fmla="*/ 1 h 977"/>
                <a:gd name="T8" fmla="*/ 2 w 904"/>
                <a:gd name="T9" fmla="*/ 1 h 977"/>
                <a:gd name="T10" fmla="*/ 2 w 904"/>
                <a:gd name="T11" fmla="*/ 1 h 977"/>
                <a:gd name="T12" fmla="*/ 2 w 904"/>
                <a:gd name="T13" fmla="*/ 1 h 977"/>
                <a:gd name="T14" fmla="*/ 1 w 904"/>
                <a:gd name="T15" fmla="*/ 1 h 977"/>
                <a:gd name="T16" fmla="*/ 1 w 904"/>
                <a:gd name="T17" fmla="*/ 1 h 977"/>
                <a:gd name="T18" fmla="*/ 1 w 904"/>
                <a:gd name="T19" fmla="*/ 1 h 977"/>
                <a:gd name="T20" fmla="*/ 1 w 904"/>
                <a:gd name="T21" fmla="*/ 1 h 977"/>
                <a:gd name="T22" fmla="*/ 1 w 904"/>
                <a:gd name="T23" fmla="*/ 1 h 977"/>
                <a:gd name="T24" fmla="*/ 1 w 904"/>
                <a:gd name="T25" fmla="*/ 1 h 977"/>
                <a:gd name="T26" fmla="*/ 1 w 904"/>
                <a:gd name="T27" fmla="*/ 1 h 977"/>
                <a:gd name="T28" fmla="*/ 1 w 904"/>
                <a:gd name="T29" fmla="*/ 1 h 977"/>
                <a:gd name="T30" fmla="*/ 1 w 904"/>
                <a:gd name="T31" fmla="*/ 1 h 977"/>
                <a:gd name="T32" fmla="*/ 1 w 904"/>
                <a:gd name="T33" fmla="*/ 1 h 977"/>
                <a:gd name="T34" fmla="*/ 0 w 904"/>
                <a:gd name="T35" fmla="*/ 0 h 977"/>
                <a:gd name="T36" fmla="*/ 2 w 904"/>
                <a:gd name="T37" fmla="*/ 0 h 977"/>
                <a:gd name="T38" fmla="*/ 2 w 904"/>
                <a:gd name="T39" fmla="*/ 1 h 97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904"/>
                <a:gd name="T61" fmla="*/ 0 h 977"/>
                <a:gd name="T62" fmla="*/ 904 w 904"/>
                <a:gd name="T63" fmla="*/ 977 h 97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904" h="977">
                  <a:moveTo>
                    <a:pt x="890" y="929"/>
                  </a:moveTo>
                  <a:lnTo>
                    <a:pt x="854" y="932"/>
                  </a:lnTo>
                  <a:lnTo>
                    <a:pt x="809" y="934"/>
                  </a:lnTo>
                  <a:lnTo>
                    <a:pt x="753" y="939"/>
                  </a:lnTo>
                  <a:lnTo>
                    <a:pt x="690" y="942"/>
                  </a:lnTo>
                  <a:lnTo>
                    <a:pt x="623" y="946"/>
                  </a:lnTo>
                  <a:lnTo>
                    <a:pt x="551" y="949"/>
                  </a:lnTo>
                  <a:lnTo>
                    <a:pt x="477" y="954"/>
                  </a:lnTo>
                  <a:lnTo>
                    <a:pt x="403" y="958"/>
                  </a:lnTo>
                  <a:lnTo>
                    <a:pt x="333" y="961"/>
                  </a:lnTo>
                  <a:lnTo>
                    <a:pt x="265" y="965"/>
                  </a:lnTo>
                  <a:lnTo>
                    <a:pt x="201" y="968"/>
                  </a:lnTo>
                  <a:lnTo>
                    <a:pt x="147" y="972"/>
                  </a:lnTo>
                  <a:lnTo>
                    <a:pt x="101" y="973"/>
                  </a:lnTo>
                  <a:lnTo>
                    <a:pt x="66" y="975"/>
                  </a:lnTo>
                  <a:lnTo>
                    <a:pt x="43" y="977"/>
                  </a:lnTo>
                  <a:lnTo>
                    <a:pt x="36" y="977"/>
                  </a:lnTo>
                  <a:lnTo>
                    <a:pt x="0" y="0"/>
                  </a:lnTo>
                  <a:lnTo>
                    <a:pt x="904" y="12"/>
                  </a:lnTo>
                  <a:lnTo>
                    <a:pt x="890" y="929"/>
                  </a:lnTo>
                  <a:close/>
                </a:path>
              </a:pathLst>
            </a:custGeom>
            <a:solidFill>
              <a:srgbClr val="26ADE8"/>
            </a:solidFill>
            <a:ln w="9525">
              <a:noFill/>
              <a:round/>
              <a:headEnd/>
              <a:tailEnd/>
            </a:ln>
          </p:spPr>
          <p:txBody>
            <a:bodyPr/>
            <a:lstStyle/>
            <a:p>
              <a:endParaRPr lang="zh-CN" altLang="en-US"/>
            </a:p>
          </p:txBody>
        </p:sp>
        <p:sp>
          <p:nvSpPr>
            <p:cNvPr id="28" name="Freeform 28"/>
            <p:cNvSpPr>
              <a:spLocks/>
            </p:cNvSpPr>
            <p:nvPr/>
          </p:nvSpPr>
          <p:spPr bwMode="auto">
            <a:xfrm>
              <a:off x="3607" y="2441"/>
              <a:ext cx="591" cy="169"/>
            </a:xfrm>
            <a:custGeom>
              <a:avLst/>
              <a:gdLst>
                <a:gd name="T0" fmla="*/ 2 w 1182"/>
                <a:gd name="T1" fmla="*/ 1 h 337"/>
                <a:gd name="T2" fmla="*/ 2 w 1182"/>
                <a:gd name="T3" fmla="*/ 1 h 337"/>
                <a:gd name="T4" fmla="*/ 2 w 1182"/>
                <a:gd name="T5" fmla="*/ 1 h 337"/>
                <a:gd name="T6" fmla="*/ 2 w 1182"/>
                <a:gd name="T7" fmla="*/ 1 h 337"/>
                <a:gd name="T8" fmla="*/ 1 w 1182"/>
                <a:gd name="T9" fmla="*/ 1 h 337"/>
                <a:gd name="T10" fmla="*/ 1 w 1182"/>
                <a:gd name="T11" fmla="*/ 1 h 337"/>
                <a:gd name="T12" fmla="*/ 1 w 1182"/>
                <a:gd name="T13" fmla="*/ 1 h 337"/>
                <a:gd name="T14" fmla="*/ 1 w 1182"/>
                <a:gd name="T15" fmla="*/ 1 h 337"/>
                <a:gd name="T16" fmla="*/ 1 w 1182"/>
                <a:gd name="T17" fmla="*/ 1 h 337"/>
                <a:gd name="T18" fmla="*/ 1 w 1182"/>
                <a:gd name="T19" fmla="*/ 1 h 337"/>
                <a:gd name="T20" fmla="*/ 1 w 1182"/>
                <a:gd name="T21" fmla="*/ 1 h 337"/>
                <a:gd name="T22" fmla="*/ 1 w 1182"/>
                <a:gd name="T23" fmla="*/ 1 h 337"/>
                <a:gd name="T24" fmla="*/ 1 w 1182"/>
                <a:gd name="T25" fmla="*/ 1 h 337"/>
                <a:gd name="T26" fmla="*/ 1 w 1182"/>
                <a:gd name="T27" fmla="*/ 1 h 337"/>
                <a:gd name="T28" fmla="*/ 1 w 1182"/>
                <a:gd name="T29" fmla="*/ 1 h 337"/>
                <a:gd name="T30" fmla="*/ 1 w 1182"/>
                <a:gd name="T31" fmla="*/ 1 h 337"/>
                <a:gd name="T32" fmla="*/ 1 w 1182"/>
                <a:gd name="T33" fmla="*/ 1 h 337"/>
                <a:gd name="T34" fmla="*/ 1 w 1182"/>
                <a:gd name="T35" fmla="*/ 1 h 337"/>
                <a:gd name="T36" fmla="*/ 1 w 1182"/>
                <a:gd name="T37" fmla="*/ 1 h 337"/>
                <a:gd name="T38" fmla="*/ 1 w 1182"/>
                <a:gd name="T39" fmla="*/ 1 h 337"/>
                <a:gd name="T40" fmla="*/ 1 w 1182"/>
                <a:gd name="T41" fmla="*/ 1 h 337"/>
                <a:gd name="T42" fmla="*/ 1 w 1182"/>
                <a:gd name="T43" fmla="*/ 1 h 337"/>
                <a:gd name="T44" fmla="*/ 1 w 1182"/>
                <a:gd name="T45" fmla="*/ 1 h 337"/>
                <a:gd name="T46" fmla="*/ 1 w 1182"/>
                <a:gd name="T47" fmla="*/ 1 h 337"/>
                <a:gd name="T48" fmla="*/ 1 w 1182"/>
                <a:gd name="T49" fmla="*/ 1 h 337"/>
                <a:gd name="T50" fmla="*/ 1 w 1182"/>
                <a:gd name="T51" fmla="*/ 1 h 337"/>
                <a:gd name="T52" fmla="*/ 1 w 1182"/>
                <a:gd name="T53" fmla="*/ 1 h 337"/>
                <a:gd name="T54" fmla="*/ 1 w 1182"/>
                <a:gd name="T55" fmla="*/ 1 h 337"/>
                <a:gd name="T56" fmla="*/ 1 w 1182"/>
                <a:gd name="T57" fmla="*/ 1 h 337"/>
                <a:gd name="T58" fmla="*/ 1 w 1182"/>
                <a:gd name="T59" fmla="*/ 1 h 337"/>
                <a:gd name="T60" fmla="*/ 1 w 1182"/>
                <a:gd name="T61" fmla="*/ 1 h 337"/>
                <a:gd name="T62" fmla="*/ 1 w 1182"/>
                <a:gd name="T63" fmla="*/ 1 h 337"/>
                <a:gd name="T64" fmla="*/ 1 w 1182"/>
                <a:gd name="T65" fmla="*/ 1 h 337"/>
                <a:gd name="T66" fmla="*/ 1 w 1182"/>
                <a:gd name="T67" fmla="*/ 1 h 337"/>
                <a:gd name="T68" fmla="*/ 1 w 1182"/>
                <a:gd name="T69" fmla="*/ 1 h 337"/>
                <a:gd name="T70" fmla="*/ 1 w 1182"/>
                <a:gd name="T71" fmla="*/ 1 h 337"/>
                <a:gd name="T72" fmla="*/ 1 w 1182"/>
                <a:gd name="T73" fmla="*/ 1 h 337"/>
                <a:gd name="T74" fmla="*/ 1 w 1182"/>
                <a:gd name="T75" fmla="*/ 1 h 337"/>
                <a:gd name="T76" fmla="*/ 1 w 1182"/>
                <a:gd name="T77" fmla="*/ 1 h 337"/>
                <a:gd name="T78" fmla="*/ 1 w 1182"/>
                <a:gd name="T79" fmla="*/ 1 h 337"/>
                <a:gd name="T80" fmla="*/ 1 w 1182"/>
                <a:gd name="T81" fmla="*/ 1 h 337"/>
                <a:gd name="T82" fmla="*/ 1 w 1182"/>
                <a:gd name="T83" fmla="*/ 1 h 337"/>
                <a:gd name="T84" fmla="*/ 2 w 1182"/>
                <a:gd name="T85" fmla="*/ 1 h 337"/>
                <a:gd name="T86" fmla="*/ 2 w 1182"/>
                <a:gd name="T87" fmla="*/ 0 h 337"/>
                <a:gd name="T88" fmla="*/ 2 w 1182"/>
                <a:gd name="T89" fmla="*/ 1 h 337"/>
                <a:gd name="T90" fmla="*/ 2 w 1182"/>
                <a:gd name="T91" fmla="*/ 1 h 33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82"/>
                <a:gd name="T139" fmla="*/ 0 h 337"/>
                <a:gd name="T140" fmla="*/ 1182 w 1182"/>
                <a:gd name="T141" fmla="*/ 337 h 33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82" h="337">
                  <a:moveTo>
                    <a:pt x="1182" y="9"/>
                  </a:moveTo>
                  <a:lnTo>
                    <a:pt x="1179" y="11"/>
                  </a:lnTo>
                  <a:lnTo>
                    <a:pt x="1172" y="14"/>
                  </a:lnTo>
                  <a:lnTo>
                    <a:pt x="1159" y="21"/>
                  </a:lnTo>
                  <a:lnTo>
                    <a:pt x="1141" y="30"/>
                  </a:lnTo>
                  <a:lnTo>
                    <a:pt x="1119" y="40"/>
                  </a:lnTo>
                  <a:lnTo>
                    <a:pt x="1094" y="52"/>
                  </a:lnTo>
                  <a:lnTo>
                    <a:pt x="1067" y="64"/>
                  </a:lnTo>
                  <a:lnTo>
                    <a:pt x="1038" y="76"/>
                  </a:lnTo>
                  <a:lnTo>
                    <a:pt x="1006" y="88"/>
                  </a:lnTo>
                  <a:lnTo>
                    <a:pt x="973" y="100"/>
                  </a:lnTo>
                  <a:lnTo>
                    <a:pt x="941" y="110"/>
                  </a:lnTo>
                  <a:lnTo>
                    <a:pt x="907" y="121"/>
                  </a:lnTo>
                  <a:lnTo>
                    <a:pt x="874" y="129"/>
                  </a:lnTo>
                  <a:lnTo>
                    <a:pt x="842" y="134"/>
                  </a:lnTo>
                  <a:lnTo>
                    <a:pt x="811" y="138"/>
                  </a:lnTo>
                  <a:lnTo>
                    <a:pt x="782" y="138"/>
                  </a:lnTo>
                  <a:lnTo>
                    <a:pt x="761" y="191"/>
                  </a:lnTo>
                  <a:lnTo>
                    <a:pt x="748" y="258"/>
                  </a:lnTo>
                  <a:lnTo>
                    <a:pt x="743" y="313"/>
                  </a:lnTo>
                  <a:lnTo>
                    <a:pt x="743" y="337"/>
                  </a:lnTo>
                  <a:lnTo>
                    <a:pt x="716" y="308"/>
                  </a:lnTo>
                  <a:lnTo>
                    <a:pt x="707" y="269"/>
                  </a:lnTo>
                  <a:lnTo>
                    <a:pt x="708" y="226"/>
                  </a:lnTo>
                  <a:lnTo>
                    <a:pt x="716" y="184"/>
                  </a:lnTo>
                  <a:lnTo>
                    <a:pt x="719" y="174"/>
                  </a:lnTo>
                  <a:lnTo>
                    <a:pt x="725" y="162"/>
                  </a:lnTo>
                  <a:lnTo>
                    <a:pt x="730" y="152"/>
                  </a:lnTo>
                  <a:lnTo>
                    <a:pt x="735" y="143"/>
                  </a:lnTo>
                  <a:lnTo>
                    <a:pt x="744" y="134"/>
                  </a:lnTo>
                  <a:lnTo>
                    <a:pt x="753" y="126"/>
                  </a:lnTo>
                  <a:lnTo>
                    <a:pt x="762" y="121"/>
                  </a:lnTo>
                  <a:lnTo>
                    <a:pt x="775" y="116"/>
                  </a:lnTo>
                  <a:lnTo>
                    <a:pt x="789" y="116"/>
                  </a:lnTo>
                  <a:lnTo>
                    <a:pt x="813" y="112"/>
                  </a:lnTo>
                  <a:lnTo>
                    <a:pt x="845" y="104"/>
                  </a:lnTo>
                  <a:lnTo>
                    <a:pt x="883" y="93"/>
                  </a:lnTo>
                  <a:lnTo>
                    <a:pt x="923" y="81"/>
                  </a:lnTo>
                  <a:lnTo>
                    <a:pt x="961" y="69"/>
                  </a:lnTo>
                  <a:lnTo>
                    <a:pt x="995" y="57"/>
                  </a:lnTo>
                  <a:lnTo>
                    <a:pt x="1022" y="50"/>
                  </a:lnTo>
                  <a:lnTo>
                    <a:pt x="995" y="48"/>
                  </a:lnTo>
                  <a:lnTo>
                    <a:pt x="952" y="50"/>
                  </a:lnTo>
                  <a:lnTo>
                    <a:pt x="898" y="52"/>
                  </a:lnTo>
                  <a:lnTo>
                    <a:pt x="831" y="55"/>
                  </a:lnTo>
                  <a:lnTo>
                    <a:pt x="755" y="61"/>
                  </a:lnTo>
                  <a:lnTo>
                    <a:pt x="674" y="66"/>
                  </a:lnTo>
                  <a:lnTo>
                    <a:pt x="588" y="71"/>
                  </a:lnTo>
                  <a:lnTo>
                    <a:pt x="501" y="78"/>
                  </a:lnTo>
                  <a:lnTo>
                    <a:pt x="413" y="85"/>
                  </a:lnTo>
                  <a:lnTo>
                    <a:pt x="328" y="90"/>
                  </a:lnTo>
                  <a:lnTo>
                    <a:pt x="249" y="97"/>
                  </a:lnTo>
                  <a:lnTo>
                    <a:pt x="177" y="102"/>
                  </a:lnTo>
                  <a:lnTo>
                    <a:pt x="112" y="107"/>
                  </a:lnTo>
                  <a:lnTo>
                    <a:pt x="61" y="109"/>
                  </a:lnTo>
                  <a:lnTo>
                    <a:pt x="22" y="112"/>
                  </a:lnTo>
                  <a:lnTo>
                    <a:pt x="0" y="112"/>
                  </a:lnTo>
                  <a:lnTo>
                    <a:pt x="2" y="104"/>
                  </a:lnTo>
                  <a:lnTo>
                    <a:pt x="5" y="95"/>
                  </a:lnTo>
                  <a:lnTo>
                    <a:pt x="9" y="88"/>
                  </a:lnTo>
                  <a:lnTo>
                    <a:pt x="11" y="78"/>
                  </a:lnTo>
                  <a:lnTo>
                    <a:pt x="20" y="76"/>
                  </a:lnTo>
                  <a:lnTo>
                    <a:pt x="36" y="76"/>
                  </a:lnTo>
                  <a:lnTo>
                    <a:pt x="56" y="74"/>
                  </a:lnTo>
                  <a:lnTo>
                    <a:pt x="81" y="71"/>
                  </a:lnTo>
                  <a:lnTo>
                    <a:pt x="110" y="69"/>
                  </a:lnTo>
                  <a:lnTo>
                    <a:pt x="142" y="66"/>
                  </a:lnTo>
                  <a:lnTo>
                    <a:pt x="178" y="62"/>
                  </a:lnTo>
                  <a:lnTo>
                    <a:pt x="218" y="59"/>
                  </a:lnTo>
                  <a:lnTo>
                    <a:pt x="261" y="55"/>
                  </a:lnTo>
                  <a:lnTo>
                    <a:pt x="305" y="52"/>
                  </a:lnTo>
                  <a:lnTo>
                    <a:pt x="352" y="47"/>
                  </a:lnTo>
                  <a:lnTo>
                    <a:pt x="400" y="43"/>
                  </a:lnTo>
                  <a:lnTo>
                    <a:pt x="451" y="40"/>
                  </a:lnTo>
                  <a:lnTo>
                    <a:pt x="501" y="35"/>
                  </a:lnTo>
                  <a:lnTo>
                    <a:pt x="553" y="31"/>
                  </a:lnTo>
                  <a:lnTo>
                    <a:pt x="606" y="28"/>
                  </a:lnTo>
                  <a:lnTo>
                    <a:pt x="656" y="23"/>
                  </a:lnTo>
                  <a:lnTo>
                    <a:pt x="708" y="19"/>
                  </a:lnTo>
                  <a:lnTo>
                    <a:pt x="759" y="16"/>
                  </a:lnTo>
                  <a:lnTo>
                    <a:pt x="808" y="12"/>
                  </a:lnTo>
                  <a:lnTo>
                    <a:pt x="856" y="11"/>
                  </a:lnTo>
                  <a:lnTo>
                    <a:pt x="901" y="7"/>
                  </a:lnTo>
                  <a:lnTo>
                    <a:pt x="946" y="6"/>
                  </a:lnTo>
                  <a:lnTo>
                    <a:pt x="988" y="4"/>
                  </a:lnTo>
                  <a:lnTo>
                    <a:pt x="1026" y="2"/>
                  </a:lnTo>
                  <a:lnTo>
                    <a:pt x="1060" y="2"/>
                  </a:lnTo>
                  <a:lnTo>
                    <a:pt x="1092" y="0"/>
                  </a:lnTo>
                  <a:lnTo>
                    <a:pt x="1119" y="2"/>
                  </a:lnTo>
                  <a:lnTo>
                    <a:pt x="1143" y="2"/>
                  </a:lnTo>
                  <a:lnTo>
                    <a:pt x="1161" y="4"/>
                  </a:lnTo>
                  <a:lnTo>
                    <a:pt x="1175" y="6"/>
                  </a:lnTo>
                  <a:lnTo>
                    <a:pt x="1182" y="9"/>
                  </a:lnTo>
                  <a:close/>
                </a:path>
              </a:pathLst>
            </a:custGeom>
            <a:solidFill>
              <a:srgbClr val="000000"/>
            </a:solidFill>
            <a:ln w="9525">
              <a:noFill/>
              <a:round/>
              <a:headEnd/>
              <a:tailEnd/>
            </a:ln>
          </p:spPr>
          <p:txBody>
            <a:bodyPr/>
            <a:lstStyle/>
            <a:p>
              <a:endParaRPr lang="zh-CN" altLang="en-US"/>
            </a:p>
          </p:txBody>
        </p:sp>
        <p:sp>
          <p:nvSpPr>
            <p:cNvPr id="29" name="Freeform 29"/>
            <p:cNvSpPr>
              <a:spLocks/>
            </p:cNvSpPr>
            <p:nvPr/>
          </p:nvSpPr>
          <p:spPr bwMode="auto">
            <a:xfrm>
              <a:off x="3412" y="2529"/>
              <a:ext cx="776" cy="168"/>
            </a:xfrm>
            <a:custGeom>
              <a:avLst/>
              <a:gdLst>
                <a:gd name="T0" fmla="*/ 1 w 1552"/>
                <a:gd name="T1" fmla="*/ 0 h 337"/>
                <a:gd name="T2" fmla="*/ 1 w 1552"/>
                <a:gd name="T3" fmla="*/ 0 h 337"/>
                <a:gd name="T4" fmla="*/ 1 w 1552"/>
                <a:gd name="T5" fmla="*/ 0 h 337"/>
                <a:gd name="T6" fmla="*/ 1 w 1552"/>
                <a:gd name="T7" fmla="*/ 0 h 337"/>
                <a:gd name="T8" fmla="*/ 1 w 1552"/>
                <a:gd name="T9" fmla="*/ 0 h 337"/>
                <a:gd name="T10" fmla="*/ 1 w 1552"/>
                <a:gd name="T11" fmla="*/ 0 h 337"/>
                <a:gd name="T12" fmla="*/ 1 w 1552"/>
                <a:gd name="T13" fmla="*/ 0 h 337"/>
                <a:gd name="T14" fmla="*/ 2 w 1552"/>
                <a:gd name="T15" fmla="*/ 0 h 337"/>
                <a:gd name="T16" fmla="*/ 1 w 1552"/>
                <a:gd name="T17" fmla="*/ 0 h 337"/>
                <a:gd name="T18" fmla="*/ 1 w 1552"/>
                <a:gd name="T19" fmla="*/ 0 h 337"/>
                <a:gd name="T20" fmla="*/ 1 w 1552"/>
                <a:gd name="T21" fmla="*/ 0 h 337"/>
                <a:gd name="T22" fmla="*/ 1 w 1552"/>
                <a:gd name="T23" fmla="*/ 0 h 337"/>
                <a:gd name="T24" fmla="*/ 1 w 1552"/>
                <a:gd name="T25" fmla="*/ 0 h 337"/>
                <a:gd name="T26" fmla="*/ 1 w 1552"/>
                <a:gd name="T27" fmla="*/ 0 h 337"/>
                <a:gd name="T28" fmla="*/ 1 w 1552"/>
                <a:gd name="T29" fmla="*/ 0 h 337"/>
                <a:gd name="T30" fmla="*/ 1 w 1552"/>
                <a:gd name="T31" fmla="*/ 0 h 337"/>
                <a:gd name="T32" fmla="*/ 1 w 1552"/>
                <a:gd name="T33" fmla="*/ 0 h 337"/>
                <a:gd name="T34" fmla="*/ 1 w 1552"/>
                <a:gd name="T35" fmla="*/ 0 h 337"/>
                <a:gd name="T36" fmla="*/ 1 w 1552"/>
                <a:gd name="T37" fmla="*/ 0 h 337"/>
                <a:gd name="T38" fmla="*/ 1 w 1552"/>
                <a:gd name="T39" fmla="*/ 0 h 337"/>
                <a:gd name="T40" fmla="*/ 2 w 1552"/>
                <a:gd name="T41" fmla="*/ 0 h 337"/>
                <a:gd name="T42" fmla="*/ 2 w 1552"/>
                <a:gd name="T43" fmla="*/ 0 h 337"/>
                <a:gd name="T44" fmla="*/ 2 w 1552"/>
                <a:gd name="T45" fmla="*/ 0 h 337"/>
                <a:gd name="T46" fmla="*/ 1 w 1552"/>
                <a:gd name="T47" fmla="*/ 0 h 337"/>
                <a:gd name="T48" fmla="*/ 1 w 1552"/>
                <a:gd name="T49" fmla="*/ 0 h 337"/>
                <a:gd name="T50" fmla="*/ 1 w 1552"/>
                <a:gd name="T51" fmla="*/ 0 h 337"/>
                <a:gd name="T52" fmla="*/ 1 w 1552"/>
                <a:gd name="T53" fmla="*/ 0 h 337"/>
                <a:gd name="T54" fmla="*/ 1 w 1552"/>
                <a:gd name="T55" fmla="*/ 0 h 337"/>
                <a:gd name="T56" fmla="*/ 1 w 1552"/>
                <a:gd name="T57" fmla="*/ 0 h 337"/>
                <a:gd name="T58" fmla="*/ 1 w 1552"/>
                <a:gd name="T59" fmla="*/ 0 h 337"/>
                <a:gd name="T60" fmla="*/ 1 w 1552"/>
                <a:gd name="T61" fmla="*/ 0 h 337"/>
                <a:gd name="T62" fmla="*/ 1 w 1552"/>
                <a:gd name="T63" fmla="*/ 0 h 337"/>
                <a:gd name="T64" fmla="*/ 1 w 1552"/>
                <a:gd name="T65" fmla="*/ 0 h 337"/>
                <a:gd name="T66" fmla="*/ 1 w 1552"/>
                <a:gd name="T67" fmla="*/ 0 h 337"/>
                <a:gd name="T68" fmla="*/ 1 w 1552"/>
                <a:gd name="T69" fmla="*/ 0 h 337"/>
                <a:gd name="T70" fmla="*/ 2 w 1552"/>
                <a:gd name="T71" fmla="*/ 0 h 337"/>
                <a:gd name="T72" fmla="*/ 2 w 1552"/>
                <a:gd name="T73" fmla="*/ 0 h 337"/>
                <a:gd name="T74" fmla="*/ 2 w 1552"/>
                <a:gd name="T75" fmla="*/ 0 h 337"/>
                <a:gd name="T76" fmla="*/ 3 w 1552"/>
                <a:gd name="T77" fmla="*/ 0 h 337"/>
                <a:gd name="T78" fmla="*/ 3 w 1552"/>
                <a:gd name="T79" fmla="*/ 0 h 337"/>
                <a:gd name="T80" fmla="*/ 3 w 1552"/>
                <a:gd name="T81" fmla="*/ 0 h 337"/>
                <a:gd name="T82" fmla="*/ 3 w 1552"/>
                <a:gd name="T83" fmla="*/ 0 h 33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552"/>
                <a:gd name="T127" fmla="*/ 0 h 337"/>
                <a:gd name="T128" fmla="*/ 1552 w 1552"/>
                <a:gd name="T129" fmla="*/ 337 h 337"/>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552" h="337">
                  <a:moveTo>
                    <a:pt x="472" y="337"/>
                  </a:moveTo>
                  <a:lnTo>
                    <a:pt x="467" y="335"/>
                  </a:lnTo>
                  <a:lnTo>
                    <a:pt x="452" y="332"/>
                  </a:lnTo>
                  <a:lnTo>
                    <a:pt x="430" y="326"/>
                  </a:lnTo>
                  <a:lnTo>
                    <a:pt x="402" y="321"/>
                  </a:lnTo>
                  <a:lnTo>
                    <a:pt x="367" y="313"/>
                  </a:lnTo>
                  <a:lnTo>
                    <a:pt x="328" y="304"/>
                  </a:lnTo>
                  <a:lnTo>
                    <a:pt x="286" y="294"/>
                  </a:lnTo>
                  <a:lnTo>
                    <a:pt x="245" y="284"/>
                  </a:lnTo>
                  <a:lnTo>
                    <a:pt x="202" y="273"/>
                  </a:lnTo>
                  <a:lnTo>
                    <a:pt x="158" y="263"/>
                  </a:lnTo>
                  <a:lnTo>
                    <a:pt x="119" y="253"/>
                  </a:lnTo>
                  <a:lnTo>
                    <a:pt x="83" y="242"/>
                  </a:lnTo>
                  <a:lnTo>
                    <a:pt x="52" y="234"/>
                  </a:lnTo>
                  <a:lnTo>
                    <a:pt x="27" y="225"/>
                  </a:lnTo>
                  <a:lnTo>
                    <a:pt x="9" y="220"/>
                  </a:lnTo>
                  <a:lnTo>
                    <a:pt x="0" y="215"/>
                  </a:lnTo>
                  <a:lnTo>
                    <a:pt x="3" y="208"/>
                  </a:lnTo>
                  <a:lnTo>
                    <a:pt x="9" y="203"/>
                  </a:lnTo>
                  <a:lnTo>
                    <a:pt x="16" y="198"/>
                  </a:lnTo>
                  <a:lnTo>
                    <a:pt x="21" y="191"/>
                  </a:lnTo>
                  <a:lnTo>
                    <a:pt x="517" y="127"/>
                  </a:lnTo>
                  <a:lnTo>
                    <a:pt x="521" y="127"/>
                  </a:lnTo>
                  <a:lnTo>
                    <a:pt x="524" y="105"/>
                  </a:lnTo>
                  <a:lnTo>
                    <a:pt x="526" y="81"/>
                  </a:lnTo>
                  <a:lnTo>
                    <a:pt x="522" y="57"/>
                  </a:lnTo>
                  <a:lnTo>
                    <a:pt x="512" y="36"/>
                  </a:lnTo>
                  <a:lnTo>
                    <a:pt x="508" y="36"/>
                  </a:lnTo>
                  <a:lnTo>
                    <a:pt x="497" y="38"/>
                  </a:lnTo>
                  <a:lnTo>
                    <a:pt x="479" y="39"/>
                  </a:lnTo>
                  <a:lnTo>
                    <a:pt x="458" y="41"/>
                  </a:lnTo>
                  <a:lnTo>
                    <a:pt x="432" y="43"/>
                  </a:lnTo>
                  <a:lnTo>
                    <a:pt x="403" y="46"/>
                  </a:lnTo>
                  <a:lnTo>
                    <a:pt x="371" y="50"/>
                  </a:lnTo>
                  <a:lnTo>
                    <a:pt x="339" y="51"/>
                  </a:lnTo>
                  <a:lnTo>
                    <a:pt x="306" y="55"/>
                  </a:lnTo>
                  <a:lnTo>
                    <a:pt x="274" y="58"/>
                  </a:lnTo>
                  <a:lnTo>
                    <a:pt x="245" y="62"/>
                  </a:lnTo>
                  <a:lnTo>
                    <a:pt x="218" y="63"/>
                  </a:lnTo>
                  <a:lnTo>
                    <a:pt x="194" y="65"/>
                  </a:lnTo>
                  <a:lnTo>
                    <a:pt x="175" y="67"/>
                  </a:lnTo>
                  <a:lnTo>
                    <a:pt x="162" y="69"/>
                  </a:lnTo>
                  <a:lnTo>
                    <a:pt x="157" y="69"/>
                  </a:lnTo>
                  <a:lnTo>
                    <a:pt x="153" y="65"/>
                  </a:lnTo>
                  <a:lnTo>
                    <a:pt x="153" y="60"/>
                  </a:lnTo>
                  <a:lnTo>
                    <a:pt x="153" y="55"/>
                  </a:lnTo>
                  <a:lnTo>
                    <a:pt x="153" y="50"/>
                  </a:lnTo>
                  <a:lnTo>
                    <a:pt x="176" y="46"/>
                  </a:lnTo>
                  <a:lnTo>
                    <a:pt x="200" y="41"/>
                  </a:lnTo>
                  <a:lnTo>
                    <a:pt x="225" y="38"/>
                  </a:lnTo>
                  <a:lnTo>
                    <a:pt x="248" y="36"/>
                  </a:lnTo>
                  <a:lnTo>
                    <a:pt x="272" y="32"/>
                  </a:lnTo>
                  <a:lnTo>
                    <a:pt x="295" y="29"/>
                  </a:lnTo>
                  <a:lnTo>
                    <a:pt x="321" y="26"/>
                  </a:lnTo>
                  <a:lnTo>
                    <a:pt x="344" y="24"/>
                  </a:lnTo>
                  <a:lnTo>
                    <a:pt x="367" y="20"/>
                  </a:lnTo>
                  <a:lnTo>
                    <a:pt x="393" y="19"/>
                  </a:lnTo>
                  <a:lnTo>
                    <a:pt x="416" y="15"/>
                  </a:lnTo>
                  <a:lnTo>
                    <a:pt x="441" y="12"/>
                  </a:lnTo>
                  <a:lnTo>
                    <a:pt x="465" y="10"/>
                  </a:lnTo>
                  <a:lnTo>
                    <a:pt x="488" y="7"/>
                  </a:lnTo>
                  <a:lnTo>
                    <a:pt x="513" y="3"/>
                  </a:lnTo>
                  <a:lnTo>
                    <a:pt x="537" y="0"/>
                  </a:lnTo>
                  <a:lnTo>
                    <a:pt x="553" y="20"/>
                  </a:lnTo>
                  <a:lnTo>
                    <a:pt x="564" y="43"/>
                  </a:lnTo>
                  <a:lnTo>
                    <a:pt x="571" y="69"/>
                  </a:lnTo>
                  <a:lnTo>
                    <a:pt x="576" y="93"/>
                  </a:lnTo>
                  <a:lnTo>
                    <a:pt x="582" y="118"/>
                  </a:lnTo>
                  <a:lnTo>
                    <a:pt x="576" y="144"/>
                  </a:lnTo>
                  <a:lnTo>
                    <a:pt x="564" y="168"/>
                  </a:lnTo>
                  <a:lnTo>
                    <a:pt x="551" y="191"/>
                  </a:lnTo>
                  <a:lnTo>
                    <a:pt x="512" y="196"/>
                  </a:lnTo>
                  <a:lnTo>
                    <a:pt x="508" y="168"/>
                  </a:lnTo>
                  <a:lnTo>
                    <a:pt x="483" y="170"/>
                  </a:lnTo>
                  <a:lnTo>
                    <a:pt x="458" y="172"/>
                  </a:lnTo>
                  <a:lnTo>
                    <a:pt x="432" y="173"/>
                  </a:lnTo>
                  <a:lnTo>
                    <a:pt x="409" y="177"/>
                  </a:lnTo>
                  <a:lnTo>
                    <a:pt x="384" y="179"/>
                  </a:lnTo>
                  <a:lnTo>
                    <a:pt x="358" y="182"/>
                  </a:lnTo>
                  <a:lnTo>
                    <a:pt x="335" y="185"/>
                  </a:lnTo>
                  <a:lnTo>
                    <a:pt x="310" y="189"/>
                  </a:lnTo>
                  <a:lnTo>
                    <a:pt x="286" y="192"/>
                  </a:lnTo>
                  <a:lnTo>
                    <a:pt x="263" y="196"/>
                  </a:lnTo>
                  <a:lnTo>
                    <a:pt x="238" y="201"/>
                  </a:lnTo>
                  <a:lnTo>
                    <a:pt x="214" y="204"/>
                  </a:lnTo>
                  <a:lnTo>
                    <a:pt x="189" y="208"/>
                  </a:lnTo>
                  <a:lnTo>
                    <a:pt x="166" y="211"/>
                  </a:lnTo>
                  <a:lnTo>
                    <a:pt x="140" y="215"/>
                  </a:lnTo>
                  <a:lnTo>
                    <a:pt x="117" y="218"/>
                  </a:lnTo>
                  <a:lnTo>
                    <a:pt x="140" y="223"/>
                  </a:lnTo>
                  <a:lnTo>
                    <a:pt x="162" y="228"/>
                  </a:lnTo>
                  <a:lnTo>
                    <a:pt x="185" y="232"/>
                  </a:lnTo>
                  <a:lnTo>
                    <a:pt x="209" y="237"/>
                  </a:lnTo>
                  <a:lnTo>
                    <a:pt x="230" y="242"/>
                  </a:lnTo>
                  <a:lnTo>
                    <a:pt x="254" y="249"/>
                  </a:lnTo>
                  <a:lnTo>
                    <a:pt x="275" y="254"/>
                  </a:lnTo>
                  <a:lnTo>
                    <a:pt x="299" y="259"/>
                  </a:lnTo>
                  <a:lnTo>
                    <a:pt x="321" y="265"/>
                  </a:lnTo>
                  <a:lnTo>
                    <a:pt x="344" y="270"/>
                  </a:lnTo>
                  <a:lnTo>
                    <a:pt x="366" y="275"/>
                  </a:lnTo>
                  <a:lnTo>
                    <a:pt x="389" y="280"/>
                  </a:lnTo>
                  <a:lnTo>
                    <a:pt x="412" y="284"/>
                  </a:lnTo>
                  <a:lnTo>
                    <a:pt x="434" y="289"/>
                  </a:lnTo>
                  <a:lnTo>
                    <a:pt x="458" y="294"/>
                  </a:lnTo>
                  <a:lnTo>
                    <a:pt x="481" y="297"/>
                  </a:lnTo>
                  <a:lnTo>
                    <a:pt x="490" y="296"/>
                  </a:lnTo>
                  <a:lnTo>
                    <a:pt x="513" y="292"/>
                  </a:lnTo>
                  <a:lnTo>
                    <a:pt x="551" y="287"/>
                  </a:lnTo>
                  <a:lnTo>
                    <a:pt x="600" y="280"/>
                  </a:lnTo>
                  <a:lnTo>
                    <a:pt x="659" y="271"/>
                  </a:lnTo>
                  <a:lnTo>
                    <a:pt x="726" y="261"/>
                  </a:lnTo>
                  <a:lnTo>
                    <a:pt x="800" y="251"/>
                  </a:lnTo>
                  <a:lnTo>
                    <a:pt x="876" y="239"/>
                  </a:lnTo>
                  <a:lnTo>
                    <a:pt x="955" y="227"/>
                  </a:lnTo>
                  <a:lnTo>
                    <a:pt x="1033" y="216"/>
                  </a:lnTo>
                  <a:lnTo>
                    <a:pt x="1110" y="204"/>
                  </a:lnTo>
                  <a:lnTo>
                    <a:pt x="1182" y="192"/>
                  </a:lnTo>
                  <a:lnTo>
                    <a:pt x="1251" y="182"/>
                  </a:lnTo>
                  <a:lnTo>
                    <a:pt x="1308" y="173"/>
                  </a:lnTo>
                  <a:lnTo>
                    <a:pt x="1359" y="165"/>
                  </a:lnTo>
                  <a:lnTo>
                    <a:pt x="1397" y="158"/>
                  </a:lnTo>
                  <a:lnTo>
                    <a:pt x="1164" y="130"/>
                  </a:lnTo>
                  <a:lnTo>
                    <a:pt x="1162" y="125"/>
                  </a:lnTo>
                  <a:lnTo>
                    <a:pt x="1166" y="117"/>
                  </a:lnTo>
                  <a:lnTo>
                    <a:pt x="1171" y="108"/>
                  </a:lnTo>
                  <a:lnTo>
                    <a:pt x="1177" y="101"/>
                  </a:lnTo>
                  <a:lnTo>
                    <a:pt x="1552" y="158"/>
                  </a:lnTo>
                  <a:lnTo>
                    <a:pt x="472" y="337"/>
                  </a:lnTo>
                  <a:close/>
                </a:path>
              </a:pathLst>
            </a:custGeom>
            <a:solidFill>
              <a:srgbClr val="000000"/>
            </a:solidFill>
            <a:ln w="9525">
              <a:noFill/>
              <a:round/>
              <a:headEnd/>
              <a:tailEnd/>
            </a:ln>
          </p:spPr>
          <p:txBody>
            <a:bodyPr/>
            <a:lstStyle/>
            <a:p>
              <a:endParaRPr lang="zh-CN" altLang="en-US"/>
            </a:p>
          </p:txBody>
        </p:sp>
        <p:sp>
          <p:nvSpPr>
            <p:cNvPr id="30" name="Freeform 30"/>
            <p:cNvSpPr>
              <a:spLocks/>
            </p:cNvSpPr>
            <p:nvPr/>
          </p:nvSpPr>
          <p:spPr bwMode="auto">
            <a:xfrm>
              <a:off x="3971" y="2696"/>
              <a:ext cx="39" cy="93"/>
            </a:xfrm>
            <a:custGeom>
              <a:avLst/>
              <a:gdLst>
                <a:gd name="T0" fmla="*/ 0 w 80"/>
                <a:gd name="T1" fmla="*/ 0 h 188"/>
                <a:gd name="T2" fmla="*/ 0 w 80"/>
                <a:gd name="T3" fmla="*/ 0 h 188"/>
                <a:gd name="T4" fmla="*/ 0 w 80"/>
                <a:gd name="T5" fmla="*/ 0 h 188"/>
                <a:gd name="T6" fmla="*/ 0 w 80"/>
                <a:gd name="T7" fmla="*/ 0 h 188"/>
                <a:gd name="T8" fmla="*/ 0 w 80"/>
                <a:gd name="T9" fmla="*/ 0 h 188"/>
                <a:gd name="T10" fmla="*/ 0 w 80"/>
                <a:gd name="T11" fmla="*/ 0 h 188"/>
                <a:gd name="T12" fmla="*/ 0 w 80"/>
                <a:gd name="T13" fmla="*/ 0 h 188"/>
                <a:gd name="T14" fmla="*/ 0 w 80"/>
                <a:gd name="T15" fmla="*/ 0 h 188"/>
                <a:gd name="T16" fmla="*/ 0 w 80"/>
                <a:gd name="T17" fmla="*/ 0 h 188"/>
                <a:gd name="T18" fmla="*/ 0 w 80"/>
                <a:gd name="T19" fmla="*/ 0 h 188"/>
                <a:gd name="T20" fmla="*/ 0 w 80"/>
                <a:gd name="T21" fmla="*/ 0 h 188"/>
                <a:gd name="T22" fmla="*/ 0 w 80"/>
                <a:gd name="T23" fmla="*/ 0 h 188"/>
                <a:gd name="T24" fmla="*/ 0 w 80"/>
                <a:gd name="T25" fmla="*/ 0 h 188"/>
                <a:gd name="T26" fmla="*/ 0 w 80"/>
                <a:gd name="T27" fmla="*/ 0 h 188"/>
                <a:gd name="T28" fmla="*/ 0 w 80"/>
                <a:gd name="T29" fmla="*/ 0 h 188"/>
                <a:gd name="T30" fmla="*/ 0 w 80"/>
                <a:gd name="T31" fmla="*/ 0 h 188"/>
                <a:gd name="T32" fmla="*/ 0 w 80"/>
                <a:gd name="T33" fmla="*/ 0 h 188"/>
                <a:gd name="T34" fmla="*/ 0 w 80"/>
                <a:gd name="T35" fmla="*/ 0 h 188"/>
                <a:gd name="T36" fmla="*/ 0 w 80"/>
                <a:gd name="T37" fmla="*/ 0 h 1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80"/>
                <a:gd name="T58" fmla="*/ 0 h 188"/>
                <a:gd name="T59" fmla="*/ 80 w 80"/>
                <a:gd name="T60" fmla="*/ 188 h 1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80" h="188">
                  <a:moveTo>
                    <a:pt x="24" y="4"/>
                  </a:moveTo>
                  <a:lnTo>
                    <a:pt x="33" y="24"/>
                  </a:lnTo>
                  <a:lnTo>
                    <a:pt x="42" y="47"/>
                  </a:lnTo>
                  <a:lnTo>
                    <a:pt x="49" y="67"/>
                  </a:lnTo>
                  <a:lnTo>
                    <a:pt x="58" y="88"/>
                  </a:lnTo>
                  <a:lnTo>
                    <a:pt x="65" y="110"/>
                  </a:lnTo>
                  <a:lnTo>
                    <a:pt x="71" y="133"/>
                  </a:lnTo>
                  <a:lnTo>
                    <a:pt x="76" y="155"/>
                  </a:lnTo>
                  <a:lnTo>
                    <a:pt x="80" y="179"/>
                  </a:lnTo>
                  <a:lnTo>
                    <a:pt x="60" y="188"/>
                  </a:lnTo>
                  <a:lnTo>
                    <a:pt x="49" y="167"/>
                  </a:lnTo>
                  <a:lnTo>
                    <a:pt x="45" y="143"/>
                  </a:lnTo>
                  <a:lnTo>
                    <a:pt x="42" y="121"/>
                  </a:lnTo>
                  <a:lnTo>
                    <a:pt x="34" y="98"/>
                  </a:lnTo>
                  <a:lnTo>
                    <a:pt x="0" y="11"/>
                  </a:lnTo>
                  <a:lnTo>
                    <a:pt x="4" y="6"/>
                  </a:lnTo>
                  <a:lnTo>
                    <a:pt x="9" y="2"/>
                  </a:lnTo>
                  <a:lnTo>
                    <a:pt x="16" y="0"/>
                  </a:lnTo>
                  <a:lnTo>
                    <a:pt x="24" y="4"/>
                  </a:lnTo>
                  <a:close/>
                </a:path>
              </a:pathLst>
            </a:custGeom>
            <a:solidFill>
              <a:srgbClr val="000000"/>
            </a:solidFill>
            <a:ln w="9525">
              <a:noFill/>
              <a:round/>
              <a:headEnd/>
              <a:tailEnd/>
            </a:ln>
          </p:spPr>
          <p:txBody>
            <a:bodyPr/>
            <a:lstStyle/>
            <a:p>
              <a:endParaRPr lang="zh-CN" altLang="en-US"/>
            </a:p>
          </p:txBody>
        </p:sp>
        <p:sp>
          <p:nvSpPr>
            <p:cNvPr id="31" name="Freeform 31"/>
            <p:cNvSpPr>
              <a:spLocks/>
            </p:cNvSpPr>
            <p:nvPr/>
          </p:nvSpPr>
          <p:spPr bwMode="auto">
            <a:xfrm>
              <a:off x="3936" y="2697"/>
              <a:ext cx="45" cy="83"/>
            </a:xfrm>
            <a:custGeom>
              <a:avLst/>
              <a:gdLst>
                <a:gd name="T0" fmla="*/ 1 w 88"/>
                <a:gd name="T1" fmla="*/ 0 h 165"/>
                <a:gd name="T2" fmla="*/ 1 w 88"/>
                <a:gd name="T3" fmla="*/ 1 h 165"/>
                <a:gd name="T4" fmla="*/ 1 w 88"/>
                <a:gd name="T5" fmla="*/ 1 h 165"/>
                <a:gd name="T6" fmla="*/ 1 w 88"/>
                <a:gd name="T7" fmla="*/ 1 h 165"/>
                <a:gd name="T8" fmla="*/ 1 w 88"/>
                <a:gd name="T9" fmla="*/ 1 h 165"/>
                <a:gd name="T10" fmla="*/ 1 w 88"/>
                <a:gd name="T11" fmla="*/ 1 h 165"/>
                <a:gd name="T12" fmla="*/ 1 w 88"/>
                <a:gd name="T13" fmla="*/ 1 h 165"/>
                <a:gd name="T14" fmla="*/ 1 w 88"/>
                <a:gd name="T15" fmla="*/ 1 h 165"/>
                <a:gd name="T16" fmla="*/ 1 w 88"/>
                <a:gd name="T17" fmla="*/ 1 h 165"/>
                <a:gd name="T18" fmla="*/ 1 w 88"/>
                <a:gd name="T19" fmla="*/ 1 h 165"/>
                <a:gd name="T20" fmla="*/ 1 w 88"/>
                <a:gd name="T21" fmla="*/ 1 h 165"/>
                <a:gd name="T22" fmla="*/ 1 w 88"/>
                <a:gd name="T23" fmla="*/ 1 h 165"/>
                <a:gd name="T24" fmla="*/ 1 w 88"/>
                <a:gd name="T25" fmla="*/ 1 h 165"/>
                <a:gd name="T26" fmla="*/ 1 w 88"/>
                <a:gd name="T27" fmla="*/ 1 h 165"/>
                <a:gd name="T28" fmla="*/ 1 w 88"/>
                <a:gd name="T29" fmla="*/ 1 h 165"/>
                <a:gd name="T30" fmla="*/ 1 w 88"/>
                <a:gd name="T31" fmla="*/ 1 h 165"/>
                <a:gd name="T32" fmla="*/ 1 w 88"/>
                <a:gd name="T33" fmla="*/ 1 h 165"/>
                <a:gd name="T34" fmla="*/ 1 w 88"/>
                <a:gd name="T35" fmla="*/ 1 h 165"/>
                <a:gd name="T36" fmla="*/ 1 w 88"/>
                <a:gd name="T37" fmla="*/ 1 h 165"/>
                <a:gd name="T38" fmla="*/ 1 w 88"/>
                <a:gd name="T39" fmla="*/ 1 h 165"/>
                <a:gd name="T40" fmla="*/ 0 w 88"/>
                <a:gd name="T41" fmla="*/ 1 h 165"/>
                <a:gd name="T42" fmla="*/ 1 w 88"/>
                <a:gd name="T43" fmla="*/ 1 h 165"/>
                <a:gd name="T44" fmla="*/ 1 w 88"/>
                <a:gd name="T45" fmla="*/ 1 h 165"/>
                <a:gd name="T46" fmla="*/ 1 w 88"/>
                <a:gd name="T47" fmla="*/ 0 h 165"/>
                <a:gd name="T48" fmla="*/ 1 w 88"/>
                <a:gd name="T49" fmla="*/ 0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88"/>
                <a:gd name="T76" fmla="*/ 0 h 165"/>
                <a:gd name="T77" fmla="*/ 88 w 88"/>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88" h="165">
                  <a:moveTo>
                    <a:pt x="20" y="0"/>
                  </a:moveTo>
                  <a:lnTo>
                    <a:pt x="30" y="19"/>
                  </a:lnTo>
                  <a:lnTo>
                    <a:pt x="41" y="38"/>
                  </a:lnTo>
                  <a:lnTo>
                    <a:pt x="52" y="57"/>
                  </a:lnTo>
                  <a:lnTo>
                    <a:pt x="61" y="75"/>
                  </a:lnTo>
                  <a:lnTo>
                    <a:pt x="70" y="94"/>
                  </a:lnTo>
                  <a:lnTo>
                    <a:pt x="77" y="115"/>
                  </a:lnTo>
                  <a:lnTo>
                    <a:pt x="84" y="136"/>
                  </a:lnTo>
                  <a:lnTo>
                    <a:pt x="88" y="156"/>
                  </a:lnTo>
                  <a:lnTo>
                    <a:pt x="83" y="158"/>
                  </a:lnTo>
                  <a:lnTo>
                    <a:pt x="79" y="161"/>
                  </a:lnTo>
                  <a:lnTo>
                    <a:pt x="74" y="165"/>
                  </a:lnTo>
                  <a:lnTo>
                    <a:pt x="68" y="165"/>
                  </a:lnTo>
                  <a:lnTo>
                    <a:pt x="59" y="146"/>
                  </a:lnTo>
                  <a:lnTo>
                    <a:pt x="52" y="127"/>
                  </a:lnTo>
                  <a:lnTo>
                    <a:pt x="47" y="106"/>
                  </a:lnTo>
                  <a:lnTo>
                    <a:pt x="41" y="88"/>
                  </a:lnTo>
                  <a:lnTo>
                    <a:pt x="34" y="67"/>
                  </a:lnTo>
                  <a:lnTo>
                    <a:pt x="27" y="48"/>
                  </a:lnTo>
                  <a:lnTo>
                    <a:pt x="14" y="31"/>
                  </a:lnTo>
                  <a:lnTo>
                    <a:pt x="0" y="15"/>
                  </a:lnTo>
                  <a:lnTo>
                    <a:pt x="2" y="10"/>
                  </a:lnTo>
                  <a:lnTo>
                    <a:pt x="7" y="5"/>
                  </a:lnTo>
                  <a:lnTo>
                    <a:pt x="12" y="0"/>
                  </a:lnTo>
                  <a:lnTo>
                    <a:pt x="20" y="0"/>
                  </a:lnTo>
                  <a:close/>
                </a:path>
              </a:pathLst>
            </a:custGeom>
            <a:solidFill>
              <a:srgbClr val="000000"/>
            </a:solidFill>
            <a:ln w="9525">
              <a:noFill/>
              <a:round/>
              <a:headEnd/>
              <a:tailEnd/>
            </a:ln>
          </p:spPr>
          <p:txBody>
            <a:bodyPr/>
            <a:lstStyle/>
            <a:p>
              <a:endParaRPr lang="zh-CN" altLang="en-US"/>
            </a:p>
          </p:txBody>
        </p:sp>
        <p:sp>
          <p:nvSpPr>
            <p:cNvPr id="32" name="Freeform 32"/>
            <p:cNvSpPr>
              <a:spLocks/>
            </p:cNvSpPr>
            <p:nvPr/>
          </p:nvSpPr>
          <p:spPr bwMode="auto">
            <a:xfrm>
              <a:off x="3900" y="2705"/>
              <a:ext cx="52" cy="82"/>
            </a:xfrm>
            <a:custGeom>
              <a:avLst/>
              <a:gdLst>
                <a:gd name="T0" fmla="*/ 1 w 102"/>
                <a:gd name="T1" fmla="*/ 0 h 164"/>
                <a:gd name="T2" fmla="*/ 1 w 102"/>
                <a:gd name="T3" fmla="*/ 1 h 164"/>
                <a:gd name="T4" fmla="*/ 1 w 102"/>
                <a:gd name="T5" fmla="*/ 1 h 164"/>
                <a:gd name="T6" fmla="*/ 1 w 102"/>
                <a:gd name="T7" fmla="*/ 1 h 164"/>
                <a:gd name="T8" fmla="*/ 1 w 102"/>
                <a:gd name="T9" fmla="*/ 1 h 164"/>
                <a:gd name="T10" fmla="*/ 1 w 102"/>
                <a:gd name="T11" fmla="*/ 1 h 164"/>
                <a:gd name="T12" fmla="*/ 1 w 102"/>
                <a:gd name="T13" fmla="*/ 1 h 164"/>
                <a:gd name="T14" fmla="*/ 1 w 102"/>
                <a:gd name="T15" fmla="*/ 1 h 164"/>
                <a:gd name="T16" fmla="*/ 1 w 102"/>
                <a:gd name="T17" fmla="*/ 1 h 164"/>
                <a:gd name="T18" fmla="*/ 1 w 102"/>
                <a:gd name="T19" fmla="*/ 1 h 164"/>
                <a:gd name="T20" fmla="*/ 1 w 102"/>
                <a:gd name="T21" fmla="*/ 1 h 164"/>
                <a:gd name="T22" fmla="*/ 1 w 102"/>
                <a:gd name="T23" fmla="*/ 1 h 164"/>
                <a:gd name="T24" fmla="*/ 1 w 102"/>
                <a:gd name="T25" fmla="*/ 1 h 164"/>
                <a:gd name="T26" fmla="*/ 1 w 102"/>
                <a:gd name="T27" fmla="*/ 1 h 164"/>
                <a:gd name="T28" fmla="*/ 1 w 102"/>
                <a:gd name="T29" fmla="*/ 1 h 164"/>
                <a:gd name="T30" fmla="*/ 1 w 102"/>
                <a:gd name="T31" fmla="*/ 1 h 164"/>
                <a:gd name="T32" fmla="*/ 1 w 102"/>
                <a:gd name="T33" fmla="*/ 1 h 164"/>
                <a:gd name="T34" fmla="*/ 1 w 102"/>
                <a:gd name="T35" fmla="*/ 1 h 164"/>
                <a:gd name="T36" fmla="*/ 1 w 102"/>
                <a:gd name="T37" fmla="*/ 1 h 164"/>
                <a:gd name="T38" fmla="*/ 1 w 102"/>
                <a:gd name="T39" fmla="*/ 1 h 164"/>
                <a:gd name="T40" fmla="*/ 0 w 102"/>
                <a:gd name="T41" fmla="*/ 1 h 164"/>
                <a:gd name="T42" fmla="*/ 0 w 102"/>
                <a:gd name="T43" fmla="*/ 0 h 164"/>
                <a:gd name="T44" fmla="*/ 1 w 102"/>
                <a:gd name="T45" fmla="*/ 0 h 1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2"/>
                <a:gd name="T70" fmla="*/ 0 h 164"/>
                <a:gd name="T71" fmla="*/ 102 w 102"/>
                <a:gd name="T72" fmla="*/ 164 h 16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2" h="164">
                  <a:moveTo>
                    <a:pt x="19" y="0"/>
                  </a:moveTo>
                  <a:lnTo>
                    <a:pt x="37" y="17"/>
                  </a:lnTo>
                  <a:lnTo>
                    <a:pt x="54" y="35"/>
                  </a:lnTo>
                  <a:lnTo>
                    <a:pt x="68" y="54"/>
                  </a:lnTo>
                  <a:lnTo>
                    <a:pt x="83" y="73"/>
                  </a:lnTo>
                  <a:lnTo>
                    <a:pt x="92" y="93"/>
                  </a:lnTo>
                  <a:lnTo>
                    <a:pt x="99" y="116"/>
                  </a:lnTo>
                  <a:lnTo>
                    <a:pt x="102" y="138"/>
                  </a:lnTo>
                  <a:lnTo>
                    <a:pt x="102" y="160"/>
                  </a:lnTo>
                  <a:lnTo>
                    <a:pt x="99" y="162"/>
                  </a:lnTo>
                  <a:lnTo>
                    <a:pt x="93" y="164"/>
                  </a:lnTo>
                  <a:lnTo>
                    <a:pt x="88" y="164"/>
                  </a:lnTo>
                  <a:lnTo>
                    <a:pt x="83" y="164"/>
                  </a:lnTo>
                  <a:lnTo>
                    <a:pt x="74" y="143"/>
                  </a:lnTo>
                  <a:lnTo>
                    <a:pt x="66" y="122"/>
                  </a:lnTo>
                  <a:lnTo>
                    <a:pt x="61" y="102"/>
                  </a:lnTo>
                  <a:lnTo>
                    <a:pt x="54" y="81"/>
                  </a:lnTo>
                  <a:lnTo>
                    <a:pt x="45" y="60"/>
                  </a:lnTo>
                  <a:lnTo>
                    <a:pt x="34" y="42"/>
                  </a:lnTo>
                  <a:lnTo>
                    <a:pt x="19" y="26"/>
                  </a:lnTo>
                  <a:lnTo>
                    <a:pt x="0" y="11"/>
                  </a:lnTo>
                  <a:lnTo>
                    <a:pt x="0" y="0"/>
                  </a:lnTo>
                  <a:lnTo>
                    <a:pt x="19" y="0"/>
                  </a:lnTo>
                  <a:close/>
                </a:path>
              </a:pathLst>
            </a:custGeom>
            <a:solidFill>
              <a:srgbClr val="000000"/>
            </a:solidFill>
            <a:ln w="9525">
              <a:noFill/>
              <a:round/>
              <a:headEnd/>
              <a:tailEnd/>
            </a:ln>
          </p:spPr>
          <p:txBody>
            <a:bodyPr/>
            <a:lstStyle/>
            <a:p>
              <a:endParaRPr lang="zh-CN" altLang="en-US"/>
            </a:p>
          </p:txBody>
        </p:sp>
        <p:sp>
          <p:nvSpPr>
            <p:cNvPr id="33" name="Freeform 33"/>
            <p:cNvSpPr>
              <a:spLocks/>
            </p:cNvSpPr>
            <p:nvPr/>
          </p:nvSpPr>
          <p:spPr bwMode="auto">
            <a:xfrm>
              <a:off x="3551" y="2722"/>
              <a:ext cx="397" cy="179"/>
            </a:xfrm>
            <a:custGeom>
              <a:avLst/>
              <a:gdLst>
                <a:gd name="T0" fmla="*/ 1 w 795"/>
                <a:gd name="T1" fmla="*/ 1 h 357"/>
                <a:gd name="T2" fmla="*/ 1 w 795"/>
                <a:gd name="T3" fmla="*/ 1 h 357"/>
                <a:gd name="T4" fmla="*/ 1 w 795"/>
                <a:gd name="T5" fmla="*/ 1 h 357"/>
                <a:gd name="T6" fmla="*/ 1 w 795"/>
                <a:gd name="T7" fmla="*/ 1 h 357"/>
                <a:gd name="T8" fmla="*/ 1 w 795"/>
                <a:gd name="T9" fmla="*/ 1 h 357"/>
                <a:gd name="T10" fmla="*/ 1 w 795"/>
                <a:gd name="T11" fmla="*/ 1 h 357"/>
                <a:gd name="T12" fmla="*/ 1 w 795"/>
                <a:gd name="T13" fmla="*/ 1 h 357"/>
                <a:gd name="T14" fmla="*/ 1 w 795"/>
                <a:gd name="T15" fmla="*/ 1 h 357"/>
                <a:gd name="T16" fmla="*/ 1 w 795"/>
                <a:gd name="T17" fmla="*/ 1 h 357"/>
                <a:gd name="T18" fmla="*/ 1 w 795"/>
                <a:gd name="T19" fmla="*/ 1 h 357"/>
                <a:gd name="T20" fmla="*/ 1 w 795"/>
                <a:gd name="T21" fmla="*/ 1 h 357"/>
                <a:gd name="T22" fmla="*/ 1 w 795"/>
                <a:gd name="T23" fmla="*/ 1 h 357"/>
                <a:gd name="T24" fmla="*/ 1 w 795"/>
                <a:gd name="T25" fmla="*/ 1 h 357"/>
                <a:gd name="T26" fmla="*/ 1 w 795"/>
                <a:gd name="T27" fmla="*/ 1 h 357"/>
                <a:gd name="T28" fmla="*/ 1 w 795"/>
                <a:gd name="T29" fmla="*/ 1 h 357"/>
                <a:gd name="T30" fmla="*/ 1 w 795"/>
                <a:gd name="T31" fmla="*/ 1 h 357"/>
                <a:gd name="T32" fmla="*/ 1 w 795"/>
                <a:gd name="T33" fmla="*/ 1 h 357"/>
                <a:gd name="T34" fmla="*/ 1 w 795"/>
                <a:gd name="T35" fmla="*/ 1 h 357"/>
                <a:gd name="T36" fmla="*/ 1 w 795"/>
                <a:gd name="T37" fmla="*/ 1 h 357"/>
                <a:gd name="T38" fmla="*/ 1 w 795"/>
                <a:gd name="T39" fmla="*/ 1 h 357"/>
                <a:gd name="T40" fmla="*/ 1 w 795"/>
                <a:gd name="T41" fmla="*/ 1 h 357"/>
                <a:gd name="T42" fmla="*/ 1 w 795"/>
                <a:gd name="T43" fmla="*/ 1 h 357"/>
                <a:gd name="T44" fmla="*/ 1 w 795"/>
                <a:gd name="T45" fmla="*/ 1 h 357"/>
                <a:gd name="T46" fmla="*/ 1 w 795"/>
                <a:gd name="T47" fmla="*/ 1 h 357"/>
                <a:gd name="T48" fmla="*/ 1 w 795"/>
                <a:gd name="T49" fmla="*/ 1 h 357"/>
                <a:gd name="T50" fmla="*/ 1 w 795"/>
                <a:gd name="T51" fmla="*/ 1 h 357"/>
                <a:gd name="T52" fmla="*/ 1 w 795"/>
                <a:gd name="T53" fmla="*/ 1 h 357"/>
                <a:gd name="T54" fmla="*/ 1 w 795"/>
                <a:gd name="T55" fmla="*/ 1 h 357"/>
                <a:gd name="T56" fmla="*/ 0 w 795"/>
                <a:gd name="T57" fmla="*/ 1 h 357"/>
                <a:gd name="T58" fmla="*/ 0 w 795"/>
                <a:gd name="T59" fmla="*/ 1 h 357"/>
                <a:gd name="T60" fmla="*/ 0 w 795"/>
                <a:gd name="T61" fmla="*/ 1 h 357"/>
                <a:gd name="T62" fmla="*/ 0 w 795"/>
                <a:gd name="T63" fmla="*/ 1 h 357"/>
                <a:gd name="T64" fmla="*/ 0 w 795"/>
                <a:gd name="T65" fmla="*/ 1 h 357"/>
                <a:gd name="T66" fmla="*/ 0 w 795"/>
                <a:gd name="T67" fmla="*/ 1 h 357"/>
                <a:gd name="T68" fmla="*/ 1 w 795"/>
                <a:gd name="T69" fmla="*/ 1 h 357"/>
                <a:gd name="T70" fmla="*/ 1 w 795"/>
                <a:gd name="T71" fmla="*/ 1 h 357"/>
                <a:gd name="T72" fmla="*/ 1 w 795"/>
                <a:gd name="T73" fmla="*/ 1 h 357"/>
                <a:gd name="T74" fmla="*/ 1 w 795"/>
                <a:gd name="T75" fmla="*/ 1 h 357"/>
                <a:gd name="T76" fmla="*/ 1 w 795"/>
                <a:gd name="T77" fmla="*/ 1 h 357"/>
                <a:gd name="T78" fmla="*/ 1 w 795"/>
                <a:gd name="T79" fmla="*/ 1 h 357"/>
                <a:gd name="T80" fmla="*/ 1 w 795"/>
                <a:gd name="T81" fmla="*/ 1 h 357"/>
                <a:gd name="T82" fmla="*/ 1 w 795"/>
                <a:gd name="T83" fmla="*/ 1 h 357"/>
                <a:gd name="T84" fmla="*/ 1 w 795"/>
                <a:gd name="T85" fmla="*/ 1 h 357"/>
                <a:gd name="T86" fmla="*/ 1 w 795"/>
                <a:gd name="T87" fmla="*/ 1 h 357"/>
                <a:gd name="T88" fmla="*/ 1 w 795"/>
                <a:gd name="T89" fmla="*/ 1 h 357"/>
                <a:gd name="T90" fmla="*/ 1 w 795"/>
                <a:gd name="T91" fmla="*/ 1 h 357"/>
                <a:gd name="T92" fmla="*/ 1 w 795"/>
                <a:gd name="T93" fmla="*/ 1 h 357"/>
                <a:gd name="T94" fmla="*/ 1 w 795"/>
                <a:gd name="T95" fmla="*/ 1 h 357"/>
                <a:gd name="T96" fmla="*/ 1 w 795"/>
                <a:gd name="T97" fmla="*/ 1 h 357"/>
                <a:gd name="T98" fmla="*/ 1 w 795"/>
                <a:gd name="T99" fmla="*/ 1 h 357"/>
                <a:gd name="T100" fmla="*/ 1 w 795"/>
                <a:gd name="T101" fmla="*/ 0 h 357"/>
                <a:gd name="T102" fmla="*/ 1 w 795"/>
                <a:gd name="T103" fmla="*/ 1 h 357"/>
                <a:gd name="T104" fmla="*/ 1 w 795"/>
                <a:gd name="T105" fmla="*/ 1 h 357"/>
                <a:gd name="T106" fmla="*/ 1 w 795"/>
                <a:gd name="T107" fmla="*/ 1 h 357"/>
                <a:gd name="T108" fmla="*/ 1 w 795"/>
                <a:gd name="T109" fmla="*/ 1 h 357"/>
                <a:gd name="T110" fmla="*/ 1 w 795"/>
                <a:gd name="T111" fmla="*/ 1 h 357"/>
                <a:gd name="T112" fmla="*/ 1 w 795"/>
                <a:gd name="T113" fmla="*/ 1 h 357"/>
                <a:gd name="T114" fmla="*/ 1 w 795"/>
                <a:gd name="T115" fmla="*/ 1 h 357"/>
                <a:gd name="T116" fmla="*/ 1 w 795"/>
                <a:gd name="T117" fmla="*/ 1 h 35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795"/>
                <a:gd name="T178" fmla="*/ 0 h 357"/>
                <a:gd name="T179" fmla="*/ 795 w 795"/>
                <a:gd name="T180" fmla="*/ 357 h 357"/>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795" h="357">
                  <a:moveTo>
                    <a:pt x="723" y="60"/>
                  </a:moveTo>
                  <a:lnTo>
                    <a:pt x="737" y="94"/>
                  </a:lnTo>
                  <a:lnTo>
                    <a:pt x="752" y="129"/>
                  </a:lnTo>
                  <a:lnTo>
                    <a:pt x="763" y="165"/>
                  </a:lnTo>
                  <a:lnTo>
                    <a:pt x="774" y="201"/>
                  </a:lnTo>
                  <a:lnTo>
                    <a:pt x="781" y="237"/>
                  </a:lnTo>
                  <a:lnTo>
                    <a:pt x="788" y="273"/>
                  </a:lnTo>
                  <a:lnTo>
                    <a:pt x="792" y="311"/>
                  </a:lnTo>
                  <a:lnTo>
                    <a:pt x="795" y="347"/>
                  </a:lnTo>
                  <a:lnTo>
                    <a:pt x="784" y="354"/>
                  </a:lnTo>
                  <a:lnTo>
                    <a:pt x="774" y="357"/>
                  </a:lnTo>
                  <a:lnTo>
                    <a:pt x="765" y="357"/>
                  </a:lnTo>
                  <a:lnTo>
                    <a:pt x="756" y="356"/>
                  </a:lnTo>
                  <a:lnTo>
                    <a:pt x="748" y="351"/>
                  </a:lnTo>
                  <a:lnTo>
                    <a:pt x="741" y="344"/>
                  </a:lnTo>
                  <a:lnTo>
                    <a:pt x="736" y="335"/>
                  </a:lnTo>
                  <a:lnTo>
                    <a:pt x="732" y="325"/>
                  </a:lnTo>
                  <a:lnTo>
                    <a:pt x="727" y="314"/>
                  </a:lnTo>
                  <a:lnTo>
                    <a:pt x="725" y="304"/>
                  </a:lnTo>
                  <a:lnTo>
                    <a:pt x="723" y="294"/>
                  </a:lnTo>
                  <a:lnTo>
                    <a:pt x="723" y="282"/>
                  </a:lnTo>
                  <a:lnTo>
                    <a:pt x="700" y="283"/>
                  </a:lnTo>
                  <a:lnTo>
                    <a:pt x="676" y="287"/>
                  </a:lnTo>
                  <a:lnTo>
                    <a:pt x="651" y="292"/>
                  </a:lnTo>
                  <a:lnTo>
                    <a:pt x="626" y="297"/>
                  </a:lnTo>
                  <a:lnTo>
                    <a:pt x="599" y="302"/>
                  </a:lnTo>
                  <a:lnTo>
                    <a:pt x="570" y="309"/>
                  </a:lnTo>
                  <a:lnTo>
                    <a:pt x="541" y="316"/>
                  </a:lnTo>
                  <a:lnTo>
                    <a:pt x="509" y="321"/>
                  </a:lnTo>
                  <a:lnTo>
                    <a:pt x="0" y="120"/>
                  </a:lnTo>
                  <a:lnTo>
                    <a:pt x="7" y="113"/>
                  </a:lnTo>
                  <a:lnTo>
                    <a:pt x="9" y="103"/>
                  </a:lnTo>
                  <a:lnTo>
                    <a:pt x="9" y="94"/>
                  </a:lnTo>
                  <a:lnTo>
                    <a:pt x="7" y="87"/>
                  </a:lnTo>
                  <a:lnTo>
                    <a:pt x="514" y="285"/>
                  </a:lnTo>
                  <a:lnTo>
                    <a:pt x="541" y="278"/>
                  </a:lnTo>
                  <a:lnTo>
                    <a:pt x="568" y="273"/>
                  </a:lnTo>
                  <a:lnTo>
                    <a:pt x="595" y="268"/>
                  </a:lnTo>
                  <a:lnTo>
                    <a:pt x="622" y="263"/>
                  </a:lnTo>
                  <a:lnTo>
                    <a:pt x="647" y="256"/>
                  </a:lnTo>
                  <a:lnTo>
                    <a:pt x="674" y="249"/>
                  </a:lnTo>
                  <a:lnTo>
                    <a:pt x="700" y="242"/>
                  </a:lnTo>
                  <a:lnTo>
                    <a:pt x="723" y="232"/>
                  </a:lnTo>
                  <a:lnTo>
                    <a:pt x="721" y="199"/>
                  </a:lnTo>
                  <a:lnTo>
                    <a:pt x="716" y="161"/>
                  </a:lnTo>
                  <a:lnTo>
                    <a:pt x="707" y="124"/>
                  </a:lnTo>
                  <a:lnTo>
                    <a:pt x="696" y="86"/>
                  </a:lnTo>
                  <a:lnTo>
                    <a:pt x="683" y="51"/>
                  </a:lnTo>
                  <a:lnTo>
                    <a:pt x="674" y="24"/>
                  </a:lnTo>
                  <a:lnTo>
                    <a:pt x="667" y="7"/>
                  </a:lnTo>
                  <a:lnTo>
                    <a:pt x="664" y="0"/>
                  </a:lnTo>
                  <a:lnTo>
                    <a:pt x="676" y="1"/>
                  </a:lnTo>
                  <a:lnTo>
                    <a:pt x="685" y="7"/>
                  </a:lnTo>
                  <a:lnTo>
                    <a:pt x="694" y="13"/>
                  </a:lnTo>
                  <a:lnTo>
                    <a:pt x="701" y="22"/>
                  </a:lnTo>
                  <a:lnTo>
                    <a:pt x="707" y="31"/>
                  </a:lnTo>
                  <a:lnTo>
                    <a:pt x="712" y="41"/>
                  </a:lnTo>
                  <a:lnTo>
                    <a:pt x="718" y="51"/>
                  </a:lnTo>
                  <a:lnTo>
                    <a:pt x="723" y="60"/>
                  </a:lnTo>
                  <a:close/>
                </a:path>
              </a:pathLst>
            </a:custGeom>
            <a:solidFill>
              <a:srgbClr val="000000"/>
            </a:solidFill>
            <a:ln w="9525">
              <a:noFill/>
              <a:round/>
              <a:headEnd/>
              <a:tailEnd/>
            </a:ln>
          </p:spPr>
          <p:txBody>
            <a:bodyPr/>
            <a:lstStyle/>
            <a:p>
              <a:endParaRPr lang="zh-CN" altLang="en-US"/>
            </a:p>
          </p:txBody>
        </p:sp>
        <p:sp>
          <p:nvSpPr>
            <p:cNvPr id="34" name="Freeform 34"/>
            <p:cNvSpPr>
              <a:spLocks/>
            </p:cNvSpPr>
            <p:nvPr/>
          </p:nvSpPr>
          <p:spPr bwMode="auto">
            <a:xfrm>
              <a:off x="3313" y="2737"/>
              <a:ext cx="1361" cy="627"/>
            </a:xfrm>
            <a:custGeom>
              <a:avLst/>
              <a:gdLst>
                <a:gd name="T0" fmla="*/ 4 w 2724"/>
                <a:gd name="T1" fmla="*/ 1 h 1254"/>
                <a:gd name="T2" fmla="*/ 4 w 2724"/>
                <a:gd name="T3" fmla="*/ 1 h 1254"/>
                <a:gd name="T4" fmla="*/ 4 w 2724"/>
                <a:gd name="T5" fmla="*/ 1 h 1254"/>
                <a:gd name="T6" fmla="*/ 4 w 2724"/>
                <a:gd name="T7" fmla="*/ 1 h 1254"/>
                <a:gd name="T8" fmla="*/ 4 w 2724"/>
                <a:gd name="T9" fmla="*/ 1 h 1254"/>
                <a:gd name="T10" fmla="*/ 4 w 2724"/>
                <a:gd name="T11" fmla="*/ 1 h 1254"/>
                <a:gd name="T12" fmla="*/ 4 w 2724"/>
                <a:gd name="T13" fmla="*/ 1 h 1254"/>
                <a:gd name="T14" fmla="*/ 3 w 2724"/>
                <a:gd name="T15" fmla="*/ 1 h 1254"/>
                <a:gd name="T16" fmla="*/ 3 w 2724"/>
                <a:gd name="T17" fmla="*/ 1 h 1254"/>
                <a:gd name="T18" fmla="*/ 4 w 2724"/>
                <a:gd name="T19" fmla="*/ 2 h 1254"/>
                <a:gd name="T20" fmla="*/ 4 w 2724"/>
                <a:gd name="T21" fmla="*/ 2 h 1254"/>
                <a:gd name="T22" fmla="*/ 5 w 2724"/>
                <a:gd name="T23" fmla="*/ 2 h 1254"/>
                <a:gd name="T24" fmla="*/ 5 w 2724"/>
                <a:gd name="T25" fmla="*/ 2 h 1254"/>
                <a:gd name="T26" fmla="*/ 5 w 2724"/>
                <a:gd name="T27" fmla="*/ 2 h 1254"/>
                <a:gd name="T28" fmla="*/ 5 w 2724"/>
                <a:gd name="T29" fmla="*/ 2 h 1254"/>
                <a:gd name="T30" fmla="*/ 4 w 2724"/>
                <a:gd name="T31" fmla="*/ 2 h 1254"/>
                <a:gd name="T32" fmla="*/ 4 w 2724"/>
                <a:gd name="T33" fmla="*/ 2 h 1254"/>
                <a:gd name="T34" fmla="*/ 3 w 2724"/>
                <a:gd name="T35" fmla="*/ 1 h 1254"/>
                <a:gd name="T36" fmla="*/ 3 w 2724"/>
                <a:gd name="T37" fmla="*/ 1 h 1254"/>
                <a:gd name="T38" fmla="*/ 3 w 2724"/>
                <a:gd name="T39" fmla="*/ 1 h 1254"/>
                <a:gd name="T40" fmla="*/ 3 w 2724"/>
                <a:gd name="T41" fmla="*/ 2 h 1254"/>
                <a:gd name="T42" fmla="*/ 3 w 2724"/>
                <a:gd name="T43" fmla="*/ 1 h 1254"/>
                <a:gd name="T44" fmla="*/ 2 w 2724"/>
                <a:gd name="T45" fmla="*/ 1 h 1254"/>
                <a:gd name="T46" fmla="*/ 2 w 2724"/>
                <a:gd name="T47" fmla="*/ 1 h 1254"/>
                <a:gd name="T48" fmla="*/ 2 w 2724"/>
                <a:gd name="T49" fmla="*/ 1 h 1254"/>
                <a:gd name="T50" fmla="*/ 2 w 2724"/>
                <a:gd name="T51" fmla="*/ 1 h 1254"/>
                <a:gd name="T52" fmla="*/ 1 w 2724"/>
                <a:gd name="T53" fmla="*/ 1 h 1254"/>
                <a:gd name="T54" fmla="*/ 1 w 2724"/>
                <a:gd name="T55" fmla="*/ 2 h 1254"/>
                <a:gd name="T56" fmla="*/ 1 w 2724"/>
                <a:gd name="T57" fmla="*/ 2 h 1254"/>
                <a:gd name="T58" fmla="*/ 1 w 2724"/>
                <a:gd name="T59" fmla="*/ 1 h 1254"/>
                <a:gd name="T60" fmla="*/ 2 w 2724"/>
                <a:gd name="T61" fmla="*/ 1 h 1254"/>
                <a:gd name="T62" fmla="*/ 2 w 2724"/>
                <a:gd name="T63" fmla="*/ 1 h 1254"/>
                <a:gd name="T64" fmla="*/ 2 w 2724"/>
                <a:gd name="T65" fmla="*/ 1 h 1254"/>
                <a:gd name="T66" fmla="*/ 2 w 2724"/>
                <a:gd name="T67" fmla="*/ 1 h 1254"/>
                <a:gd name="T68" fmla="*/ 2 w 2724"/>
                <a:gd name="T69" fmla="*/ 1 h 1254"/>
                <a:gd name="T70" fmla="*/ 1 w 2724"/>
                <a:gd name="T71" fmla="*/ 1 h 1254"/>
                <a:gd name="T72" fmla="*/ 1 w 2724"/>
                <a:gd name="T73" fmla="*/ 1 h 1254"/>
                <a:gd name="T74" fmla="*/ 0 w 2724"/>
                <a:gd name="T75" fmla="*/ 1 h 1254"/>
                <a:gd name="T76" fmla="*/ 0 w 2724"/>
                <a:gd name="T77" fmla="*/ 1 h 1254"/>
                <a:gd name="T78" fmla="*/ 2 w 2724"/>
                <a:gd name="T79" fmla="*/ 1 h 1254"/>
                <a:gd name="T80" fmla="*/ 1 w 2724"/>
                <a:gd name="T81" fmla="*/ 1 h 1254"/>
                <a:gd name="T82" fmla="*/ 1 w 2724"/>
                <a:gd name="T83" fmla="*/ 1 h 1254"/>
                <a:gd name="T84" fmla="*/ 0 w 2724"/>
                <a:gd name="T85" fmla="*/ 1 h 1254"/>
                <a:gd name="T86" fmla="*/ 0 w 2724"/>
                <a:gd name="T87" fmla="*/ 1 h 1254"/>
                <a:gd name="T88" fmla="*/ 1 w 2724"/>
                <a:gd name="T89" fmla="*/ 1 h 1254"/>
                <a:gd name="T90" fmla="*/ 2 w 2724"/>
                <a:gd name="T91" fmla="*/ 1 h 1254"/>
                <a:gd name="T92" fmla="*/ 2 w 2724"/>
                <a:gd name="T93" fmla="*/ 1 h 1254"/>
                <a:gd name="T94" fmla="*/ 2 w 2724"/>
                <a:gd name="T95" fmla="*/ 1 h 1254"/>
                <a:gd name="T96" fmla="*/ 2 w 2724"/>
                <a:gd name="T97" fmla="*/ 1 h 1254"/>
                <a:gd name="T98" fmla="*/ 2 w 2724"/>
                <a:gd name="T99" fmla="*/ 1 h 1254"/>
                <a:gd name="T100" fmla="*/ 2 w 2724"/>
                <a:gd name="T101" fmla="*/ 1 h 1254"/>
                <a:gd name="T102" fmla="*/ 3 w 2724"/>
                <a:gd name="T103" fmla="*/ 1 h 1254"/>
                <a:gd name="T104" fmla="*/ 3 w 2724"/>
                <a:gd name="T105" fmla="*/ 1 h 1254"/>
                <a:gd name="T106" fmla="*/ 3 w 2724"/>
                <a:gd name="T107" fmla="*/ 1 h 1254"/>
                <a:gd name="T108" fmla="*/ 4 w 2724"/>
                <a:gd name="T109" fmla="*/ 1 h 1254"/>
                <a:gd name="T110" fmla="*/ 4 w 2724"/>
                <a:gd name="T111" fmla="*/ 1 h 125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24"/>
                <a:gd name="T169" fmla="*/ 0 h 1254"/>
                <a:gd name="T170" fmla="*/ 2724 w 2724"/>
                <a:gd name="T171" fmla="*/ 1254 h 125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24" h="1254">
                  <a:moveTo>
                    <a:pt x="2338" y="9"/>
                  </a:moveTo>
                  <a:lnTo>
                    <a:pt x="2338" y="17"/>
                  </a:lnTo>
                  <a:lnTo>
                    <a:pt x="2335" y="27"/>
                  </a:lnTo>
                  <a:lnTo>
                    <a:pt x="2326" y="41"/>
                  </a:lnTo>
                  <a:lnTo>
                    <a:pt x="2317" y="55"/>
                  </a:lnTo>
                  <a:lnTo>
                    <a:pt x="2306" y="67"/>
                  </a:lnTo>
                  <a:lnTo>
                    <a:pt x="2297" y="77"/>
                  </a:lnTo>
                  <a:lnTo>
                    <a:pt x="2290" y="84"/>
                  </a:lnTo>
                  <a:lnTo>
                    <a:pt x="2288" y="88"/>
                  </a:lnTo>
                  <a:lnTo>
                    <a:pt x="2135" y="569"/>
                  </a:lnTo>
                  <a:lnTo>
                    <a:pt x="2124" y="590"/>
                  </a:lnTo>
                  <a:lnTo>
                    <a:pt x="2122" y="610"/>
                  </a:lnTo>
                  <a:lnTo>
                    <a:pt x="2126" y="629"/>
                  </a:lnTo>
                  <a:lnTo>
                    <a:pt x="2133" y="650"/>
                  </a:lnTo>
                  <a:lnTo>
                    <a:pt x="2144" y="671"/>
                  </a:lnTo>
                  <a:lnTo>
                    <a:pt x="2153" y="691"/>
                  </a:lnTo>
                  <a:lnTo>
                    <a:pt x="2162" y="712"/>
                  </a:lnTo>
                  <a:lnTo>
                    <a:pt x="2167" y="734"/>
                  </a:lnTo>
                  <a:lnTo>
                    <a:pt x="2171" y="765"/>
                  </a:lnTo>
                  <a:lnTo>
                    <a:pt x="2169" y="796"/>
                  </a:lnTo>
                  <a:lnTo>
                    <a:pt x="2156" y="824"/>
                  </a:lnTo>
                  <a:lnTo>
                    <a:pt x="2131" y="841"/>
                  </a:lnTo>
                  <a:lnTo>
                    <a:pt x="2118" y="837"/>
                  </a:lnTo>
                  <a:lnTo>
                    <a:pt x="2115" y="824"/>
                  </a:lnTo>
                  <a:lnTo>
                    <a:pt x="2115" y="812"/>
                  </a:lnTo>
                  <a:lnTo>
                    <a:pt x="2115" y="805"/>
                  </a:lnTo>
                  <a:lnTo>
                    <a:pt x="2126" y="789"/>
                  </a:lnTo>
                  <a:lnTo>
                    <a:pt x="2127" y="772"/>
                  </a:lnTo>
                  <a:lnTo>
                    <a:pt x="2126" y="755"/>
                  </a:lnTo>
                  <a:lnTo>
                    <a:pt x="2118" y="738"/>
                  </a:lnTo>
                  <a:lnTo>
                    <a:pt x="2111" y="724"/>
                  </a:lnTo>
                  <a:lnTo>
                    <a:pt x="2102" y="710"/>
                  </a:lnTo>
                  <a:lnTo>
                    <a:pt x="2091" y="700"/>
                  </a:lnTo>
                  <a:lnTo>
                    <a:pt x="2079" y="691"/>
                  </a:lnTo>
                  <a:lnTo>
                    <a:pt x="2068" y="714"/>
                  </a:lnTo>
                  <a:lnTo>
                    <a:pt x="2055" y="736"/>
                  </a:lnTo>
                  <a:lnTo>
                    <a:pt x="2041" y="757"/>
                  </a:lnTo>
                  <a:lnTo>
                    <a:pt x="2026" y="777"/>
                  </a:lnTo>
                  <a:lnTo>
                    <a:pt x="2012" y="798"/>
                  </a:lnTo>
                  <a:lnTo>
                    <a:pt x="1994" y="818"/>
                  </a:lnTo>
                  <a:lnTo>
                    <a:pt x="1978" y="837"/>
                  </a:lnTo>
                  <a:lnTo>
                    <a:pt x="1958" y="855"/>
                  </a:lnTo>
                  <a:lnTo>
                    <a:pt x="1983" y="891"/>
                  </a:lnTo>
                  <a:lnTo>
                    <a:pt x="2010" y="925"/>
                  </a:lnTo>
                  <a:lnTo>
                    <a:pt x="2039" y="958"/>
                  </a:lnTo>
                  <a:lnTo>
                    <a:pt x="2070" y="989"/>
                  </a:lnTo>
                  <a:lnTo>
                    <a:pt x="2100" y="1018"/>
                  </a:lnTo>
                  <a:lnTo>
                    <a:pt x="2133" y="1047"/>
                  </a:lnTo>
                  <a:lnTo>
                    <a:pt x="2167" y="1073"/>
                  </a:lnTo>
                  <a:lnTo>
                    <a:pt x="2203" y="1099"/>
                  </a:lnTo>
                  <a:lnTo>
                    <a:pt x="2239" y="1121"/>
                  </a:lnTo>
                  <a:lnTo>
                    <a:pt x="2277" y="1142"/>
                  </a:lnTo>
                  <a:lnTo>
                    <a:pt x="2317" y="1159"/>
                  </a:lnTo>
                  <a:lnTo>
                    <a:pt x="2356" y="1176"/>
                  </a:lnTo>
                  <a:lnTo>
                    <a:pt x="2396" y="1188"/>
                  </a:lnTo>
                  <a:lnTo>
                    <a:pt x="2437" y="1200"/>
                  </a:lnTo>
                  <a:lnTo>
                    <a:pt x="2481" y="1209"/>
                  </a:lnTo>
                  <a:lnTo>
                    <a:pt x="2524" y="1214"/>
                  </a:lnTo>
                  <a:lnTo>
                    <a:pt x="2549" y="1216"/>
                  </a:lnTo>
                  <a:lnTo>
                    <a:pt x="2574" y="1217"/>
                  </a:lnTo>
                  <a:lnTo>
                    <a:pt x="2600" y="1217"/>
                  </a:lnTo>
                  <a:lnTo>
                    <a:pt x="2625" y="1216"/>
                  </a:lnTo>
                  <a:lnTo>
                    <a:pt x="2650" y="1214"/>
                  </a:lnTo>
                  <a:lnTo>
                    <a:pt x="2675" y="1212"/>
                  </a:lnTo>
                  <a:lnTo>
                    <a:pt x="2700" y="1211"/>
                  </a:lnTo>
                  <a:lnTo>
                    <a:pt x="2724" y="1211"/>
                  </a:lnTo>
                  <a:lnTo>
                    <a:pt x="2720" y="1217"/>
                  </a:lnTo>
                  <a:lnTo>
                    <a:pt x="2715" y="1223"/>
                  </a:lnTo>
                  <a:lnTo>
                    <a:pt x="2708" y="1226"/>
                  </a:lnTo>
                  <a:lnTo>
                    <a:pt x="2699" y="1230"/>
                  </a:lnTo>
                  <a:lnTo>
                    <a:pt x="2690" y="1231"/>
                  </a:lnTo>
                  <a:lnTo>
                    <a:pt x="2682" y="1235"/>
                  </a:lnTo>
                  <a:lnTo>
                    <a:pt x="2673" y="1238"/>
                  </a:lnTo>
                  <a:lnTo>
                    <a:pt x="2666" y="1242"/>
                  </a:lnTo>
                  <a:lnTo>
                    <a:pt x="2592" y="1250"/>
                  </a:lnTo>
                  <a:lnTo>
                    <a:pt x="2522" y="1254"/>
                  </a:lnTo>
                  <a:lnTo>
                    <a:pt x="2455" y="1252"/>
                  </a:lnTo>
                  <a:lnTo>
                    <a:pt x="2392" y="1245"/>
                  </a:lnTo>
                  <a:lnTo>
                    <a:pt x="2335" y="1235"/>
                  </a:lnTo>
                  <a:lnTo>
                    <a:pt x="2281" y="1219"/>
                  </a:lnTo>
                  <a:lnTo>
                    <a:pt x="2230" y="1202"/>
                  </a:lnTo>
                  <a:lnTo>
                    <a:pt x="2181" y="1180"/>
                  </a:lnTo>
                  <a:lnTo>
                    <a:pt x="2138" y="1154"/>
                  </a:lnTo>
                  <a:lnTo>
                    <a:pt x="2097" y="1125"/>
                  </a:lnTo>
                  <a:lnTo>
                    <a:pt x="2059" y="1094"/>
                  </a:lnTo>
                  <a:lnTo>
                    <a:pt x="2025" y="1059"/>
                  </a:lnTo>
                  <a:lnTo>
                    <a:pt x="1992" y="1025"/>
                  </a:lnTo>
                  <a:lnTo>
                    <a:pt x="1963" y="987"/>
                  </a:lnTo>
                  <a:lnTo>
                    <a:pt x="1936" y="947"/>
                  </a:lnTo>
                  <a:lnTo>
                    <a:pt x="1911" y="906"/>
                  </a:lnTo>
                  <a:lnTo>
                    <a:pt x="1902" y="898"/>
                  </a:lnTo>
                  <a:lnTo>
                    <a:pt x="1893" y="894"/>
                  </a:lnTo>
                  <a:lnTo>
                    <a:pt x="1880" y="894"/>
                  </a:lnTo>
                  <a:lnTo>
                    <a:pt x="1868" y="899"/>
                  </a:lnTo>
                  <a:lnTo>
                    <a:pt x="1855" y="904"/>
                  </a:lnTo>
                  <a:lnTo>
                    <a:pt x="1841" y="911"/>
                  </a:lnTo>
                  <a:lnTo>
                    <a:pt x="1828" y="917"/>
                  </a:lnTo>
                  <a:lnTo>
                    <a:pt x="1815" y="920"/>
                  </a:lnTo>
                  <a:lnTo>
                    <a:pt x="1781" y="925"/>
                  </a:lnTo>
                  <a:lnTo>
                    <a:pt x="1751" y="937"/>
                  </a:lnTo>
                  <a:lnTo>
                    <a:pt x="1720" y="953"/>
                  </a:lnTo>
                  <a:lnTo>
                    <a:pt x="1693" y="973"/>
                  </a:lnTo>
                  <a:lnTo>
                    <a:pt x="1668" y="996"/>
                  </a:lnTo>
                  <a:lnTo>
                    <a:pt x="1646" y="1021"/>
                  </a:lnTo>
                  <a:lnTo>
                    <a:pt x="1626" y="1047"/>
                  </a:lnTo>
                  <a:lnTo>
                    <a:pt x="1610" y="1073"/>
                  </a:lnTo>
                  <a:lnTo>
                    <a:pt x="1610" y="1059"/>
                  </a:lnTo>
                  <a:lnTo>
                    <a:pt x="1617" y="1015"/>
                  </a:lnTo>
                  <a:lnTo>
                    <a:pt x="1632" y="963"/>
                  </a:lnTo>
                  <a:lnTo>
                    <a:pt x="1655" y="920"/>
                  </a:lnTo>
                  <a:lnTo>
                    <a:pt x="1619" y="906"/>
                  </a:lnTo>
                  <a:lnTo>
                    <a:pt x="1585" y="887"/>
                  </a:lnTo>
                  <a:lnTo>
                    <a:pt x="1551" y="867"/>
                  </a:lnTo>
                  <a:lnTo>
                    <a:pt x="1518" y="843"/>
                  </a:lnTo>
                  <a:lnTo>
                    <a:pt x="1486" y="817"/>
                  </a:lnTo>
                  <a:lnTo>
                    <a:pt x="1453" y="789"/>
                  </a:lnTo>
                  <a:lnTo>
                    <a:pt x="1424" y="762"/>
                  </a:lnTo>
                  <a:lnTo>
                    <a:pt x="1396" y="734"/>
                  </a:lnTo>
                  <a:lnTo>
                    <a:pt x="1363" y="739"/>
                  </a:lnTo>
                  <a:lnTo>
                    <a:pt x="1329" y="748"/>
                  </a:lnTo>
                  <a:lnTo>
                    <a:pt x="1298" y="757"/>
                  </a:lnTo>
                  <a:lnTo>
                    <a:pt x="1266" y="767"/>
                  </a:lnTo>
                  <a:lnTo>
                    <a:pt x="1235" y="779"/>
                  </a:lnTo>
                  <a:lnTo>
                    <a:pt x="1204" y="791"/>
                  </a:lnTo>
                  <a:lnTo>
                    <a:pt x="1176" y="806"/>
                  </a:lnTo>
                  <a:lnTo>
                    <a:pt x="1147" y="824"/>
                  </a:lnTo>
                  <a:lnTo>
                    <a:pt x="1118" y="841"/>
                  </a:lnTo>
                  <a:lnTo>
                    <a:pt x="1091" y="860"/>
                  </a:lnTo>
                  <a:lnTo>
                    <a:pt x="1064" y="880"/>
                  </a:lnTo>
                  <a:lnTo>
                    <a:pt x="1039" y="901"/>
                  </a:lnTo>
                  <a:lnTo>
                    <a:pt x="1013" y="925"/>
                  </a:lnTo>
                  <a:lnTo>
                    <a:pt x="990" y="949"/>
                  </a:lnTo>
                  <a:lnTo>
                    <a:pt x="967" y="975"/>
                  </a:lnTo>
                  <a:lnTo>
                    <a:pt x="945" y="1001"/>
                  </a:lnTo>
                  <a:lnTo>
                    <a:pt x="932" y="1020"/>
                  </a:lnTo>
                  <a:lnTo>
                    <a:pt x="920" y="1040"/>
                  </a:lnTo>
                  <a:lnTo>
                    <a:pt x="909" y="1061"/>
                  </a:lnTo>
                  <a:lnTo>
                    <a:pt x="900" y="1080"/>
                  </a:lnTo>
                  <a:lnTo>
                    <a:pt x="891" y="1101"/>
                  </a:lnTo>
                  <a:lnTo>
                    <a:pt x="882" y="1121"/>
                  </a:lnTo>
                  <a:lnTo>
                    <a:pt x="875" y="1144"/>
                  </a:lnTo>
                  <a:lnTo>
                    <a:pt x="867" y="1164"/>
                  </a:lnTo>
                  <a:lnTo>
                    <a:pt x="855" y="1156"/>
                  </a:lnTo>
                  <a:lnTo>
                    <a:pt x="848" y="1142"/>
                  </a:lnTo>
                  <a:lnTo>
                    <a:pt x="844" y="1126"/>
                  </a:lnTo>
                  <a:lnTo>
                    <a:pt x="839" y="1111"/>
                  </a:lnTo>
                  <a:lnTo>
                    <a:pt x="839" y="1059"/>
                  </a:lnTo>
                  <a:lnTo>
                    <a:pt x="848" y="1013"/>
                  </a:lnTo>
                  <a:lnTo>
                    <a:pt x="866" y="968"/>
                  </a:lnTo>
                  <a:lnTo>
                    <a:pt x="893" y="927"/>
                  </a:lnTo>
                  <a:lnTo>
                    <a:pt x="923" y="889"/>
                  </a:lnTo>
                  <a:lnTo>
                    <a:pt x="961" y="855"/>
                  </a:lnTo>
                  <a:lnTo>
                    <a:pt x="1001" y="824"/>
                  </a:lnTo>
                  <a:lnTo>
                    <a:pt x="1044" y="794"/>
                  </a:lnTo>
                  <a:lnTo>
                    <a:pt x="1062" y="784"/>
                  </a:lnTo>
                  <a:lnTo>
                    <a:pt x="1082" y="776"/>
                  </a:lnTo>
                  <a:lnTo>
                    <a:pt x="1100" y="767"/>
                  </a:lnTo>
                  <a:lnTo>
                    <a:pt x="1120" y="758"/>
                  </a:lnTo>
                  <a:lnTo>
                    <a:pt x="1140" y="751"/>
                  </a:lnTo>
                  <a:lnTo>
                    <a:pt x="1159" y="745"/>
                  </a:lnTo>
                  <a:lnTo>
                    <a:pt x="1179" y="738"/>
                  </a:lnTo>
                  <a:lnTo>
                    <a:pt x="1199" y="731"/>
                  </a:lnTo>
                  <a:lnTo>
                    <a:pt x="1219" y="726"/>
                  </a:lnTo>
                  <a:lnTo>
                    <a:pt x="1239" y="720"/>
                  </a:lnTo>
                  <a:lnTo>
                    <a:pt x="1260" y="714"/>
                  </a:lnTo>
                  <a:lnTo>
                    <a:pt x="1280" y="708"/>
                  </a:lnTo>
                  <a:lnTo>
                    <a:pt x="1302" y="703"/>
                  </a:lnTo>
                  <a:lnTo>
                    <a:pt x="1322" y="698"/>
                  </a:lnTo>
                  <a:lnTo>
                    <a:pt x="1343" y="693"/>
                  </a:lnTo>
                  <a:lnTo>
                    <a:pt x="1363" y="688"/>
                  </a:lnTo>
                  <a:lnTo>
                    <a:pt x="1354" y="669"/>
                  </a:lnTo>
                  <a:lnTo>
                    <a:pt x="1343" y="648"/>
                  </a:lnTo>
                  <a:lnTo>
                    <a:pt x="1332" y="628"/>
                  </a:lnTo>
                  <a:lnTo>
                    <a:pt x="1322" y="609"/>
                  </a:lnTo>
                  <a:lnTo>
                    <a:pt x="1311" y="588"/>
                  </a:lnTo>
                  <a:lnTo>
                    <a:pt x="1302" y="567"/>
                  </a:lnTo>
                  <a:lnTo>
                    <a:pt x="1291" y="545"/>
                  </a:lnTo>
                  <a:lnTo>
                    <a:pt x="1284" y="524"/>
                  </a:lnTo>
                  <a:lnTo>
                    <a:pt x="907" y="641"/>
                  </a:lnTo>
                  <a:lnTo>
                    <a:pt x="894" y="636"/>
                  </a:lnTo>
                  <a:lnTo>
                    <a:pt x="864" y="624"/>
                  </a:lnTo>
                  <a:lnTo>
                    <a:pt x="819" y="609"/>
                  </a:lnTo>
                  <a:lnTo>
                    <a:pt x="759" y="588"/>
                  </a:lnTo>
                  <a:lnTo>
                    <a:pt x="691" y="564"/>
                  </a:lnTo>
                  <a:lnTo>
                    <a:pt x="613" y="540"/>
                  </a:lnTo>
                  <a:lnTo>
                    <a:pt x="532" y="512"/>
                  </a:lnTo>
                  <a:lnTo>
                    <a:pt x="449" y="485"/>
                  </a:lnTo>
                  <a:lnTo>
                    <a:pt x="365" y="457"/>
                  </a:lnTo>
                  <a:lnTo>
                    <a:pt x="283" y="432"/>
                  </a:lnTo>
                  <a:lnTo>
                    <a:pt x="208" y="407"/>
                  </a:lnTo>
                  <a:lnTo>
                    <a:pt x="139" y="385"/>
                  </a:lnTo>
                  <a:lnTo>
                    <a:pt x="83" y="366"/>
                  </a:lnTo>
                  <a:lnTo>
                    <a:pt x="38" y="352"/>
                  </a:lnTo>
                  <a:lnTo>
                    <a:pt x="11" y="344"/>
                  </a:lnTo>
                  <a:lnTo>
                    <a:pt x="0" y="340"/>
                  </a:lnTo>
                  <a:lnTo>
                    <a:pt x="0" y="301"/>
                  </a:lnTo>
                  <a:lnTo>
                    <a:pt x="891" y="600"/>
                  </a:lnTo>
                  <a:lnTo>
                    <a:pt x="1271" y="478"/>
                  </a:lnTo>
                  <a:lnTo>
                    <a:pt x="1264" y="456"/>
                  </a:lnTo>
                  <a:lnTo>
                    <a:pt x="1260" y="430"/>
                  </a:lnTo>
                  <a:lnTo>
                    <a:pt x="1251" y="409"/>
                  </a:lnTo>
                  <a:lnTo>
                    <a:pt x="1232" y="404"/>
                  </a:lnTo>
                  <a:lnTo>
                    <a:pt x="911" y="507"/>
                  </a:lnTo>
                  <a:lnTo>
                    <a:pt x="896" y="509"/>
                  </a:lnTo>
                  <a:lnTo>
                    <a:pt x="864" y="502"/>
                  </a:lnTo>
                  <a:lnTo>
                    <a:pt x="819" y="492"/>
                  </a:lnTo>
                  <a:lnTo>
                    <a:pt x="759" y="478"/>
                  </a:lnTo>
                  <a:lnTo>
                    <a:pt x="691" y="459"/>
                  </a:lnTo>
                  <a:lnTo>
                    <a:pt x="615" y="438"/>
                  </a:lnTo>
                  <a:lnTo>
                    <a:pt x="536" y="414"/>
                  </a:lnTo>
                  <a:lnTo>
                    <a:pt x="453" y="390"/>
                  </a:lnTo>
                  <a:lnTo>
                    <a:pt x="372" y="366"/>
                  </a:lnTo>
                  <a:lnTo>
                    <a:pt x="292" y="342"/>
                  </a:lnTo>
                  <a:lnTo>
                    <a:pt x="219" y="318"/>
                  </a:lnTo>
                  <a:lnTo>
                    <a:pt x="152" y="299"/>
                  </a:lnTo>
                  <a:lnTo>
                    <a:pt x="96" y="282"/>
                  </a:lnTo>
                  <a:lnTo>
                    <a:pt x="55" y="268"/>
                  </a:lnTo>
                  <a:lnTo>
                    <a:pt x="26" y="260"/>
                  </a:lnTo>
                  <a:lnTo>
                    <a:pt x="17" y="256"/>
                  </a:lnTo>
                  <a:lnTo>
                    <a:pt x="11" y="256"/>
                  </a:lnTo>
                  <a:lnTo>
                    <a:pt x="8" y="246"/>
                  </a:lnTo>
                  <a:lnTo>
                    <a:pt x="8" y="236"/>
                  </a:lnTo>
                  <a:lnTo>
                    <a:pt x="8" y="225"/>
                  </a:lnTo>
                  <a:lnTo>
                    <a:pt x="8" y="213"/>
                  </a:lnTo>
                  <a:lnTo>
                    <a:pt x="891" y="469"/>
                  </a:lnTo>
                  <a:lnTo>
                    <a:pt x="1230" y="363"/>
                  </a:lnTo>
                  <a:lnTo>
                    <a:pt x="1242" y="352"/>
                  </a:lnTo>
                  <a:lnTo>
                    <a:pt x="1260" y="340"/>
                  </a:lnTo>
                  <a:lnTo>
                    <a:pt x="1282" y="328"/>
                  </a:lnTo>
                  <a:lnTo>
                    <a:pt x="1305" y="316"/>
                  </a:lnTo>
                  <a:lnTo>
                    <a:pt x="1329" y="304"/>
                  </a:lnTo>
                  <a:lnTo>
                    <a:pt x="1352" y="292"/>
                  </a:lnTo>
                  <a:lnTo>
                    <a:pt x="1372" y="284"/>
                  </a:lnTo>
                  <a:lnTo>
                    <a:pt x="1390" y="277"/>
                  </a:lnTo>
                  <a:lnTo>
                    <a:pt x="1396" y="287"/>
                  </a:lnTo>
                  <a:lnTo>
                    <a:pt x="1394" y="297"/>
                  </a:lnTo>
                  <a:lnTo>
                    <a:pt x="1387" y="306"/>
                  </a:lnTo>
                  <a:lnTo>
                    <a:pt x="1377" y="316"/>
                  </a:lnTo>
                  <a:lnTo>
                    <a:pt x="1368" y="325"/>
                  </a:lnTo>
                  <a:lnTo>
                    <a:pt x="1358" y="334"/>
                  </a:lnTo>
                  <a:lnTo>
                    <a:pt x="1349" y="342"/>
                  </a:lnTo>
                  <a:lnTo>
                    <a:pt x="1343" y="352"/>
                  </a:lnTo>
                  <a:lnTo>
                    <a:pt x="1327" y="378"/>
                  </a:lnTo>
                  <a:lnTo>
                    <a:pt x="1318" y="401"/>
                  </a:lnTo>
                  <a:lnTo>
                    <a:pt x="1318" y="423"/>
                  </a:lnTo>
                  <a:lnTo>
                    <a:pt x="1323" y="447"/>
                  </a:lnTo>
                  <a:lnTo>
                    <a:pt x="1334" y="471"/>
                  </a:lnTo>
                  <a:lnTo>
                    <a:pt x="1349" y="497"/>
                  </a:lnTo>
                  <a:lnTo>
                    <a:pt x="1367" y="528"/>
                  </a:lnTo>
                  <a:lnTo>
                    <a:pt x="1387" y="562"/>
                  </a:lnTo>
                  <a:lnTo>
                    <a:pt x="1410" y="598"/>
                  </a:lnTo>
                  <a:lnTo>
                    <a:pt x="1433" y="633"/>
                  </a:lnTo>
                  <a:lnTo>
                    <a:pt x="1459" y="667"/>
                  </a:lnTo>
                  <a:lnTo>
                    <a:pt x="1486" y="700"/>
                  </a:lnTo>
                  <a:lnTo>
                    <a:pt x="1513" y="733"/>
                  </a:lnTo>
                  <a:lnTo>
                    <a:pt x="1542" y="765"/>
                  </a:lnTo>
                  <a:lnTo>
                    <a:pt x="1574" y="794"/>
                  </a:lnTo>
                  <a:lnTo>
                    <a:pt x="1606" y="824"/>
                  </a:lnTo>
                  <a:lnTo>
                    <a:pt x="1628" y="832"/>
                  </a:lnTo>
                  <a:lnTo>
                    <a:pt x="1651" y="841"/>
                  </a:lnTo>
                  <a:lnTo>
                    <a:pt x="1673" y="848"/>
                  </a:lnTo>
                  <a:lnTo>
                    <a:pt x="1697" y="855"/>
                  </a:lnTo>
                  <a:lnTo>
                    <a:pt x="1722" y="858"/>
                  </a:lnTo>
                  <a:lnTo>
                    <a:pt x="1745" y="860"/>
                  </a:lnTo>
                  <a:lnTo>
                    <a:pt x="1770" y="858"/>
                  </a:lnTo>
                  <a:lnTo>
                    <a:pt x="1796" y="855"/>
                  </a:lnTo>
                  <a:lnTo>
                    <a:pt x="1830" y="837"/>
                  </a:lnTo>
                  <a:lnTo>
                    <a:pt x="1862" y="817"/>
                  </a:lnTo>
                  <a:lnTo>
                    <a:pt x="1893" y="794"/>
                  </a:lnTo>
                  <a:lnTo>
                    <a:pt x="1924" y="767"/>
                  </a:lnTo>
                  <a:lnTo>
                    <a:pt x="1951" y="739"/>
                  </a:lnTo>
                  <a:lnTo>
                    <a:pt x="1976" y="710"/>
                  </a:lnTo>
                  <a:lnTo>
                    <a:pt x="1998" y="677"/>
                  </a:lnTo>
                  <a:lnTo>
                    <a:pt x="2016" y="645"/>
                  </a:lnTo>
                  <a:lnTo>
                    <a:pt x="2226" y="50"/>
                  </a:lnTo>
                  <a:lnTo>
                    <a:pt x="2237" y="39"/>
                  </a:lnTo>
                  <a:lnTo>
                    <a:pt x="2250" y="27"/>
                  </a:lnTo>
                  <a:lnTo>
                    <a:pt x="2262" y="17"/>
                  </a:lnTo>
                  <a:lnTo>
                    <a:pt x="2275" y="9"/>
                  </a:lnTo>
                  <a:lnTo>
                    <a:pt x="2290" y="2"/>
                  </a:lnTo>
                  <a:lnTo>
                    <a:pt x="2306" y="0"/>
                  </a:lnTo>
                  <a:lnTo>
                    <a:pt x="2322" y="2"/>
                  </a:lnTo>
                  <a:lnTo>
                    <a:pt x="2338" y="9"/>
                  </a:lnTo>
                  <a:close/>
                </a:path>
              </a:pathLst>
            </a:custGeom>
            <a:solidFill>
              <a:srgbClr val="000000"/>
            </a:solidFill>
            <a:ln w="9525">
              <a:noFill/>
              <a:round/>
              <a:headEnd/>
              <a:tailEnd/>
            </a:ln>
          </p:spPr>
          <p:txBody>
            <a:bodyPr/>
            <a:lstStyle/>
            <a:p>
              <a:endParaRPr lang="zh-CN" altLang="en-US"/>
            </a:p>
          </p:txBody>
        </p:sp>
        <p:sp>
          <p:nvSpPr>
            <p:cNvPr id="35" name="Freeform 35"/>
            <p:cNvSpPr>
              <a:spLocks/>
            </p:cNvSpPr>
            <p:nvPr/>
          </p:nvSpPr>
          <p:spPr bwMode="auto">
            <a:xfrm>
              <a:off x="4459" y="2740"/>
              <a:ext cx="565" cy="675"/>
            </a:xfrm>
            <a:custGeom>
              <a:avLst/>
              <a:gdLst>
                <a:gd name="T0" fmla="*/ 1 w 1130"/>
                <a:gd name="T1" fmla="*/ 3 h 1348"/>
                <a:gd name="T2" fmla="*/ 1 w 1130"/>
                <a:gd name="T3" fmla="*/ 2 h 1348"/>
                <a:gd name="T4" fmla="*/ 1 w 1130"/>
                <a:gd name="T5" fmla="*/ 1 h 1348"/>
                <a:gd name="T6" fmla="*/ 1 w 1130"/>
                <a:gd name="T7" fmla="*/ 1 h 1348"/>
                <a:gd name="T8" fmla="*/ 1 w 1130"/>
                <a:gd name="T9" fmla="*/ 2 h 1348"/>
                <a:gd name="T10" fmla="*/ 1 w 1130"/>
                <a:gd name="T11" fmla="*/ 2 h 1348"/>
                <a:gd name="T12" fmla="*/ 2 w 1130"/>
                <a:gd name="T13" fmla="*/ 2 h 1348"/>
                <a:gd name="T14" fmla="*/ 2 w 1130"/>
                <a:gd name="T15" fmla="*/ 1 h 1348"/>
                <a:gd name="T16" fmla="*/ 2 w 1130"/>
                <a:gd name="T17" fmla="*/ 1 h 1348"/>
                <a:gd name="T18" fmla="*/ 1 w 1130"/>
                <a:gd name="T19" fmla="*/ 1 h 1348"/>
                <a:gd name="T20" fmla="*/ 1 w 1130"/>
                <a:gd name="T21" fmla="*/ 1 h 1348"/>
                <a:gd name="T22" fmla="*/ 1 w 1130"/>
                <a:gd name="T23" fmla="*/ 1 h 1348"/>
                <a:gd name="T24" fmla="*/ 1 w 1130"/>
                <a:gd name="T25" fmla="*/ 1 h 1348"/>
                <a:gd name="T26" fmla="*/ 1 w 1130"/>
                <a:gd name="T27" fmla="*/ 1 h 1348"/>
                <a:gd name="T28" fmla="*/ 1 w 1130"/>
                <a:gd name="T29" fmla="*/ 1 h 1348"/>
                <a:gd name="T30" fmla="*/ 1 w 1130"/>
                <a:gd name="T31" fmla="*/ 2 h 1348"/>
                <a:gd name="T32" fmla="*/ 1 w 1130"/>
                <a:gd name="T33" fmla="*/ 2 h 1348"/>
                <a:gd name="T34" fmla="*/ 1 w 1130"/>
                <a:gd name="T35" fmla="*/ 2 h 1348"/>
                <a:gd name="T36" fmla="*/ 1 w 1130"/>
                <a:gd name="T37" fmla="*/ 2 h 1348"/>
                <a:gd name="T38" fmla="*/ 1 w 1130"/>
                <a:gd name="T39" fmla="*/ 2 h 1348"/>
                <a:gd name="T40" fmla="*/ 1 w 1130"/>
                <a:gd name="T41" fmla="*/ 2 h 1348"/>
                <a:gd name="T42" fmla="*/ 1 w 1130"/>
                <a:gd name="T43" fmla="*/ 2 h 1348"/>
                <a:gd name="T44" fmla="*/ 1 w 1130"/>
                <a:gd name="T45" fmla="*/ 2 h 1348"/>
                <a:gd name="T46" fmla="*/ 1 w 1130"/>
                <a:gd name="T47" fmla="*/ 3 h 1348"/>
                <a:gd name="T48" fmla="*/ 1 w 1130"/>
                <a:gd name="T49" fmla="*/ 3 h 1348"/>
                <a:gd name="T50" fmla="*/ 1 w 1130"/>
                <a:gd name="T51" fmla="*/ 3 h 1348"/>
                <a:gd name="T52" fmla="*/ 1 w 1130"/>
                <a:gd name="T53" fmla="*/ 3 h 1348"/>
                <a:gd name="T54" fmla="*/ 1 w 1130"/>
                <a:gd name="T55" fmla="*/ 2 h 1348"/>
                <a:gd name="T56" fmla="*/ 1 w 1130"/>
                <a:gd name="T57" fmla="*/ 2 h 1348"/>
                <a:gd name="T58" fmla="*/ 1 w 1130"/>
                <a:gd name="T59" fmla="*/ 2 h 1348"/>
                <a:gd name="T60" fmla="*/ 1 w 1130"/>
                <a:gd name="T61" fmla="*/ 1 h 1348"/>
                <a:gd name="T62" fmla="*/ 1 w 1130"/>
                <a:gd name="T63" fmla="*/ 1 h 1348"/>
                <a:gd name="T64" fmla="*/ 1 w 1130"/>
                <a:gd name="T65" fmla="*/ 1 h 1348"/>
                <a:gd name="T66" fmla="*/ 1 w 1130"/>
                <a:gd name="T67" fmla="*/ 1 h 1348"/>
                <a:gd name="T68" fmla="*/ 1 w 1130"/>
                <a:gd name="T69" fmla="*/ 1 h 1348"/>
                <a:gd name="T70" fmla="*/ 1 w 1130"/>
                <a:gd name="T71" fmla="*/ 1 h 1348"/>
                <a:gd name="T72" fmla="*/ 1 w 1130"/>
                <a:gd name="T73" fmla="*/ 1 h 1348"/>
                <a:gd name="T74" fmla="*/ 1 w 1130"/>
                <a:gd name="T75" fmla="*/ 1 h 1348"/>
                <a:gd name="T76" fmla="*/ 1 w 1130"/>
                <a:gd name="T77" fmla="*/ 0 h 1348"/>
                <a:gd name="T78" fmla="*/ 1 w 1130"/>
                <a:gd name="T79" fmla="*/ 1 h 1348"/>
                <a:gd name="T80" fmla="*/ 2 w 1130"/>
                <a:gd name="T81" fmla="*/ 1 h 1348"/>
                <a:gd name="T82" fmla="*/ 2 w 1130"/>
                <a:gd name="T83" fmla="*/ 1 h 1348"/>
                <a:gd name="T84" fmla="*/ 2 w 1130"/>
                <a:gd name="T85" fmla="*/ 2 h 1348"/>
                <a:gd name="T86" fmla="*/ 2 w 1130"/>
                <a:gd name="T87" fmla="*/ 2 h 1348"/>
                <a:gd name="T88" fmla="*/ 1 w 1130"/>
                <a:gd name="T89" fmla="*/ 2 h 1348"/>
                <a:gd name="T90" fmla="*/ 1 w 1130"/>
                <a:gd name="T91" fmla="*/ 2 h 1348"/>
                <a:gd name="T92" fmla="*/ 1 w 1130"/>
                <a:gd name="T93" fmla="*/ 2 h 1348"/>
                <a:gd name="T94" fmla="*/ 1 w 1130"/>
                <a:gd name="T95" fmla="*/ 1 h 1348"/>
                <a:gd name="T96" fmla="*/ 1 w 1130"/>
                <a:gd name="T97" fmla="*/ 1 h 1348"/>
                <a:gd name="T98" fmla="*/ 1 w 1130"/>
                <a:gd name="T99" fmla="*/ 3 h 134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130"/>
                <a:gd name="T151" fmla="*/ 0 h 1348"/>
                <a:gd name="T152" fmla="*/ 1130 w 1130"/>
                <a:gd name="T153" fmla="*/ 1348 h 134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130" h="1348">
                  <a:moveTo>
                    <a:pt x="557" y="1348"/>
                  </a:moveTo>
                  <a:lnTo>
                    <a:pt x="514" y="1348"/>
                  </a:lnTo>
                  <a:lnTo>
                    <a:pt x="519" y="1310"/>
                  </a:lnTo>
                  <a:lnTo>
                    <a:pt x="534" y="1207"/>
                  </a:lnTo>
                  <a:lnTo>
                    <a:pt x="553" y="1059"/>
                  </a:lnTo>
                  <a:lnTo>
                    <a:pt x="581" y="885"/>
                  </a:lnTo>
                  <a:lnTo>
                    <a:pt x="609" y="707"/>
                  </a:lnTo>
                  <a:lnTo>
                    <a:pt x="640" y="540"/>
                  </a:lnTo>
                  <a:lnTo>
                    <a:pt x="671" y="406"/>
                  </a:lnTo>
                  <a:lnTo>
                    <a:pt x="698" y="321"/>
                  </a:lnTo>
                  <a:lnTo>
                    <a:pt x="727" y="309"/>
                  </a:lnTo>
                  <a:lnTo>
                    <a:pt x="759" y="297"/>
                  </a:lnTo>
                  <a:lnTo>
                    <a:pt x="793" y="289"/>
                  </a:lnTo>
                  <a:lnTo>
                    <a:pt x="827" y="282"/>
                  </a:lnTo>
                  <a:lnTo>
                    <a:pt x="862" y="280"/>
                  </a:lnTo>
                  <a:lnTo>
                    <a:pt x="898" y="282"/>
                  </a:lnTo>
                  <a:lnTo>
                    <a:pt x="930" y="289"/>
                  </a:lnTo>
                  <a:lnTo>
                    <a:pt x="963" y="302"/>
                  </a:lnTo>
                  <a:lnTo>
                    <a:pt x="874" y="837"/>
                  </a:lnTo>
                  <a:lnTo>
                    <a:pt x="900" y="829"/>
                  </a:lnTo>
                  <a:lnTo>
                    <a:pt x="927" y="817"/>
                  </a:lnTo>
                  <a:lnTo>
                    <a:pt x="954" y="803"/>
                  </a:lnTo>
                  <a:lnTo>
                    <a:pt x="982" y="786"/>
                  </a:lnTo>
                  <a:lnTo>
                    <a:pt x="1008" y="765"/>
                  </a:lnTo>
                  <a:lnTo>
                    <a:pt x="1029" y="744"/>
                  </a:lnTo>
                  <a:lnTo>
                    <a:pt x="1047" y="720"/>
                  </a:lnTo>
                  <a:lnTo>
                    <a:pt x="1058" y="696"/>
                  </a:lnTo>
                  <a:lnTo>
                    <a:pt x="1064" y="643"/>
                  </a:lnTo>
                  <a:lnTo>
                    <a:pt x="1076" y="519"/>
                  </a:lnTo>
                  <a:lnTo>
                    <a:pt x="1089" y="385"/>
                  </a:lnTo>
                  <a:lnTo>
                    <a:pt x="1094" y="294"/>
                  </a:lnTo>
                  <a:lnTo>
                    <a:pt x="1092" y="268"/>
                  </a:lnTo>
                  <a:lnTo>
                    <a:pt x="1089" y="239"/>
                  </a:lnTo>
                  <a:lnTo>
                    <a:pt x="1082" y="208"/>
                  </a:lnTo>
                  <a:lnTo>
                    <a:pt x="1073" y="177"/>
                  </a:lnTo>
                  <a:lnTo>
                    <a:pt x="1060" y="146"/>
                  </a:lnTo>
                  <a:lnTo>
                    <a:pt x="1044" y="115"/>
                  </a:lnTo>
                  <a:lnTo>
                    <a:pt x="1022" y="89"/>
                  </a:lnTo>
                  <a:lnTo>
                    <a:pt x="997" y="65"/>
                  </a:lnTo>
                  <a:lnTo>
                    <a:pt x="954" y="57"/>
                  </a:lnTo>
                  <a:lnTo>
                    <a:pt x="909" y="50"/>
                  </a:lnTo>
                  <a:lnTo>
                    <a:pt x="865" y="46"/>
                  </a:lnTo>
                  <a:lnTo>
                    <a:pt x="822" y="45"/>
                  </a:lnTo>
                  <a:lnTo>
                    <a:pt x="779" y="45"/>
                  </a:lnTo>
                  <a:lnTo>
                    <a:pt x="736" y="46"/>
                  </a:lnTo>
                  <a:lnTo>
                    <a:pt x="690" y="51"/>
                  </a:lnTo>
                  <a:lnTo>
                    <a:pt x="649" y="57"/>
                  </a:lnTo>
                  <a:lnTo>
                    <a:pt x="606" y="65"/>
                  </a:lnTo>
                  <a:lnTo>
                    <a:pt x="564" y="74"/>
                  </a:lnTo>
                  <a:lnTo>
                    <a:pt x="521" y="86"/>
                  </a:lnTo>
                  <a:lnTo>
                    <a:pt x="481" y="98"/>
                  </a:lnTo>
                  <a:lnTo>
                    <a:pt x="440" y="112"/>
                  </a:lnTo>
                  <a:lnTo>
                    <a:pt x="400" y="125"/>
                  </a:lnTo>
                  <a:lnTo>
                    <a:pt x="361" y="141"/>
                  </a:lnTo>
                  <a:lnTo>
                    <a:pt x="323" y="158"/>
                  </a:lnTo>
                  <a:lnTo>
                    <a:pt x="267" y="187"/>
                  </a:lnTo>
                  <a:lnTo>
                    <a:pt x="224" y="218"/>
                  </a:lnTo>
                  <a:lnTo>
                    <a:pt x="193" y="249"/>
                  </a:lnTo>
                  <a:lnTo>
                    <a:pt x="171" y="282"/>
                  </a:lnTo>
                  <a:lnTo>
                    <a:pt x="155" y="315"/>
                  </a:lnTo>
                  <a:lnTo>
                    <a:pt x="143" y="351"/>
                  </a:lnTo>
                  <a:lnTo>
                    <a:pt x="130" y="387"/>
                  </a:lnTo>
                  <a:lnTo>
                    <a:pt x="114" y="425"/>
                  </a:lnTo>
                  <a:lnTo>
                    <a:pt x="70" y="695"/>
                  </a:lnTo>
                  <a:lnTo>
                    <a:pt x="72" y="732"/>
                  </a:lnTo>
                  <a:lnTo>
                    <a:pt x="76" y="770"/>
                  </a:lnTo>
                  <a:lnTo>
                    <a:pt x="81" y="808"/>
                  </a:lnTo>
                  <a:lnTo>
                    <a:pt x="88" y="844"/>
                  </a:lnTo>
                  <a:lnTo>
                    <a:pt x="101" y="877"/>
                  </a:lnTo>
                  <a:lnTo>
                    <a:pt x="119" y="908"/>
                  </a:lnTo>
                  <a:lnTo>
                    <a:pt x="143" y="935"/>
                  </a:lnTo>
                  <a:lnTo>
                    <a:pt x="173" y="956"/>
                  </a:lnTo>
                  <a:lnTo>
                    <a:pt x="200" y="966"/>
                  </a:lnTo>
                  <a:lnTo>
                    <a:pt x="225" y="975"/>
                  </a:lnTo>
                  <a:lnTo>
                    <a:pt x="251" y="982"/>
                  </a:lnTo>
                  <a:lnTo>
                    <a:pt x="272" y="987"/>
                  </a:lnTo>
                  <a:lnTo>
                    <a:pt x="294" y="992"/>
                  </a:lnTo>
                  <a:lnTo>
                    <a:pt x="316" y="996"/>
                  </a:lnTo>
                  <a:lnTo>
                    <a:pt x="335" y="997"/>
                  </a:lnTo>
                  <a:lnTo>
                    <a:pt x="355" y="997"/>
                  </a:lnTo>
                  <a:lnTo>
                    <a:pt x="373" y="997"/>
                  </a:lnTo>
                  <a:lnTo>
                    <a:pt x="393" y="997"/>
                  </a:lnTo>
                  <a:lnTo>
                    <a:pt x="411" y="996"/>
                  </a:lnTo>
                  <a:lnTo>
                    <a:pt x="431" y="992"/>
                  </a:lnTo>
                  <a:lnTo>
                    <a:pt x="451" y="989"/>
                  </a:lnTo>
                  <a:lnTo>
                    <a:pt x="471" y="983"/>
                  </a:lnTo>
                  <a:lnTo>
                    <a:pt x="492" y="978"/>
                  </a:lnTo>
                  <a:lnTo>
                    <a:pt x="516" y="973"/>
                  </a:lnTo>
                  <a:lnTo>
                    <a:pt x="521" y="980"/>
                  </a:lnTo>
                  <a:lnTo>
                    <a:pt x="521" y="990"/>
                  </a:lnTo>
                  <a:lnTo>
                    <a:pt x="517" y="1002"/>
                  </a:lnTo>
                  <a:lnTo>
                    <a:pt x="516" y="1011"/>
                  </a:lnTo>
                  <a:lnTo>
                    <a:pt x="494" y="1018"/>
                  </a:lnTo>
                  <a:lnTo>
                    <a:pt x="472" y="1023"/>
                  </a:lnTo>
                  <a:lnTo>
                    <a:pt x="453" y="1030"/>
                  </a:lnTo>
                  <a:lnTo>
                    <a:pt x="433" y="1033"/>
                  </a:lnTo>
                  <a:lnTo>
                    <a:pt x="413" y="1037"/>
                  </a:lnTo>
                  <a:lnTo>
                    <a:pt x="393" y="1040"/>
                  </a:lnTo>
                  <a:lnTo>
                    <a:pt x="373" y="1044"/>
                  </a:lnTo>
                  <a:lnTo>
                    <a:pt x="353" y="1044"/>
                  </a:lnTo>
                  <a:lnTo>
                    <a:pt x="334" y="1045"/>
                  </a:lnTo>
                  <a:lnTo>
                    <a:pt x="316" y="1045"/>
                  </a:lnTo>
                  <a:lnTo>
                    <a:pt x="296" y="1044"/>
                  </a:lnTo>
                  <a:lnTo>
                    <a:pt x="276" y="1042"/>
                  </a:lnTo>
                  <a:lnTo>
                    <a:pt x="256" y="1038"/>
                  </a:lnTo>
                  <a:lnTo>
                    <a:pt x="234" y="1035"/>
                  </a:lnTo>
                  <a:lnTo>
                    <a:pt x="215" y="1030"/>
                  </a:lnTo>
                  <a:lnTo>
                    <a:pt x="193" y="1025"/>
                  </a:lnTo>
                  <a:lnTo>
                    <a:pt x="166" y="1014"/>
                  </a:lnTo>
                  <a:lnTo>
                    <a:pt x="137" y="1002"/>
                  </a:lnTo>
                  <a:lnTo>
                    <a:pt x="112" y="987"/>
                  </a:lnTo>
                  <a:lnTo>
                    <a:pt x="87" y="970"/>
                  </a:lnTo>
                  <a:lnTo>
                    <a:pt x="63" y="949"/>
                  </a:lnTo>
                  <a:lnTo>
                    <a:pt x="43" y="927"/>
                  </a:lnTo>
                  <a:lnTo>
                    <a:pt x="29" y="903"/>
                  </a:lnTo>
                  <a:lnTo>
                    <a:pt x="16" y="875"/>
                  </a:lnTo>
                  <a:lnTo>
                    <a:pt x="4" y="793"/>
                  </a:lnTo>
                  <a:lnTo>
                    <a:pt x="0" y="710"/>
                  </a:lnTo>
                  <a:lnTo>
                    <a:pt x="2" y="627"/>
                  </a:lnTo>
                  <a:lnTo>
                    <a:pt x="11" y="545"/>
                  </a:lnTo>
                  <a:lnTo>
                    <a:pt x="25" y="464"/>
                  </a:lnTo>
                  <a:lnTo>
                    <a:pt x="45" y="385"/>
                  </a:lnTo>
                  <a:lnTo>
                    <a:pt x="69" y="308"/>
                  </a:lnTo>
                  <a:lnTo>
                    <a:pt x="97" y="234"/>
                  </a:lnTo>
                  <a:lnTo>
                    <a:pt x="112" y="211"/>
                  </a:lnTo>
                  <a:lnTo>
                    <a:pt x="126" y="192"/>
                  </a:lnTo>
                  <a:lnTo>
                    <a:pt x="141" y="175"/>
                  </a:lnTo>
                  <a:lnTo>
                    <a:pt x="155" y="160"/>
                  </a:lnTo>
                  <a:lnTo>
                    <a:pt x="171" y="148"/>
                  </a:lnTo>
                  <a:lnTo>
                    <a:pt x="188" y="136"/>
                  </a:lnTo>
                  <a:lnTo>
                    <a:pt x="206" y="125"/>
                  </a:lnTo>
                  <a:lnTo>
                    <a:pt x="224" y="117"/>
                  </a:lnTo>
                  <a:lnTo>
                    <a:pt x="243" y="108"/>
                  </a:lnTo>
                  <a:lnTo>
                    <a:pt x="265" y="101"/>
                  </a:lnTo>
                  <a:lnTo>
                    <a:pt x="287" y="94"/>
                  </a:lnTo>
                  <a:lnTo>
                    <a:pt x="312" y="88"/>
                  </a:lnTo>
                  <a:lnTo>
                    <a:pt x="337" y="81"/>
                  </a:lnTo>
                  <a:lnTo>
                    <a:pt x="364" y="74"/>
                  </a:lnTo>
                  <a:lnTo>
                    <a:pt x="395" y="67"/>
                  </a:lnTo>
                  <a:lnTo>
                    <a:pt x="427" y="58"/>
                  </a:lnTo>
                  <a:lnTo>
                    <a:pt x="431" y="58"/>
                  </a:lnTo>
                  <a:lnTo>
                    <a:pt x="440" y="57"/>
                  </a:lnTo>
                  <a:lnTo>
                    <a:pt x="454" y="53"/>
                  </a:lnTo>
                  <a:lnTo>
                    <a:pt x="474" y="50"/>
                  </a:lnTo>
                  <a:lnTo>
                    <a:pt x="499" y="45"/>
                  </a:lnTo>
                  <a:lnTo>
                    <a:pt x="526" y="39"/>
                  </a:lnTo>
                  <a:lnTo>
                    <a:pt x="555" y="34"/>
                  </a:lnTo>
                  <a:lnTo>
                    <a:pt x="588" y="29"/>
                  </a:lnTo>
                  <a:lnTo>
                    <a:pt x="622" y="24"/>
                  </a:lnTo>
                  <a:lnTo>
                    <a:pt x="654" y="19"/>
                  </a:lnTo>
                  <a:lnTo>
                    <a:pt x="689" y="14"/>
                  </a:lnTo>
                  <a:lnTo>
                    <a:pt x="721" y="8"/>
                  </a:lnTo>
                  <a:lnTo>
                    <a:pt x="754" y="5"/>
                  </a:lnTo>
                  <a:lnTo>
                    <a:pt x="782" y="2"/>
                  </a:lnTo>
                  <a:lnTo>
                    <a:pt x="808" y="0"/>
                  </a:lnTo>
                  <a:lnTo>
                    <a:pt x="831" y="0"/>
                  </a:lnTo>
                  <a:lnTo>
                    <a:pt x="871" y="0"/>
                  </a:lnTo>
                  <a:lnTo>
                    <a:pt x="910" y="3"/>
                  </a:lnTo>
                  <a:lnTo>
                    <a:pt x="948" y="10"/>
                  </a:lnTo>
                  <a:lnTo>
                    <a:pt x="984" y="19"/>
                  </a:lnTo>
                  <a:lnTo>
                    <a:pt x="1017" y="32"/>
                  </a:lnTo>
                  <a:lnTo>
                    <a:pt x="1046" y="50"/>
                  </a:lnTo>
                  <a:lnTo>
                    <a:pt x="1073" y="74"/>
                  </a:lnTo>
                  <a:lnTo>
                    <a:pt x="1094" y="103"/>
                  </a:lnTo>
                  <a:lnTo>
                    <a:pt x="1112" y="146"/>
                  </a:lnTo>
                  <a:lnTo>
                    <a:pt x="1123" y="196"/>
                  </a:lnTo>
                  <a:lnTo>
                    <a:pt x="1128" y="253"/>
                  </a:lnTo>
                  <a:lnTo>
                    <a:pt x="1130" y="311"/>
                  </a:lnTo>
                  <a:lnTo>
                    <a:pt x="1130" y="371"/>
                  </a:lnTo>
                  <a:lnTo>
                    <a:pt x="1127" y="431"/>
                  </a:lnTo>
                  <a:lnTo>
                    <a:pt x="1125" y="488"/>
                  </a:lnTo>
                  <a:lnTo>
                    <a:pt x="1125" y="540"/>
                  </a:lnTo>
                  <a:lnTo>
                    <a:pt x="1121" y="583"/>
                  </a:lnTo>
                  <a:lnTo>
                    <a:pt x="1119" y="622"/>
                  </a:lnTo>
                  <a:lnTo>
                    <a:pt x="1116" y="664"/>
                  </a:lnTo>
                  <a:lnTo>
                    <a:pt x="1109" y="701"/>
                  </a:lnTo>
                  <a:lnTo>
                    <a:pt x="1096" y="738"/>
                  </a:lnTo>
                  <a:lnTo>
                    <a:pt x="1078" y="770"/>
                  </a:lnTo>
                  <a:lnTo>
                    <a:pt x="1053" y="801"/>
                  </a:lnTo>
                  <a:lnTo>
                    <a:pt x="1017" y="829"/>
                  </a:lnTo>
                  <a:lnTo>
                    <a:pt x="999" y="839"/>
                  </a:lnTo>
                  <a:lnTo>
                    <a:pt x="979" y="851"/>
                  </a:lnTo>
                  <a:lnTo>
                    <a:pt x="961" y="861"/>
                  </a:lnTo>
                  <a:lnTo>
                    <a:pt x="943" y="872"/>
                  </a:lnTo>
                  <a:lnTo>
                    <a:pt x="923" y="884"/>
                  </a:lnTo>
                  <a:lnTo>
                    <a:pt x="905" y="892"/>
                  </a:lnTo>
                  <a:lnTo>
                    <a:pt x="885" y="901"/>
                  </a:lnTo>
                  <a:lnTo>
                    <a:pt x="865" y="910"/>
                  </a:lnTo>
                  <a:lnTo>
                    <a:pt x="788" y="1348"/>
                  </a:lnTo>
                  <a:lnTo>
                    <a:pt x="748" y="1348"/>
                  </a:lnTo>
                  <a:lnTo>
                    <a:pt x="921" y="321"/>
                  </a:lnTo>
                  <a:lnTo>
                    <a:pt x="903" y="318"/>
                  </a:lnTo>
                  <a:lnTo>
                    <a:pt x="878" y="318"/>
                  </a:lnTo>
                  <a:lnTo>
                    <a:pt x="849" y="321"/>
                  </a:lnTo>
                  <a:lnTo>
                    <a:pt x="817" y="327"/>
                  </a:lnTo>
                  <a:lnTo>
                    <a:pt x="782" y="335"/>
                  </a:lnTo>
                  <a:lnTo>
                    <a:pt x="754" y="344"/>
                  </a:lnTo>
                  <a:lnTo>
                    <a:pt x="728" y="351"/>
                  </a:lnTo>
                  <a:lnTo>
                    <a:pt x="710" y="359"/>
                  </a:lnTo>
                  <a:lnTo>
                    <a:pt x="557" y="1348"/>
                  </a:lnTo>
                  <a:close/>
                </a:path>
              </a:pathLst>
            </a:custGeom>
            <a:solidFill>
              <a:srgbClr val="000000"/>
            </a:solidFill>
            <a:ln w="9525">
              <a:noFill/>
              <a:round/>
              <a:headEnd/>
              <a:tailEnd/>
            </a:ln>
          </p:spPr>
          <p:txBody>
            <a:bodyPr/>
            <a:lstStyle/>
            <a:p>
              <a:endParaRPr lang="zh-CN" altLang="en-US"/>
            </a:p>
          </p:txBody>
        </p:sp>
        <p:sp>
          <p:nvSpPr>
            <p:cNvPr id="36" name="Freeform 36"/>
            <p:cNvSpPr>
              <a:spLocks/>
            </p:cNvSpPr>
            <p:nvPr/>
          </p:nvSpPr>
          <p:spPr bwMode="auto">
            <a:xfrm>
              <a:off x="4546" y="2789"/>
              <a:ext cx="336" cy="393"/>
            </a:xfrm>
            <a:custGeom>
              <a:avLst/>
              <a:gdLst>
                <a:gd name="T0" fmla="*/ 2 w 670"/>
                <a:gd name="T1" fmla="*/ 1 h 786"/>
                <a:gd name="T2" fmla="*/ 2 w 670"/>
                <a:gd name="T3" fmla="*/ 1 h 786"/>
                <a:gd name="T4" fmla="*/ 2 w 670"/>
                <a:gd name="T5" fmla="*/ 1 h 786"/>
                <a:gd name="T6" fmla="*/ 1 w 670"/>
                <a:gd name="T7" fmla="*/ 1 h 786"/>
                <a:gd name="T8" fmla="*/ 1 w 670"/>
                <a:gd name="T9" fmla="*/ 1 h 786"/>
                <a:gd name="T10" fmla="*/ 1 w 670"/>
                <a:gd name="T11" fmla="*/ 1 h 786"/>
                <a:gd name="T12" fmla="*/ 1 w 670"/>
                <a:gd name="T13" fmla="*/ 1 h 786"/>
                <a:gd name="T14" fmla="*/ 1 w 670"/>
                <a:gd name="T15" fmla="*/ 1 h 786"/>
                <a:gd name="T16" fmla="*/ 1 w 670"/>
                <a:gd name="T17" fmla="*/ 1 h 786"/>
                <a:gd name="T18" fmla="*/ 1 w 670"/>
                <a:gd name="T19" fmla="*/ 1 h 786"/>
                <a:gd name="T20" fmla="*/ 1 w 670"/>
                <a:gd name="T21" fmla="*/ 1 h 786"/>
                <a:gd name="T22" fmla="*/ 1 w 670"/>
                <a:gd name="T23" fmla="*/ 1 h 786"/>
                <a:gd name="T24" fmla="*/ 1 w 670"/>
                <a:gd name="T25" fmla="*/ 2 h 786"/>
                <a:gd name="T26" fmla="*/ 1 w 670"/>
                <a:gd name="T27" fmla="*/ 2 h 786"/>
                <a:gd name="T28" fmla="*/ 1 w 670"/>
                <a:gd name="T29" fmla="*/ 2 h 786"/>
                <a:gd name="T30" fmla="*/ 1 w 670"/>
                <a:gd name="T31" fmla="*/ 2 h 786"/>
                <a:gd name="T32" fmla="*/ 1 w 670"/>
                <a:gd name="T33" fmla="*/ 2 h 786"/>
                <a:gd name="T34" fmla="*/ 0 w 670"/>
                <a:gd name="T35" fmla="*/ 2 h 786"/>
                <a:gd name="T36" fmla="*/ 1 w 670"/>
                <a:gd name="T37" fmla="*/ 1 h 786"/>
                <a:gd name="T38" fmla="*/ 1 w 670"/>
                <a:gd name="T39" fmla="*/ 1 h 786"/>
                <a:gd name="T40" fmla="*/ 1 w 670"/>
                <a:gd name="T41" fmla="*/ 1 h 786"/>
                <a:gd name="T42" fmla="*/ 1 w 670"/>
                <a:gd name="T43" fmla="*/ 1 h 786"/>
                <a:gd name="T44" fmla="*/ 1 w 670"/>
                <a:gd name="T45" fmla="*/ 1 h 786"/>
                <a:gd name="T46" fmla="*/ 1 w 670"/>
                <a:gd name="T47" fmla="*/ 1 h 786"/>
                <a:gd name="T48" fmla="*/ 1 w 670"/>
                <a:gd name="T49" fmla="*/ 1 h 786"/>
                <a:gd name="T50" fmla="*/ 1 w 670"/>
                <a:gd name="T51" fmla="*/ 1 h 786"/>
                <a:gd name="T52" fmla="*/ 1 w 670"/>
                <a:gd name="T53" fmla="*/ 1 h 786"/>
                <a:gd name="T54" fmla="*/ 2 w 670"/>
                <a:gd name="T55" fmla="*/ 1 h 786"/>
                <a:gd name="T56" fmla="*/ 2 w 670"/>
                <a:gd name="T57" fmla="*/ 1 h 786"/>
                <a:gd name="T58" fmla="*/ 2 w 670"/>
                <a:gd name="T59" fmla="*/ 1 h 786"/>
                <a:gd name="T60" fmla="*/ 2 w 670"/>
                <a:gd name="T61" fmla="*/ 1 h 786"/>
                <a:gd name="T62" fmla="*/ 2 w 670"/>
                <a:gd name="T63" fmla="*/ 1 h 786"/>
                <a:gd name="T64" fmla="*/ 2 w 670"/>
                <a:gd name="T65" fmla="*/ 0 h 78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670"/>
                <a:gd name="T100" fmla="*/ 0 h 786"/>
                <a:gd name="T101" fmla="*/ 670 w 670"/>
                <a:gd name="T102" fmla="*/ 786 h 78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670" h="786">
                  <a:moveTo>
                    <a:pt x="670" y="0"/>
                  </a:moveTo>
                  <a:lnTo>
                    <a:pt x="638" y="8"/>
                  </a:lnTo>
                  <a:lnTo>
                    <a:pt x="607" y="17"/>
                  </a:lnTo>
                  <a:lnTo>
                    <a:pt x="577" y="26"/>
                  </a:lnTo>
                  <a:lnTo>
                    <a:pt x="546" y="34"/>
                  </a:lnTo>
                  <a:lnTo>
                    <a:pt x="517" y="43"/>
                  </a:lnTo>
                  <a:lnTo>
                    <a:pt x="488" y="51"/>
                  </a:lnTo>
                  <a:lnTo>
                    <a:pt x="461" y="62"/>
                  </a:lnTo>
                  <a:lnTo>
                    <a:pt x="433" y="70"/>
                  </a:lnTo>
                  <a:lnTo>
                    <a:pt x="406" y="79"/>
                  </a:lnTo>
                  <a:lnTo>
                    <a:pt x="378" y="89"/>
                  </a:lnTo>
                  <a:lnTo>
                    <a:pt x="353" y="98"/>
                  </a:lnTo>
                  <a:lnTo>
                    <a:pt x="326" y="106"/>
                  </a:lnTo>
                  <a:lnTo>
                    <a:pt x="299" y="117"/>
                  </a:lnTo>
                  <a:lnTo>
                    <a:pt x="274" y="125"/>
                  </a:lnTo>
                  <a:lnTo>
                    <a:pt x="247" y="136"/>
                  </a:lnTo>
                  <a:lnTo>
                    <a:pt x="222" y="144"/>
                  </a:lnTo>
                  <a:lnTo>
                    <a:pt x="180" y="174"/>
                  </a:lnTo>
                  <a:lnTo>
                    <a:pt x="148" y="210"/>
                  </a:lnTo>
                  <a:lnTo>
                    <a:pt x="123" y="249"/>
                  </a:lnTo>
                  <a:lnTo>
                    <a:pt x="105" y="294"/>
                  </a:lnTo>
                  <a:lnTo>
                    <a:pt x="90" y="340"/>
                  </a:lnTo>
                  <a:lnTo>
                    <a:pt x="79" y="388"/>
                  </a:lnTo>
                  <a:lnTo>
                    <a:pt x="70" y="437"/>
                  </a:lnTo>
                  <a:lnTo>
                    <a:pt x="61" y="483"/>
                  </a:lnTo>
                  <a:lnTo>
                    <a:pt x="56" y="784"/>
                  </a:lnTo>
                  <a:lnTo>
                    <a:pt x="50" y="786"/>
                  </a:lnTo>
                  <a:lnTo>
                    <a:pt x="43" y="786"/>
                  </a:lnTo>
                  <a:lnTo>
                    <a:pt x="34" y="784"/>
                  </a:lnTo>
                  <a:lnTo>
                    <a:pt x="25" y="782"/>
                  </a:lnTo>
                  <a:lnTo>
                    <a:pt x="16" y="779"/>
                  </a:lnTo>
                  <a:lnTo>
                    <a:pt x="9" y="777"/>
                  </a:lnTo>
                  <a:lnTo>
                    <a:pt x="4" y="774"/>
                  </a:lnTo>
                  <a:lnTo>
                    <a:pt x="2" y="774"/>
                  </a:lnTo>
                  <a:lnTo>
                    <a:pt x="0" y="695"/>
                  </a:lnTo>
                  <a:lnTo>
                    <a:pt x="0" y="615"/>
                  </a:lnTo>
                  <a:lnTo>
                    <a:pt x="4" y="535"/>
                  </a:lnTo>
                  <a:lnTo>
                    <a:pt x="11" y="457"/>
                  </a:lnTo>
                  <a:lnTo>
                    <a:pt x="25" y="380"/>
                  </a:lnTo>
                  <a:lnTo>
                    <a:pt x="47" y="306"/>
                  </a:lnTo>
                  <a:lnTo>
                    <a:pt x="77" y="237"/>
                  </a:lnTo>
                  <a:lnTo>
                    <a:pt x="119" y="172"/>
                  </a:lnTo>
                  <a:lnTo>
                    <a:pt x="144" y="156"/>
                  </a:lnTo>
                  <a:lnTo>
                    <a:pt x="171" y="141"/>
                  </a:lnTo>
                  <a:lnTo>
                    <a:pt x="198" y="127"/>
                  </a:lnTo>
                  <a:lnTo>
                    <a:pt x="225" y="115"/>
                  </a:lnTo>
                  <a:lnTo>
                    <a:pt x="252" y="103"/>
                  </a:lnTo>
                  <a:lnTo>
                    <a:pt x="281" y="91"/>
                  </a:lnTo>
                  <a:lnTo>
                    <a:pt x="310" y="81"/>
                  </a:lnTo>
                  <a:lnTo>
                    <a:pt x="339" y="72"/>
                  </a:lnTo>
                  <a:lnTo>
                    <a:pt x="368" y="62"/>
                  </a:lnTo>
                  <a:lnTo>
                    <a:pt x="397" y="55"/>
                  </a:lnTo>
                  <a:lnTo>
                    <a:pt x="425" y="46"/>
                  </a:lnTo>
                  <a:lnTo>
                    <a:pt x="456" y="38"/>
                  </a:lnTo>
                  <a:lnTo>
                    <a:pt x="485" y="31"/>
                  </a:lnTo>
                  <a:lnTo>
                    <a:pt x="515" y="24"/>
                  </a:lnTo>
                  <a:lnTo>
                    <a:pt x="544" y="17"/>
                  </a:lnTo>
                  <a:lnTo>
                    <a:pt x="575" y="10"/>
                  </a:lnTo>
                  <a:lnTo>
                    <a:pt x="588" y="8"/>
                  </a:lnTo>
                  <a:lnTo>
                    <a:pt x="598" y="7"/>
                  </a:lnTo>
                  <a:lnTo>
                    <a:pt x="611" y="5"/>
                  </a:lnTo>
                  <a:lnTo>
                    <a:pt x="624" y="5"/>
                  </a:lnTo>
                  <a:lnTo>
                    <a:pt x="634" y="3"/>
                  </a:lnTo>
                  <a:lnTo>
                    <a:pt x="647" y="2"/>
                  </a:lnTo>
                  <a:lnTo>
                    <a:pt x="658" y="2"/>
                  </a:lnTo>
                  <a:lnTo>
                    <a:pt x="670" y="0"/>
                  </a:lnTo>
                  <a:close/>
                </a:path>
              </a:pathLst>
            </a:custGeom>
            <a:solidFill>
              <a:srgbClr val="000000"/>
            </a:solidFill>
            <a:ln w="9525">
              <a:noFill/>
              <a:round/>
              <a:headEnd/>
              <a:tailEnd/>
            </a:ln>
          </p:spPr>
          <p:txBody>
            <a:bodyPr/>
            <a:lstStyle/>
            <a:p>
              <a:endParaRPr lang="zh-CN" altLang="en-US"/>
            </a:p>
          </p:txBody>
        </p:sp>
        <p:sp>
          <p:nvSpPr>
            <p:cNvPr id="37" name="Freeform 37"/>
            <p:cNvSpPr>
              <a:spLocks/>
            </p:cNvSpPr>
            <p:nvPr/>
          </p:nvSpPr>
          <p:spPr bwMode="auto">
            <a:xfrm>
              <a:off x="4752" y="2920"/>
              <a:ext cx="100" cy="494"/>
            </a:xfrm>
            <a:custGeom>
              <a:avLst/>
              <a:gdLst>
                <a:gd name="T0" fmla="*/ 0 w 200"/>
                <a:gd name="T1" fmla="*/ 2 h 987"/>
                <a:gd name="T2" fmla="*/ 1 w 200"/>
                <a:gd name="T3" fmla="*/ 1 h 987"/>
                <a:gd name="T4" fmla="*/ 1 w 200"/>
                <a:gd name="T5" fmla="*/ 1 h 987"/>
                <a:gd name="T6" fmla="*/ 1 w 200"/>
                <a:gd name="T7" fmla="*/ 1 h 987"/>
                <a:gd name="T8" fmla="*/ 1 w 200"/>
                <a:gd name="T9" fmla="*/ 0 h 987"/>
                <a:gd name="T10" fmla="*/ 1 w 200"/>
                <a:gd name="T11" fmla="*/ 0 h 987"/>
                <a:gd name="T12" fmla="*/ 1 w 200"/>
                <a:gd name="T13" fmla="*/ 0 h 987"/>
                <a:gd name="T14" fmla="*/ 1 w 200"/>
                <a:gd name="T15" fmla="*/ 1 h 987"/>
                <a:gd name="T16" fmla="*/ 1 w 200"/>
                <a:gd name="T17" fmla="*/ 2 h 987"/>
                <a:gd name="T18" fmla="*/ 0 w 200"/>
                <a:gd name="T19" fmla="*/ 2 h 9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0"/>
                <a:gd name="T31" fmla="*/ 0 h 987"/>
                <a:gd name="T32" fmla="*/ 200 w 200"/>
                <a:gd name="T33" fmla="*/ 987 h 9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0" h="987">
                  <a:moveTo>
                    <a:pt x="0" y="987"/>
                  </a:moveTo>
                  <a:lnTo>
                    <a:pt x="115" y="322"/>
                  </a:lnTo>
                  <a:lnTo>
                    <a:pt x="177" y="9"/>
                  </a:lnTo>
                  <a:lnTo>
                    <a:pt x="178" y="2"/>
                  </a:lnTo>
                  <a:lnTo>
                    <a:pt x="184" y="0"/>
                  </a:lnTo>
                  <a:lnTo>
                    <a:pt x="193" y="0"/>
                  </a:lnTo>
                  <a:lnTo>
                    <a:pt x="200" y="0"/>
                  </a:lnTo>
                  <a:lnTo>
                    <a:pt x="144" y="332"/>
                  </a:lnTo>
                  <a:lnTo>
                    <a:pt x="31" y="987"/>
                  </a:lnTo>
                  <a:lnTo>
                    <a:pt x="0" y="987"/>
                  </a:lnTo>
                  <a:close/>
                </a:path>
              </a:pathLst>
            </a:custGeom>
            <a:solidFill>
              <a:srgbClr val="000000"/>
            </a:solidFill>
            <a:ln w="9525">
              <a:noFill/>
              <a:round/>
              <a:headEnd/>
              <a:tailEnd/>
            </a:ln>
          </p:spPr>
          <p:txBody>
            <a:bodyPr/>
            <a:lstStyle/>
            <a:p>
              <a:endParaRPr lang="zh-CN" altLang="en-US"/>
            </a:p>
          </p:txBody>
        </p:sp>
        <p:sp>
          <p:nvSpPr>
            <p:cNvPr id="38" name="Freeform 38"/>
            <p:cNvSpPr>
              <a:spLocks/>
            </p:cNvSpPr>
            <p:nvPr/>
          </p:nvSpPr>
          <p:spPr bwMode="auto">
            <a:xfrm>
              <a:off x="3744" y="2066"/>
              <a:ext cx="69" cy="295"/>
            </a:xfrm>
            <a:custGeom>
              <a:avLst/>
              <a:gdLst>
                <a:gd name="T0" fmla="*/ 0 w 139"/>
                <a:gd name="T1" fmla="*/ 2 h 589"/>
                <a:gd name="T2" fmla="*/ 0 w 139"/>
                <a:gd name="T3" fmla="*/ 0 h 589"/>
                <a:gd name="T4" fmla="*/ 0 w 139"/>
                <a:gd name="T5" fmla="*/ 1 h 589"/>
                <a:gd name="T6" fmla="*/ 0 w 139"/>
                <a:gd name="T7" fmla="*/ 2 h 589"/>
                <a:gd name="T8" fmla="*/ 0 w 139"/>
                <a:gd name="T9" fmla="*/ 2 h 589"/>
                <a:gd name="T10" fmla="*/ 0 60000 65536"/>
                <a:gd name="T11" fmla="*/ 0 60000 65536"/>
                <a:gd name="T12" fmla="*/ 0 60000 65536"/>
                <a:gd name="T13" fmla="*/ 0 60000 65536"/>
                <a:gd name="T14" fmla="*/ 0 60000 65536"/>
                <a:gd name="T15" fmla="*/ 0 w 139"/>
                <a:gd name="T16" fmla="*/ 0 h 589"/>
                <a:gd name="T17" fmla="*/ 139 w 139"/>
                <a:gd name="T18" fmla="*/ 589 h 589"/>
              </a:gdLst>
              <a:ahLst/>
              <a:cxnLst>
                <a:cxn ang="T10">
                  <a:pos x="T0" y="T1"/>
                </a:cxn>
                <a:cxn ang="T11">
                  <a:pos x="T2" y="T3"/>
                </a:cxn>
                <a:cxn ang="T12">
                  <a:pos x="T4" y="T5"/>
                </a:cxn>
                <a:cxn ang="T13">
                  <a:pos x="T6" y="T7"/>
                </a:cxn>
                <a:cxn ang="T14">
                  <a:pos x="T8" y="T9"/>
                </a:cxn>
              </a:cxnLst>
              <a:rect l="T15" t="T16" r="T17" b="T18"/>
              <a:pathLst>
                <a:path w="139" h="589">
                  <a:moveTo>
                    <a:pt x="139" y="588"/>
                  </a:moveTo>
                  <a:lnTo>
                    <a:pt x="124" y="0"/>
                  </a:lnTo>
                  <a:lnTo>
                    <a:pt x="0" y="1"/>
                  </a:lnTo>
                  <a:lnTo>
                    <a:pt x="14" y="589"/>
                  </a:lnTo>
                  <a:lnTo>
                    <a:pt x="139" y="588"/>
                  </a:lnTo>
                  <a:close/>
                </a:path>
              </a:pathLst>
            </a:custGeom>
            <a:solidFill>
              <a:srgbClr val="9EE8FF"/>
            </a:solidFill>
            <a:ln w="9525">
              <a:noFill/>
              <a:round/>
              <a:headEnd/>
              <a:tailEnd/>
            </a:ln>
          </p:spPr>
          <p:txBody>
            <a:bodyPr/>
            <a:lstStyle/>
            <a:p>
              <a:endParaRPr lang="zh-CN" altLang="en-US"/>
            </a:p>
          </p:txBody>
        </p:sp>
        <p:sp>
          <p:nvSpPr>
            <p:cNvPr id="39" name="Freeform 39"/>
            <p:cNvSpPr>
              <a:spLocks/>
            </p:cNvSpPr>
            <p:nvPr/>
          </p:nvSpPr>
          <p:spPr bwMode="auto">
            <a:xfrm>
              <a:off x="3831" y="1951"/>
              <a:ext cx="70" cy="407"/>
            </a:xfrm>
            <a:custGeom>
              <a:avLst/>
              <a:gdLst>
                <a:gd name="T0" fmla="*/ 1 w 140"/>
                <a:gd name="T1" fmla="*/ 2 h 814"/>
                <a:gd name="T2" fmla="*/ 1 w 140"/>
                <a:gd name="T3" fmla="*/ 0 h 814"/>
                <a:gd name="T4" fmla="*/ 0 w 140"/>
                <a:gd name="T5" fmla="*/ 1 h 814"/>
                <a:gd name="T6" fmla="*/ 1 w 140"/>
                <a:gd name="T7" fmla="*/ 2 h 814"/>
                <a:gd name="T8" fmla="*/ 1 w 140"/>
                <a:gd name="T9" fmla="*/ 2 h 814"/>
                <a:gd name="T10" fmla="*/ 0 60000 65536"/>
                <a:gd name="T11" fmla="*/ 0 60000 65536"/>
                <a:gd name="T12" fmla="*/ 0 60000 65536"/>
                <a:gd name="T13" fmla="*/ 0 60000 65536"/>
                <a:gd name="T14" fmla="*/ 0 60000 65536"/>
                <a:gd name="T15" fmla="*/ 0 w 140"/>
                <a:gd name="T16" fmla="*/ 0 h 814"/>
                <a:gd name="T17" fmla="*/ 140 w 140"/>
                <a:gd name="T18" fmla="*/ 814 h 814"/>
              </a:gdLst>
              <a:ahLst/>
              <a:cxnLst>
                <a:cxn ang="T10">
                  <a:pos x="T0" y="T1"/>
                </a:cxn>
                <a:cxn ang="T11">
                  <a:pos x="T2" y="T3"/>
                </a:cxn>
                <a:cxn ang="T12">
                  <a:pos x="T4" y="T5"/>
                </a:cxn>
                <a:cxn ang="T13">
                  <a:pos x="T6" y="T7"/>
                </a:cxn>
                <a:cxn ang="T14">
                  <a:pos x="T8" y="T9"/>
                </a:cxn>
              </a:cxnLst>
              <a:rect l="T15" t="T16" r="T17" b="T18"/>
              <a:pathLst>
                <a:path w="140" h="814">
                  <a:moveTo>
                    <a:pt x="140" y="810"/>
                  </a:moveTo>
                  <a:lnTo>
                    <a:pt x="124" y="0"/>
                  </a:lnTo>
                  <a:lnTo>
                    <a:pt x="0" y="2"/>
                  </a:lnTo>
                  <a:lnTo>
                    <a:pt x="14" y="814"/>
                  </a:lnTo>
                  <a:lnTo>
                    <a:pt x="140" y="810"/>
                  </a:lnTo>
                  <a:close/>
                </a:path>
              </a:pathLst>
            </a:custGeom>
            <a:solidFill>
              <a:srgbClr val="9EE8FF"/>
            </a:solidFill>
            <a:ln w="9525">
              <a:noFill/>
              <a:round/>
              <a:headEnd/>
              <a:tailEnd/>
            </a:ln>
          </p:spPr>
          <p:txBody>
            <a:bodyPr/>
            <a:lstStyle/>
            <a:p>
              <a:endParaRPr lang="zh-CN" altLang="en-US"/>
            </a:p>
          </p:txBody>
        </p:sp>
        <p:sp>
          <p:nvSpPr>
            <p:cNvPr id="40" name="Freeform 40"/>
            <p:cNvSpPr>
              <a:spLocks/>
            </p:cNvSpPr>
            <p:nvPr/>
          </p:nvSpPr>
          <p:spPr bwMode="auto">
            <a:xfrm>
              <a:off x="3918" y="2018"/>
              <a:ext cx="71" cy="335"/>
            </a:xfrm>
            <a:custGeom>
              <a:avLst/>
              <a:gdLst>
                <a:gd name="T0" fmla="*/ 1 w 140"/>
                <a:gd name="T1" fmla="*/ 1 h 671"/>
                <a:gd name="T2" fmla="*/ 1 w 140"/>
                <a:gd name="T3" fmla="*/ 0 h 671"/>
                <a:gd name="T4" fmla="*/ 0 w 140"/>
                <a:gd name="T5" fmla="*/ 0 h 671"/>
                <a:gd name="T6" fmla="*/ 1 w 140"/>
                <a:gd name="T7" fmla="*/ 1 h 671"/>
                <a:gd name="T8" fmla="*/ 1 w 140"/>
                <a:gd name="T9" fmla="*/ 1 h 671"/>
                <a:gd name="T10" fmla="*/ 0 60000 65536"/>
                <a:gd name="T11" fmla="*/ 0 60000 65536"/>
                <a:gd name="T12" fmla="*/ 0 60000 65536"/>
                <a:gd name="T13" fmla="*/ 0 60000 65536"/>
                <a:gd name="T14" fmla="*/ 0 60000 65536"/>
                <a:gd name="T15" fmla="*/ 0 w 140"/>
                <a:gd name="T16" fmla="*/ 0 h 671"/>
                <a:gd name="T17" fmla="*/ 140 w 140"/>
                <a:gd name="T18" fmla="*/ 671 h 671"/>
              </a:gdLst>
              <a:ahLst/>
              <a:cxnLst>
                <a:cxn ang="T10">
                  <a:pos x="T0" y="T1"/>
                </a:cxn>
                <a:cxn ang="T11">
                  <a:pos x="T2" y="T3"/>
                </a:cxn>
                <a:cxn ang="T12">
                  <a:pos x="T4" y="T5"/>
                </a:cxn>
                <a:cxn ang="T13">
                  <a:pos x="T6" y="T7"/>
                </a:cxn>
                <a:cxn ang="T14">
                  <a:pos x="T8" y="T9"/>
                </a:cxn>
              </a:cxnLst>
              <a:rect l="T15" t="T16" r="T17" b="T18"/>
              <a:pathLst>
                <a:path w="140" h="671">
                  <a:moveTo>
                    <a:pt x="140" y="669"/>
                  </a:moveTo>
                  <a:lnTo>
                    <a:pt x="124" y="0"/>
                  </a:lnTo>
                  <a:lnTo>
                    <a:pt x="0" y="4"/>
                  </a:lnTo>
                  <a:lnTo>
                    <a:pt x="14" y="671"/>
                  </a:lnTo>
                  <a:lnTo>
                    <a:pt x="140" y="669"/>
                  </a:lnTo>
                  <a:close/>
                </a:path>
              </a:pathLst>
            </a:custGeom>
            <a:solidFill>
              <a:srgbClr val="9EE8FF"/>
            </a:solidFill>
            <a:ln w="9525">
              <a:noFill/>
              <a:round/>
              <a:headEnd/>
              <a:tailEnd/>
            </a:ln>
          </p:spPr>
          <p:txBody>
            <a:bodyPr/>
            <a:lstStyle/>
            <a:p>
              <a:endParaRPr lang="zh-CN" altLang="en-US"/>
            </a:p>
          </p:txBody>
        </p:sp>
      </p:grpSp>
      <p:sp>
        <p:nvSpPr>
          <p:cNvPr id="41" name="AutoShape 12">
            <a:hlinkClick r:id="rId2" action="ppaction://hlinksldjump"/>
          </p:cNvPr>
          <p:cNvSpPr>
            <a:spLocks noChangeArrowheads="1"/>
          </p:cNvSpPr>
          <p:nvPr/>
        </p:nvSpPr>
        <p:spPr bwMode="auto">
          <a:xfrm>
            <a:off x="7500958" y="5572140"/>
            <a:ext cx="1081087" cy="576262"/>
          </a:xfrm>
          <a:prstGeom prst="roundRect">
            <a:avLst>
              <a:gd name="adj" fmla="val 16667"/>
            </a:avLst>
          </a:prstGeom>
          <a:gradFill flip="none" rotWithShape="1">
            <a:gsLst>
              <a:gs pos="50000">
                <a:schemeClr val="tx2">
                  <a:lumMod val="75000"/>
                  <a:lumOff val="25000"/>
                  <a:alpha val="50000"/>
                </a:schemeClr>
              </a:gs>
              <a:gs pos="68000">
                <a:schemeClr val="accent3">
                  <a:tint val="86000"/>
                  <a:satMod val="115000"/>
                </a:schemeClr>
              </a:gs>
              <a:gs pos="100000">
                <a:schemeClr val="accent3">
                  <a:tint val="50000"/>
                  <a:satMod val="150000"/>
                </a:schemeClr>
              </a:gs>
            </a:gsLst>
            <a:lin ang="162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r>
              <a:rPr lang="zh-CN" altLang="en-US" sz="2400"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  </a:t>
            </a:r>
            <a:r>
              <a:rPr lang="zh-CN" altLang="en-US" sz="2400" spc="50" dirty="0">
                <a:ln w="13500">
                  <a:solidFill>
                    <a:schemeClr val="accent1">
                      <a:shade val="2500"/>
                      <a:alpha val="6500"/>
                    </a:schemeClr>
                  </a:solidFill>
                  <a:prstDash val="solid"/>
                </a:ln>
                <a:solidFill>
                  <a:srgbClr val="333399"/>
                </a:solidFill>
                <a:effectLst>
                  <a:innerShdw blurRad="50900" dist="38500" dir="13500000">
                    <a:srgbClr val="000000">
                      <a:alpha val="60000"/>
                    </a:srgbClr>
                  </a:innerShdw>
                </a:effectLst>
              </a:rPr>
              <a:t>返回</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自定义 10">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2060"/>
      </a:hlink>
      <a:folHlink>
        <a:srgbClr val="8A9262"/>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335</TotalTime>
  <Words>3081</Words>
  <Application>Microsoft Office PowerPoint</Application>
  <PresentationFormat>全屏显示(4:3)</PresentationFormat>
  <Paragraphs>277</Paragraphs>
  <Slides>32</Slides>
  <Notes>0</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流畅</vt:lpstr>
      <vt:lpstr>幻灯片 1</vt:lpstr>
      <vt:lpstr> 目 录 </vt:lpstr>
      <vt:lpstr>1、关于开户</vt:lpstr>
      <vt:lpstr>目 录</vt:lpstr>
      <vt:lpstr>2、关于客户资料修改</vt:lpstr>
      <vt:lpstr>幻灯片 6</vt:lpstr>
      <vt:lpstr>3、关于交易编码注销</vt:lpstr>
      <vt:lpstr>幻灯片 8</vt:lpstr>
      <vt:lpstr>1、关于开户</vt:lpstr>
      <vt:lpstr>1、关于开户</vt:lpstr>
      <vt:lpstr>1、关于开户</vt:lpstr>
      <vt:lpstr>1、关于开户</vt:lpstr>
      <vt:lpstr>1、关于开户</vt:lpstr>
      <vt:lpstr>1、关于开户</vt:lpstr>
      <vt:lpstr>1、关于开户</vt:lpstr>
      <vt:lpstr>1、关于开户</vt:lpstr>
      <vt:lpstr>2、关于客户资料修改</vt:lpstr>
      <vt:lpstr>2、关于客户资料修改</vt:lpstr>
      <vt:lpstr>2、关于客户资料修改</vt:lpstr>
      <vt:lpstr>3、关于交易编码注销</vt:lpstr>
      <vt:lpstr>3、关于交易编码注销</vt:lpstr>
      <vt:lpstr>3、关于交易编码注销</vt:lpstr>
      <vt:lpstr>3、关于交易编码注销</vt:lpstr>
      <vt:lpstr>附：开户材料</vt:lpstr>
      <vt:lpstr>附：开户材料</vt:lpstr>
      <vt:lpstr>附：开户材料</vt:lpstr>
      <vt:lpstr>附：开户材料</vt:lpstr>
      <vt:lpstr>幻灯片 28</vt:lpstr>
      <vt:lpstr>幻灯片 29</vt:lpstr>
      <vt:lpstr>幻灯片 30</vt:lpstr>
      <vt:lpstr>幻灯片 31</vt:lpstr>
      <vt:lpstr>幻灯片 32</vt:lpstr>
    </vt:vector>
  </TitlesOfParts>
  <Company>SHFE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上海期货交易所 一般客户开户实务问与答                    交易部                              二〇一三年四月  </dc:title>
  <dc:creator>金淳</dc:creator>
  <cp:lastModifiedBy>金淳</cp:lastModifiedBy>
  <cp:revision>30</cp:revision>
  <dcterms:created xsi:type="dcterms:W3CDTF">2013-04-18T02:48:34Z</dcterms:created>
  <dcterms:modified xsi:type="dcterms:W3CDTF">2013-04-25T08:36:36Z</dcterms:modified>
</cp:coreProperties>
</file>